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20"/>
  </p:notesMasterIdLst>
  <p:sldIdLst>
    <p:sldId id="398" r:id="rId5"/>
    <p:sldId id="399" r:id="rId6"/>
    <p:sldId id="413" r:id="rId7"/>
    <p:sldId id="400" r:id="rId8"/>
    <p:sldId id="402" r:id="rId9"/>
    <p:sldId id="401" r:id="rId10"/>
    <p:sldId id="404" r:id="rId11"/>
    <p:sldId id="403" r:id="rId12"/>
    <p:sldId id="405" r:id="rId13"/>
    <p:sldId id="409" r:id="rId14"/>
    <p:sldId id="408" r:id="rId15"/>
    <p:sldId id="410" r:id="rId16"/>
    <p:sldId id="414" r:id="rId17"/>
    <p:sldId id="412" r:id="rId18"/>
    <p:sldId id="415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57C672-0AF7-F647-AC0C-613E7B5AE157}" v="829" dt="2025-01-27T23:26:36.3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13"/>
    <p:restoredTop sz="93027"/>
  </p:normalViewPr>
  <p:slideViewPr>
    <p:cSldViewPr snapToGrid="0">
      <p:cViewPr varScale="1">
        <p:scale>
          <a:sx n="67" d="100"/>
          <a:sy n="67" d="100"/>
        </p:scale>
        <p:origin x="98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35BFED-F09A-1248-841D-07151EBB5510}" type="doc">
      <dgm:prSet loTypeId="urn:microsoft.com/office/officeart/2005/8/layout/orgChart1" loCatId="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88C59E4F-32C6-514D-8D39-AA43C51ABE47}">
      <dgm:prSet phldrT="[Text]" custT="1"/>
      <dgm:spPr/>
      <dgm:t>
        <a:bodyPr/>
        <a:lstStyle/>
        <a:p>
          <a:r>
            <a:rPr lang="en-US" sz="1800" dirty="0">
              <a:latin typeface="Garamond" panose="02020404030301010803" pitchFamily="18" charset="0"/>
            </a:rPr>
            <a:t>Study Methodology</a:t>
          </a:r>
        </a:p>
      </dgm:t>
    </dgm:pt>
    <dgm:pt modelId="{F6E57C8E-1DF3-A845-A20D-FF0B065E5542}" type="parTrans" cxnId="{B4B4FBD6-600D-AF45-9E8F-8422689E4358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80EA45E7-13BA-CE4E-A9D8-B568717CB05E}" type="sibTrans" cxnId="{B4B4FBD6-600D-AF45-9E8F-8422689E4358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0F712CC1-2196-6449-ADE1-29DB8E0D6411}">
      <dgm:prSet phldrT="[Text]" custT="1"/>
      <dgm:spPr/>
      <dgm:t>
        <a:bodyPr/>
        <a:lstStyle/>
        <a:p>
          <a:r>
            <a:rPr lang="en-US" sz="1800" dirty="0">
              <a:latin typeface="Garamond" panose="02020404030301010803" pitchFamily="18" charset="0"/>
            </a:rPr>
            <a:t>Mixed-Methods Approach</a:t>
          </a:r>
        </a:p>
      </dgm:t>
    </dgm:pt>
    <dgm:pt modelId="{8102156B-3693-4747-8059-806C9BCBAA39}" type="parTrans" cxnId="{21FC116E-982C-AC42-B235-9D81F85E0BDA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4CEBCDC4-7024-EA44-8525-7DE93633862E}" type="sibTrans" cxnId="{21FC116E-982C-AC42-B235-9D81F85E0BDA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140DB21B-894B-F34D-AA99-CE23E7AE342C}">
      <dgm:prSet phldrT="[Text]" custT="1"/>
      <dgm:spPr/>
      <dgm:t>
        <a:bodyPr/>
        <a:lstStyle/>
        <a:p>
          <a:r>
            <a:rPr lang="en-US" sz="1800" dirty="0">
              <a:latin typeface="Garamond" panose="02020404030301010803" pitchFamily="18" charset="0"/>
            </a:rPr>
            <a:t>Data Collection</a:t>
          </a:r>
        </a:p>
      </dgm:t>
    </dgm:pt>
    <dgm:pt modelId="{51AE1450-1D47-704B-9243-18BF49BA2263}" type="parTrans" cxnId="{3E9E41C4-F9FF-7549-844B-13D3C516DE8A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5815EE84-2CE4-034C-8B8D-A692CD6FE6BA}" type="sibTrans" cxnId="{3E9E41C4-F9FF-7549-844B-13D3C516DE8A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0DC4AD78-CD3B-BA4E-B408-CD64C4B5FCE8}">
      <dgm:prSet phldrT="[Text]" custT="1"/>
      <dgm:spPr/>
      <dgm:t>
        <a:bodyPr/>
        <a:lstStyle/>
        <a:p>
          <a:r>
            <a:rPr lang="en-US" sz="1800" dirty="0">
              <a:latin typeface="Garamond" panose="02020404030301010803" pitchFamily="18" charset="0"/>
            </a:rPr>
            <a:t>Data Analysis</a:t>
          </a:r>
        </a:p>
      </dgm:t>
    </dgm:pt>
    <dgm:pt modelId="{5DC4172D-B858-E044-A24C-72B311303E75}" type="parTrans" cxnId="{DA54D6DA-963B-7949-8E1D-4F72164DE1A9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C8140B1B-201E-D843-939E-4EE42B2042E8}" type="sibTrans" cxnId="{DA54D6DA-963B-7949-8E1D-4F72164DE1A9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3CA6C915-4B00-0442-9F02-604BD41E50D1}" type="asst">
      <dgm:prSet custT="1"/>
      <dgm:spPr/>
      <dgm:t>
        <a:bodyPr/>
        <a:lstStyle/>
        <a:p>
          <a:r>
            <a:rPr lang="en-US" sz="1800" dirty="0">
              <a:latin typeface="Garamond" panose="02020404030301010803" pitchFamily="18" charset="0"/>
            </a:rPr>
            <a:t>Quantitative Survey Structured Questionnaire</a:t>
          </a:r>
        </a:p>
      </dgm:t>
    </dgm:pt>
    <dgm:pt modelId="{02240CDC-B513-B949-94CA-1D7C979E7993}" type="parTrans" cxnId="{3A664670-D78F-9E4B-9BF8-0E31EB48F5E0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2B6FC86A-CCCA-CD46-A907-992FDE2121A3}" type="sibTrans" cxnId="{3A664670-D78F-9E4B-9BF8-0E31EB48F5E0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891E6F77-72D8-444E-88A2-56B962E1F966}" type="asst">
      <dgm:prSet custT="1"/>
      <dgm:spPr/>
      <dgm:t>
        <a:bodyPr/>
        <a:lstStyle/>
        <a:p>
          <a:r>
            <a:rPr lang="en-US" sz="1800" dirty="0">
              <a:latin typeface="Garamond" panose="02020404030301010803" pitchFamily="18" charset="0"/>
            </a:rPr>
            <a:t>Qualitative Focus Group Discussions</a:t>
          </a:r>
        </a:p>
      </dgm:t>
    </dgm:pt>
    <dgm:pt modelId="{20B76FE1-D522-BD48-A7E7-E275C018A30D}" type="parTrans" cxnId="{2870453F-0A13-8040-BB29-2A2034D17D56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234CB23A-3F16-8143-AC8E-4FF2578E0228}" type="sibTrans" cxnId="{2870453F-0A13-8040-BB29-2A2034D17D56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ED08917B-CCE2-0645-AC2B-594D9458328A}" type="asst">
      <dgm:prSet custT="1"/>
      <dgm:spPr/>
      <dgm:t>
        <a:bodyPr/>
        <a:lstStyle/>
        <a:p>
          <a:r>
            <a:rPr lang="en-US" sz="1800" dirty="0">
              <a:latin typeface="Garamond" panose="02020404030301010803" pitchFamily="18" charset="0"/>
            </a:rPr>
            <a:t>Quantitative Analysis </a:t>
          </a:r>
        </a:p>
        <a:p>
          <a:r>
            <a:rPr lang="en-US" sz="1800" dirty="0">
              <a:latin typeface="Garamond" panose="02020404030301010803" pitchFamily="18" charset="0"/>
            </a:rPr>
            <a:t>- Descriptive statistics</a:t>
          </a:r>
        </a:p>
        <a:p>
          <a:r>
            <a:rPr lang="en-US" sz="1800" dirty="0">
              <a:latin typeface="Garamond" panose="02020404030301010803" pitchFamily="18" charset="0"/>
            </a:rPr>
            <a:t>- Shi-square tests</a:t>
          </a:r>
        </a:p>
        <a:p>
          <a:r>
            <a:rPr lang="en-US" sz="1800" dirty="0">
              <a:latin typeface="Garamond" panose="02020404030301010803" pitchFamily="18" charset="0"/>
            </a:rPr>
            <a:t>- Binary regression</a:t>
          </a:r>
        </a:p>
      </dgm:t>
    </dgm:pt>
    <dgm:pt modelId="{A2DA7F5E-4F26-CE48-BD27-DB2B88D2E47F}" type="parTrans" cxnId="{603CBBB3-7BAB-9F41-835F-A68E98376093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682145B8-7C83-2944-9500-2BA3DDB00580}" type="sibTrans" cxnId="{603CBBB3-7BAB-9F41-835F-A68E98376093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D797D17B-CE25-BB4C-A3BA-4AD5BFBDB7BE}" type="asst">
      <dgm:prSet custT="1"/>
      <dgm:spPr/>
      <dgm:t>
        <a:bodyPr/>
        <a:lstStyle/>
        <a:p>
          <a:r>
            <a:rPr lang="en-US" sz="1800" dirty="0">
              <a:latin typeface="Garamond" panose="02020404030301010803" pitchFamily="18" charset="0"/>
            </a:rPr>
            <a:t>Qualitative Analysis</a:t>
          </a:r>
        </a:p>
        <a:p>
          <a:r>
            <a:rPr lang="en-US" sz="1800" dirty="0">
              <a:latin typeface="Garamond" panose="02020404030301010803" pitchFamily="18" charset="0"/>
            </a:rPr>
            <a:t>- Thematic patterns in FCV</a:t>
          </a:r>
        </a:p>
      </dgm:t>
    </dgm:pt>
    <dgm:pt modelId="{319F50B4-50FE-E34A-93AE-B6BAA9DD4431}" type="parTrans" cxnId="{FFF975DD-6CCA-BF44-9D9B-B8880B5B6A91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5D03D80B-E85B-4E4B-A8A9-D52FEF6FE725}" type="sibTrans" cxnId="{FFF975DD-6CCA-BF44-9D9B-B8880B5B6A91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19B8B213-9B38-C34C-A49C-0FD3F385C0C5}" type="asst">
      <dgm:prSet custT="1"/>
      <dgm:spPr/>
      <dgm:t>
        <a:bodyPr anchor="ctr" anchorCtr="0"/>
        <a:lstStyle/>
        <a:p>
          <a:r>
            <a:rPr lang="en-US" sz="1800" dirty="0">
              <a:latin typeface="Garamond" panose="02020404030301010803" pitchFamily="18" charset="0"/>
            </a:rPr>
            <a:t>Multistage Sampling</a:t>
          </a:r>
        </a:p>
        <a:p>
          <a:r>
            <a:rPr lang="en-US" sz="1800" dirty="0">
              <a:latin typeface="Garamond" panose="02020404030301010803" pitchFamily="18" charset="0"/>
            </a:rPr>
            <a:t>- Stratified Random Sampling</a:t>
          </a:r>
        </a:p>
        <a:p>
          <a:r>
            <a:rPr lang="en-US" sz="1800" dirty="0">
              <a:latin typeface="Garamond" panose="02020404030301010803" pitchFamily="18" charset="0"/>
            </a:rPr>
            <a:t>- Six regions</a:t>
          </a:r>
        </a:p>
        <a:p>
          <a:r>
            <a:rPr lang="en-US" sz="1800" dirty="0">
              <a:latin typeface="Garamond" panose="02020404030301010803" pitchFamily="18" charset="0"/>
            </a:rPr>
            <a:t>- 210 respondents</a:t>
          </a:r>
        </a:p>
      </dgm:t>
    </dgm:pt>
    <dgm:pt modelId="{805E2B27-8658-7B4C-835F-4D36F83E83AF}" type="parTrans" cxnId="{C7B0D193-EEBE-0D40-8705-EFCBC09D786E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C8EA3AFE-96E2-624D-8A06-C05816CFB367}" type="sibTrans" cxnId="{C7B0D193-EEBE-0D40-8705-EFCBC09D786E}">
      <dgm:prSet/>
      <dgm:spPr/>
      <dgm:t>
        <a:bodyPr/>
        <a:lstStyle/>
        <a:p>
          <a:endParaRPr lang="en-US" sz="1800">
            <a:latin typeface="Garamond" panose="02020404030301010803" pitchFamily="18" charset="0"/>
          </a:endParaRPr>
        </a:p>
      </dgm:t>
    </dgm:pt>
    <dgm:pt modelId="{3E83CB7C-B92C-0B4E-B2ED-C8BC6DB9EE70}" type="pres">
      <dgm:prSet presAssocID="{8235BFED-F09A-1248-841D-07151EBB551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7FC3E70-34FF-AF4D-AB9B-26AD8B4E5C0A}" type="pres">
      <dgm:prSet presAssocID="{88C59E4F-32C6-514D-8D39-AA43C51ABE47}" presName="hierRoot1" presStyleCnt="0">
        <dgm:presLayoutVars>
          <dgm:hierBranch val="init"/>
        </dgm:presLayoutVars>
      </dgm:prSet>
      <dgm:spPr/>
    </dgm:pt>
    <dgm:pt modelId="{13B84893-D757-544A-88DC-8569BB0D807C}" type="pres">
      <dgm:prSet presAssocID="{88C59E4F-32C6-514D-8D39-AA43C51ABE47}" presName="rootComposite1" presStyleCnt="0"/>
      <dgm:spPr/>
    </dgm:pt>
    <dgm:pt modelId="{E79F8865-D959-E743-8F13-6677BF76D6ED}" type="pres">
      <dgm:prSet presAssocID="{88C59E4F-32C6-514D-8D39-AA43C51ABE47}" presName="rootText1" presStyleLbl="node0" presStyleIdx="0" presStyleCnt="1" custScaleX="104749" custScaleY="138946">
        <dgm:presLayoutVars>
          <dgm:chPref val="3"/>
        </dgm:presLayoutVars>
      </dgm:prSet>
      <dgm:spPr/>
    </dgm:pt>
    <dgm:pt modelId="{39644416-67D9-EF45-870D-0027E3F7377E}" type="pres">
      <dgm:prSet presAssocID="{88C59E4F-32C6-514D-8D39-AA43C51ABE47}" presName="rootConnector1" presStyleLbl="node1" presStyleIdx="0" presStyleCnt="0"/>
      <dgm:spPr/>
    </dgm:pt>
    <dgm:pt modelId="{D42762F9-BF04-4244-AD1D-E02DEA383C17}" type="pres">
      <dgm:prSet presAssocID="{88C59E4F-32C6-514D-8D39-AA43C51ABE47}" presName="hierChild2" presStyleCnt="0"/>
      <dgm:spPr/>
    </dgm:pt>
    <dgm:pt modelId="{D26591DE-0149-0246-9B48-197A860F15F2}" type="pres">
      <dgm:prSet presAssocID="{8102156B-3693-4747-8059-806C9BCBAA39}" presName="Name37" presStyleLbl="parChTrans1D2" presStyleIdx="0" presStyleCnt="3"/>
      <dgm:spPr/>
    </dgm:pt>
    <dgm:pt modelId="{69409B22-2654-BE4A-B9FF-8E3B864B9069}" type="pres">
      <dgm:prSet presAssocID="{0F712CC1-2196-6449-ADE1-29DB8E0D6411}" presName="hierRoot2" presStyleCnt="0">
        <dgm:presLayoutVars>
          <dgm:hierBranch val="init"/>
        </dgm:presLayoutVars>
      </dgm:prSet>
      <dgm:spPr/>
    </dgm:pt>
    <dgm:pt modelId="{E7207E8D-8F3E-4643-99B5-3E196ADEADCB}" type="pres">
      <dgm:prSet presAssocID="{0F712CC1-2196-6449-ADE1-29DB8E0D6411}" presName="rootComposite" presStyleCnt="0"/>
      <dgm:spPr/>
    </dgm:pt>
    <dgm:pt modelId="{C1C4189F-C263-6544-A94E-630683AA96C8}" type="pres">
      <dgm:prSet presAssocID="{0F712CC1-2196-6449-ADE1-29DB8E0D6411}" presName="rootText" presStyleLbl="node2" presStyleIdx="0" presStyleCnt="3">
        <dgm:presLayoutVars>
          <dgm:chPref val="3"/>
        </dgm:presLayoutVars>
      </dgm:prSet>
      <dgm:spPr/>
    </dgm:pt>
    <dgm:pt modelId="{A7B2C6A4-A3D3-B04F-9B37-53E37D56BF7C}" type="pres">
      <dgm:prSet presAssocID="{0F712CC1-2196-6449-ADE1-29DB8E0D6411}" presName="rootConnector" presStyleLbl="node2" presStyleIdx="0" presStyleCnt="3"/>
      <dgm:spPr/>
    </dgm:pt>
    <dgm:pt modelId="{AB4D4FB8-AD25-E74B-AC79-107C650761F5}" type="pres">
      <dgm:prSet presAssocID="{0F712CC1-2196-6449-ADE1-29DB8E0D6411}" presName="hierChild4" presStyleCnt="0"/>
      <dgm:spPr/>
    </dgm:pt>
    <dgm:pt modelId="{0AC3D2EE-D89E-0245-88BC-A5AA347478B0}" type="pres">
      <dgm:prSet presAssocID="{0F712CC1-2196-6449-ADE1-29DB8E0D6411}" presName="hierChild5" presStyleCnt="0"/>
      <dgm:spPr/>
    </dgm:pt>
    <dgm:pt modelId="{9DEB7E99-AD7B-5B49-83EC-1F40DC4B7B79}" type="pres">
      <dgm:prSet presAssocID="{02240CDC-B513-B949-94CA-1D7C979E7993}" presName="Name111" presStyleLbl="parChTrans1D3" presStyleIdx="0" presStyleCnt="5"/>
      <dgm:spPr/>
    </dgm:pt>
    <dgm:pt modelId="{FE169125-2E08-4E4C-80A7-C102EEC7F762}" type="pres">
      <dgm:prSet presAssocID="{3CA6C915-4B00-0442-9F02-604BD41E50D1}" presName="hierRoot3" presStyleCnt="0">
        <dgm:presLayoutVars>
          <dgm:hierBranch val="init"/>
        </dgm:presLayoutVars>
      </dgm:prSet>
      <dgm:spPr/>
    </dgm:pt>
    <dgm:pt modelId="{B0088075-E57A-7B4A-99F1-7B7325EDEC39}" type="pres">
      <dgm:prSet presAssocID="{3CA6C915-4B00-0442-9F02-604BD41E50D1}" presName="rootComposite3" presStyleCnt="0"/>
      <dgm:spPr/>
    </dgm:pt>
    <dgm:pt modelId="{E4AA6ED8-9A63-5E46-BCA0-9C7C62573743}" type="pres">
      <dgm:prSet presAssocID="{3CA6C915-4B00-0442-9F02-604BD41E50D1}" presName="rootText3" presStyleLbl="asst2" presStyleIdx="0" presStyleCnt="5" custScaleX="108274" custScaleY="185383">
        <dgm:presLayoutVars>
          <dgm:chPref val="3"/>
        </dgm:presLayoutVars>
      </dgm:prSet>
      <dgm:spPr/>
    </dgm:pt>
    <dgm:pt modelId="{70A39010-9F36-4640-BB8D-97C78668B482}" type="pres">
      <dgm:prSet presAssocID="{3CA6C915-4B00-0442-9F02-604BD41E50D1}" presName="rootConnector3" presStyleLbl="asst2" presStyleIdx="0" presStyleCnt="5"/>
      <dgm:spPr/>
    </dgm:pt>
    <dgm:pt modelId="{861C5950-820D-F24F-B04C-0058466FA285}" type="pres">
      <dgm:prSet presAssocID="{3CA6C915-4B00-0442-9F02-604BD41E50D1}" presName="hierChild6" presStyleCnt="0"/>
      <dgm:spPr/>
    </dgm:pt>
    <dgm:pt modelId="{13081260-CD47-E548-94F7-118AE4045CBA}" type="pres">
      <dgm:prSet presAssocID="{3CA6C915-4B00-0442-9F02-604BD41E50D1}" presName="hierChild7" presStyleCnt="0"/>
      <dgm:spPr/>
    </dgm:pt>
    <dgm:pt modelId="{53CD76A9-62A9-8D44-91CD-AB902174DE7F}" type="pres">
      <dgm:prSet presAssocID="{20B76FE1-D522-BD48-A7E7-E275C018A30D}" presName="Name111" presStyleLbl="parChTrans1D3" presStyleIdx="1" presStyleCnt="5"/>
      <dgm:spPr/>
    </dgm:pt>
    <dgm:pt modelId="{1017044A-16E3-B242-B8B7-480113FCF84B}" type="pres">
      <dgm:prSet presAssocID="{891E6F77-72D8-444E-88A2-56B962E1F966}" presName="hierRoot3" presStyleCnt="0">
        <dgm:presLayoutVars>
          <dgm:hierBranch val="init"/>
        </dgm:presLayoutVars>
      </dgm:prSet>
      <dgm:spPr/>
    </dgm:pt>
    <dgm:pt modelId="{9BB43F9A-1985-3946-811E-CA7547910ED7}" type="pres">
      <dgm:prSet presAssocID="{891E6F77-72D8-444E-88A2-56B962E1F966}" presName="rootComposite3" presStyleCnt="0"/>
      <dgm:spPr/>
    </dgm:pt>
    <dgm:pt modelId="{4A6BEA2D-3205-7849-98C6-C7506F53D247}" type="pres">
      <dgm:prSet presAssocID="{891E6F77-72D8-444E-88A2-56B962E1F966}" presName="rootText3" presStyleLbl="asst2" presStyleIdx="1" presStyleCnt="5" custScaleX="125134" custScaleY="192888">
        <dgm:presLayoutVars>
          <dgm:chPref val="3"/>
        </dgm:presLayoutVars>
      </dgm:prSet>
      <dgm:spPr/>
    </dgm:pt>
    <dgm:pt modelId="{DA51D553-509D-D543-803D-42F2E4841FDE}" type="pres">
      <dgm:prSet presAssocID="{891E6F77-72D8-444E-88A2-56B962E1F966}" presName="rootConnector3" presStyleLbl="asst2" presStyleIdx="1" presStyleCnt="5"/>
      <dgm:spPr/>
    </dgm:pt>
    <dgm:pt modelId="{2A8258E7-2B77-C541-A0A9-B92D724B3FBF}" type="pres">
      <dgm:prSet presAssocID="{891E6F77-72D8-444E-88A2-56B962E1F966}" presName="hierChild6" presStyleCnt="0"/>
      <dgm:spPr/>
    </dgm:pt>
    <dgm:pt modelId="{0137E1A3-631C-954E-A988-20189FB76383}" type="pres">
      <dgm:prSet presAssocID="{891E6F77-72D8-444E-88A2-56B962E1F966}" presName="hierChild7" presStyleCnt="0"/>
      <dgm:spPr/>
    </dgm:pt>
    <dgm:pt modelId="{5464C7F3-52A4-7246-B7BD-236C58F71442}" type="pres">
      <dgm:prSet presAssocID="{51AE1450-1D47-704B-9243-18BF49BA2263}" presName="Name37" presStyleLbl="parChTrans1D2" presStyleIdx="1" presStyleCnt="3"/>
      <dgm:spPr/>
    </dgm:pt>
    <dgm:pt modelId="{6FF6C581-BF06-D549-916F-E40B992A5334}" type="pres">
      <dgm:prSet presAssocID="{140DB21B-894B-F34D-AA99-CE23E7AE342C}" presName="hierRoot2" presStyleCnt="0">
        <dgm:presLayoutVars>
          <dgm:hierBranch val="init"/>
        </dgm:presLayoutVars>
      </dgm:prSet>
      <dgm:spPr/>
    </dgm:pt>
    <dgm:pt modelId="{7D3007D4-47C6-BD40-B73D-BB93C2CD05A0}" type="pres">
      <dgm:prSet presAssocID="{140DB21B-894B-F34D-AA99-CE23E7AE342C}" presName="rootComposite" presStyleCnt="0"/>
      <dgm:spPr/>
    </dgm:pt>
    <dgm:pt modelId="{D7F2D02E-6EC9-1641-929C-3A3AA2A5999E}" type="pres">
      <dgm:prSet presAssocID="{140DB21B-894B-F34D-AA99-CE23E7AE342C}" presName="rootText" presStyleLbl="node2" presStyleIdx="1" presStyleCnt="3">
        <dgm:presLayoutVars>
          <dgm:chPref val="3"/>
        </dgm:presLayoutVars>
      </dgm:prSet>
      <dgm:spPr/>
    </dgm:pt>
    <dgm:pt modelId="{84892E87-0E99-4447-99B3-A0FD748B79C3}" type="pres">
      <dgm:prSet presAssocID="{140DB21B-894B-F34D-AA99-CE23E7AE342C}" presName="rootConnector" presStyleLbl="node2" presStyleIdx="1" presStyleCnt="3"/>
      <dgm:spPr/>
    </dgm:pt>
    <dgm:pt modelId="{3E8C1586-3066-CE48-B3C2-B1CE39AD557B}" type="pres">
      <dgm:prSet presAssocID="{140DB21B-894B-F34D-AA99-CE23E7AE342C}" presName="hierChild4" presStyleCnt="0"/>
      <dgm:spPr/>
    </dgm:pt>
    <dgm:pt modelId="{8119E98D-E017-5243-9A8C-C2DB41376A5C}" type="pres">
      <dgm:prSet presAssocID="{140DB21B-894B-F34D-AA99-CE23E7AE342C}" presName="hierChild5" presStyleCnt="0"/>
      <dgm:spPr/>
    </dgm:pt>
    <dgm:pt modelId="{B6918F63-AC00-F942-9E28-68DA74069887}" type="pres">
      <dgm:prSet presAssocID="{805E2B27-8658-7B4C-835F-4D36F83E83AF}" presName="Name111" presStyleLbl="parChTrans1D3" presStyleIdx="2" presStyleCnt="5"/>
      <dgm:spPr/>
    </dgm:pt>
    <dgm:pt modelId="{5AD092F1-9544-3C42-A2ED-7646B2A50832}" type="pres">
      <dgm:prSet presAssocID="{19B8B213-9B38-C34C-A49C-0FD3F385C0C5}" presName="hierRoot3" presStyleCnt="0">
        <dgm:presLayoutVars>
          <dgm:hierBranch val="init"/>
        </dgm:presLayoutVars>
      </dgm:prSet>
      <dgm:spPr/>
    </dgm:pt>
    <dgm:pt modelId="{429AFEE5-1794-0246-8B94-BBB298A231DB}" type="pres">
      <dgm:prSet presAssocID="{19B8B213-9B38-C34C-A49C-0FD3F385C0C5}" presName="rootComposite3" presStyleCnt="0"/>
      <dgm:spPr/>
    </dgm:pt>
    <dgm:pt modelId="{78361C89-BACC-634B-A05B-A320ED34E742}" type="pres">
      <dgm:prSet presAssocID="{19B8B213-9B38-C34C-A49C-0FD3F385C0C5}" presName="rootText3" presStyleLbl="asst2" presStyleIdx="2" presStyleCnt="5" custScaleX="117768" custScaleY="186339" custLinFactNeighborX="0" custLinFactNeighborY="8215">
        <dgm:presLayoutVars>
          <dgm:chPref val="3"/>
        </dgm:presLayoutVars>
      </dgm:prSet>
      <dgm:spPr/>
    </dgm:pt>
    <dgm:pt modelId="{311D699B-4E87-E844-81DE-3BA0D265B8BA}" type="pres">
      <dgm:prSet presAssocID="{19B8B213-9B38-C34C-A49C-0FD3F385C0C5}" presName="rootConnector3" presStyleLbl="asst2" presStyleIdx="2" presStyleCnt="5"/>
      <dgm:spPr/>
    </dgm:pt>
    <dgm:pt modelId="{814ACB80-EBB9-4744-8112-F357CC4322E2}" type="pres">
      <dgm:prSet presAssocID="{19B8B213-9B38-C34C-A49C-0FD3F385C0C5}" presName="hierChild6" presStyleCnt="0"/>
      <dgm:spPr/>
    </dgm:pt>
    <dgm:pt modelId="{A71452D8-A5D0-D742-8698-611F755D046B}" type="pres">
      <dgm:prSet presAssocID="{19B8B213-9B38-C34C-A49C-0FD3F385C0C5}" presName="hierChild7" presStyleCnt="0"/>
      <dgm:spPr/>
    </dgm:pt>
    <dgm:pt modelId="{42D3F7DF-A910-7F44-9365-5D65DEFBDA3F}" type="pres">
      <dgm:prSet presAssocID="{5DC4172D-B858-E044-A24C-72B311303E75}" presName="Name37" presStyleLbl="parChTrans1D2" presStyleIdx="2" presStyleCnt="3"/>
      <dgm:spPr/>
    </dgm:pt>
    <dgm:pt modelId="{C984963B-F97D-3B45-AEFB-E8762E2C7079}" type="pres">
      <dgm:prSet presAssocID="{0DC4AD78-CD3B-BA4E-B408-CD64C4B5FCE8}" presName="hierRoot2" presStyleCnt="0">
        <dgm:presLayoutVars>
          <dgm:hierBranch val="init"/>
        </dgm:presLayoutVars>
      </dgm:prSet>
      <dgm:spPr/>
    </dgm:pt>
    <dgm:pt modelId="{2F2D3FFE-FCA9-5343-B84D-729B0C1FA810}" type="pres">
      <dgm:prSet presAssocID="{0DC4AD78-CD3B-BA4E-B408-CD64C4B5FCE8}" presName="rootComposite" presStyleCnt="0"/>
      <dgm:spPr/>
    </dgm:pt>
    <dgm:pt modelId="{9FC93F64-8621-9A4D-A38E-FDFAE5EC24FE}" type="pres">
      <dgm:prSet presAssocID="{0DC4AD78-CD3B-BA4E-B408-CD64C4B5FCE8}" presName="rootText" presStyleLbl="node2" presStyleIdx="2" presStyleCnt="3">
        <dgm:presLayoutVars>
          <dgm:chPref val="3"/>
        </dgm:presLayoutVars>
      </dgm:prSet>
      <dgm:spPr/>
    </dgm:pt>
    <dgm:pt modelId="{7C5E8487-8D5A-294C-9D89-C2EBFDCACD50}" type="pres">
      <dgm:prSet presAssocID="{0DC4AD78-CD3B-BA4E-B408-CD64C4B5FCE8}" presName="rootConnector" presStyleLbl="node2" presStyleIdx="2" presStyleCnt="3"/>
      <dgm:spPr/>
    </dgm:pt>
    <dgm:pt modelId="{233F5996-1F49-2F43-9DD4-7CFE0F5F96D9}" type="pres">
      <dgm:prSet presAssocID="{0DC4AD78-CD3B-BA4E-B408-CD64C4B5FCE8}" presName="hierChild4" presStyleCnt="0"/>
      <dgm:spPr/>
    </dgm:pt>
    <dgm:pt modelId="{FBF2E787-0DD7-9C45-B29A-D1DF6A49D9C3}" type="pres">
      <dgm:prSet presAssocID="{0DC4AD78-CD3B-BA4E-B408-CD64C4B5FCE8}" presName="hierChild5" presStyleCnt="0"/>
      <dgm:spPr/>
    </dgm:pt>
    <dgm:pt modelId="{48401712-4637-7742-82C1-10755D64D67C}" type="pres">
      <dgm:prSet presAssocID="{A2DA7F5E-4F26-CE48-BD27-DB2B88D2E47F}" presName="Name111" presStyleLbl="parChTrans1D3" presStyleIdx="3" presStyleCnt="5"/>
      <dgm:spPr/>
    </dgm:pt>
    <dgm:pt modelId="{0281837F-E434-4547-BABE-E8E93F9D3C42}" type="pres">
      <dgm:prSet presAssocID="{ED08917B-CCE2-0645-AC2B-594D9458328A}" presName="hierRoot3" presStyleCnt="0">
        <dgm:presLayoutVars>
          <dgm:hierBranch val="init"/>
        </dgm:presLayoutVars>
      </dgm:prSet>
      <dgm:spPr/>
    </dgm:pt>
    <dgm:pt modelId="{B697EAF9-C8E7-6A49-96DF-C621B6EEFB7F}" type="pres">
      <dgm:prSet presAssocID="{ED08917B-CCE2-0645-AC2B-594D9458328A}" presName="rootComposite3" presStyleCnt="0"/>
      <dgm:spPr/>
    </dgm:pt>
    <dgm:pt modelId="{49AB89E6-3EDE-364B-9C46-778E6D97E62D}" type="pres">
      <dgm:prSet presAssocID="{ED08917B-CCE2-0645-AC2B-594D9458328A}" presName="rootText3" presStyleLbl="asst2" presStyleIdx="3" presStyleCnt="5" custScaleX="102529" custScaleY="184273">
        <dgm:presLayoutVars>
          <dgm:chPref val="3"/>
        </dgm:presLayoutVars>
      </dgm:prSet>
      <dgm:spPr/>
    </dgm:pt>
    <dgm:pt modelId="{C3210303-193B-B14D-827D-F65F6C5E29C5}" type="pres">
      <dgm:prSet presAssocID="{ED08917B-CCE2-0645-AC2B-594D9458328A}" presName="rootConnector3" presStyleLbl="asst2" presStyleIdx="3" presStyleCnt="5"/>
      <dgm:spPr/>
    </dgm:pt>
    <dgm:pt modelId="{6D835D32-C3A1-9248-831E-80F23BBF2E5F}" type="pres">
      <dgm:prSet presAssocID="{ED08917B-CCE2-0645-AC2B-594D9458328A}" presName="hierChild6" presStyleCnt="0"/>
      <dgm:spPr/>
    </dgm:pt>
    <dgm:pt modelId="{A67C093E-4153-5B4C-83C5-1C993189B029}" type="pres">
      <dgm:prSet presAssocID="{ED08917B-CCE2-0645-AC2B-594D9458328A}" presName="hierChild7" presStyleCnt="0"/>
      <dgm:spPr/>
    </dgm:pt>
    <dgm:pt modelId="{1A2A1514-6567-6748-999B-519BF2D05144}" type="pres">
      <dgm:prSet presAssocID="{319F50B4-50FE-E34A-93AE-B6BAA9DD4431}" presName="Name111" presStyleLbl="parChTrans1D3" presStyleIdx="4" presStyleCnt="5"/>
      <dgm:spPr/>
    </dgm:pt>
    <dgm:pt modelId="{16A50DF4-1A3B-B04E-ACB3-E81B5E03449A}" type="pres">
      <dgm:prSet presAssocID="{D797D17B-CE25-BB4C-A3BA-4AD5BFBDB7BE}" presName="hierRoot3" presStyleCnt="0">
        <dgm:presLayoutVars>
          <dgm:hierBranch val="init"/>
        </dgm:presLayoutVars>
      </dgm:prSet>
      <dgm:spPr/>
    </dgm:pt>
    <dgm:pt modelId="{0E32BD87-B637-1246-8C87-BF25B57AC36A}" type="pres">
      <dgm:prSet presAssocID="{D797D17B-CE25-BB4C-A3BA-4AD5BFBDB7BE}" presName="rootComposite3" presStyleCnt="0"/>
      <dgm:spPr/>
    </dgm:pt>
    <dgm:pt modelId="{8AD14248-ACD9-214E-8D3F-74C740797F64}" type="pres">
      <dgm:prSet presAssocID="{D797D17B-CE25-BB4C-A3BA-4AD5BFBDB7BE}" presName="rootText3" presStyleLbl="asst2" presStyleIdx="4" presStyleCnt="5" custScaleX="103282" custScaleY="174239">
        <dgm:presLayoutVars>
          <dgm:chPref val="3"/>
        </dgm:presLayoutVars>
      </dgm:prSet>
      <dgm:spPr/>
    </dgm:pt>
    <dgm:pt modelId="{523FDA18-1796-1D45-9090-F7DB5E1FB6E5}" type="pres">
      <dgm:prSet presAssocID="{D797D17B-CE25-BB4C-A3BA-4AD5BFBDB7BE}" presName="rootConnector3" presStyleLbl="asst2" presStyleIdx="4" presStyleCnt="5"/>
      <dgm:spPr/>
    </dgm:pt>
    <dgm:pt modelId="{E844697E-03B2-8E41-ACB9-33062A4F183D}" type="pres">
      <dgm:prSet presAssocID="{D797D17B-CE25-BB4C-A3BA-4AD5BFBDB7BE}" presName="hierChild6" presStyleCnt="0"/>
      <dgm:spPr/>
    </dgm:pt>
    <dgm:pt modelId="{F4461910-6C7B-6A4C-9BB8-6DF357825F7C}" type="pres">
      <dgm:prSet presAssocID="{D797D17B-CE25-BB4C-A3BA-4AD5BFBDB7BE}" presName="hierChild7" presStyleCnt="0"/>
      <dgm:spPr/>
    </dgm:pt>
    <dgm:pt modelId="{38E6C1BF-2613-7248-A012-3D7149121592}" type="pres">
      <dgm:prSet presAssocID="{88C59E4F-32C6-514D-8D39-AA43C51ABE47}" presName="hierChild3" presStyleCnt="0"/>
      <dgm:spPr/>
    </dgm:pt>
  </dgm:ptLst>
  <dgm:cxnLst>
    <dgm:cxn modelId="{6BDB3005-B53C-0745-ABF1-203BB7A4B648}" type="presOf" srcId="{891E6F77-72D8-444E-88A2-56B962E1F966}" destId="{DA51D553-509D-D543-803D-42F2E4841FDE}" srcOrd="1" destOrd="0" presId="urn:microsoft.com/office/officeart/2005/8/layout/orgChart1"/>
    <dgm:cxn modelId="{A1C6FF08-B8EB-7549-B039-A22AC42C045B}" type="presOf" srcId="{A2DA7F5E-4F26-CE48-BD27-DB2B88D2E47F}" destId="{48401712-4637-7742-82C1-10755D64D67C}" srcOrd="0" destOrd="0" presId="urn:microsoft.com/office/officeart/2005/8/layout/orgChart1"/>
    <dgm:cxn modelId="{2DDEC812-CAFF-4A4D-B33D-2A515372B029}" type="presOf" srcId="{0DC4AD78-CD3B-BA4E-B408-CD64C4B5FCE8}" destId="{9FC93F64-8621-9A4D-A38E-FDFAE5EC24FE}" srcOrd="0" destOrd="0" presId="urn:microsoft.com/office/officeart/2005/8/layout/orgChart1"/>
    <dgm:cxn modelId="{7869AB18-0F6D-E14E-A9E9-9BE9E38DE81F}" type="presOf" srcId="{140DB21B-894B-F34D-AA99-CE23E7AE342C}" destId="{84892E87-0E99-4447-99B3-A0FD748B79C3}" srcOrd="1" destOrd="0" presId="urn:microsoft.com/office/officeart/2005/8/layout/orgChart1"/>
    <dgm:cxn modelId="{0DE3C819-7E63-BD4A-B118-305BE621D73B}" type="presOf" srcId="{19B8B213-9B38-C34C-A49C-0FD3F385C0C5}" destId="{311D699B-4E87-E844-81DE-3BA0D265B8BA}" srcOrd="1" destOrd="0" presId="urn:microsoft.com/office/officeart/2005/8/layout/orgChart1"/>
    <dgm:cxn modelId="{9F977C22-1E5D-3E46-A949-46E940E03BCB}" type="presOf" srcId="{3CA6C915-4B00-0442-9F02-604BD41E50D1}" destId="{E4AA6ED8-9A63-5E46-BCA0-9C7C62573743}" srcOrd="0" destOrd="0" presId="urn:microsoft.com/office/officeart/2005/8/layout/orgChart1"/>
    <dgm:cxn modelId="{FCB17F32-6963-2548-B979-0F729951902B}" type="presOf" srcId="{ED08917B-CCE2-0645-AC2B-594D9458328A}" destId="{C3210303-193B-B14D-827D-F65F6C5E29C5}" srcOrd="1" destOrd="0" presId="urn:microsoft.com/office/officeart/2005/8/layout/orgChart1"/>
    <dgm:cxn modelId="{2870453F-0A13-8040-BB29-2A2034D17D56}" srcId="{0F712CC1-2196-6449-ADE1-29DB8E0D6411}" destId="{891E6F77-72D8-444E-88A2-56B962E1F966}" srcOrd="1" destOrd="0" parTransId="{20B76FE1-D522-BD48-A7E7-E275C018A30D}" sibTransId="{234CB23A-3F16-8143-AC8E-4FF2578E0228}"/>
    <dgm:cxn modelId="{D4ECB93F-8F7C-CB43-B61F-4912C1E54510}" type="presOf" srcId="{88C59E4F-32C6-514D-8D39-AA43C51ABE47}" destId="{39644416-67D9-EF45-870D-0027E3F7377E}" srcOrd="1" destOrd="0" presId="urn:microsoft.com/office/officeart/2005/8/layout/orgChart1"/>
    <dgm:cxn modelId="{927D8B41-0063-764C-B7D1-B04AF921AE46}" type="presOf" srcId="{891E6F77-72D8-444E-88A2-56B962E1F966}" destId="{4A6BEA2D-3205-7849-98C6-C7506F53D247}" srcOrd="0" destOrd="0" presId="urn:microsoft.com/office/officeart/2005/8/layout/orgChart1"/>
    <dgm:cxn modelId="{645EBC43-44AD-D24E-8828-596273080AF0}" type="presOf" srcId="{51AE1450-1D47-704B-9243-18BF49BA2263}" destId="{5464C7F3-52A4-7246-B7BD-236C58F71442}" srcOrd="0" destOrd="0" presId="urn:microsoft.com/office/officeart/2005/8/layout/orgChart1"/>
    <dgm:cxn modelId="{7DD5DC4C-17F4-2644-A98F-1DB2EBED79B0}" type="presOf" srcId="{02240CDC-B513-B949-94CA-1D7C979E7993}" destId="{9DEB7E99-AD7B-5B49-83EC-1F40DC4B7B79}" srcOrd="0" destOrd="0" presId="urn:microsoft.com/office/officeart/2005/8/layout/orgChart1"/>
    <dgm:cxn modelId="{21FC116E-982C-AC42-B235-9D81F85E0BDA}" srcId="{88C59E4F-32C6-514D-8D39-AA43C51ABE47}" destId="{0F712CC1-2196-6449-ADE1-29DB8E0D6411}" srcOrd="0" destOrd="0" parTransId="{8102156B-3693-4747-8059-806C9BCBAA39}" sibTransId="{4CEBCDC4-7024-EA44-8525-7DE93633862E}"/>
    <dgm:cxn modelId="{3A664670-D78F-9E4B-9BF8-0E31EB48F5E0}" srcId="{0F712CC1-2196-6449-ADE1-29DB8E0D6411}" destId="{3CA6C915-4B00-0442-9F02-604BD41E50D1}" srcOrd="0" destOrd="0" parTransId="{02240CDC-B513-B949-94CA-1D7C979E7993}" sibTransId="{2B6FC86A-CCCA-CD46-A907-992FDE2121A3}"/>
    <dgm:cxn modelId="{224E3974-17FC-4C4E-B5D4-CD661CB4A573}" type="presOf" srcId="{20B76FE1-D522-BD48-A7E7-E275C018A30D}" destId="{53CD76A9-62A9-8D44-91CD-AB902174DE7F}" srcOrd="0" destOrd="0" presId="urn:microsoft.com/office/officeart/2005/8/layout/orgChart1"/>
    <dgm:cxn modelId="{C327B659-CA6C-1B45-ABB3-53826B3D3037}" type="presOf" srcId="{ED08917B-CCE2-0645-AC2B-594D9458328A}" destId="{49AB89E6-3EDE-364B-9C46-778E6D97E62D}" srcOrd="0" destOrd="0" presId="urn:microsoft.com/office/officeart/2005/8/layout/orgChart1"/>
    <dgm:cxn modelId="{15C8AB7D-31DD-3143-85DB-BA72D7313E66}" type="presOf" srcId="{88C59E4F-32C6-514D-8D39-AA43C51ABE47}" destId="{E79F8865-D959-E743-8F13-6677BF76D6ED}" srcOrd="0" destOrd="0" presId="urn:microsoft.com/office/officeart/2005/8/layout/orgChart1"/>
    <dgm:cxn modelId="{3520F883-D699-2247-BD81-1B920A4437F7}" type="presOf" srcId="{0F712CC1-2196-6449-ADE1-29DB8E0D6411}" destId="{C1C4189F-C263-6544-A94E-630683AA96C8}" srcOrd="0" destOrd="0" presId="urn:microsoft.com/office/officeart/2005/8/layout/orgChart1"/>
    <dgm:cxn modelId="{69218F88-F9D3-CA44-89DD-B9CBAA88A637}" type="presOf" srcId="{805E2B27-8658-7B4C-835F-4D36F83E83AF}" destId="{B6918F63-AC00-F942-9E28-68DA74069887}" srcOrd="0" destOrd="0" presId="urn:microsoft.com/office/officeart/2005/8/layout/orgChart1"/>
    <dgm:cxn modelId="{7B1F0A8A-651B-504C-B78B-85DF4B427803}" type="presOf" srcId="{D797D17B-CE25-BB4C-A3BA-4AD5BFBDB7BE}" destId="{523FDA18-1796-1D45-9090-F7DB5E1FB6E5}" srcOrd="1" destOrd="0" presId="urn:microsoft.com/office/officeart/2005/8/layout/orgChart1"/>
    <dgm:cxn modelId="{F0BFA790-F049-2040-9C88-F67349CBFD9E}" type="presOf" srcId="{3CA6C915-4B00-0442-9F02-604BD41E50D1}" destId="{70A39010-9F36-4640-BB8D-97C78668B482}" srcOrd="1" destOrd="0" presId="urn:microsoft.com/office/officeart/2005/8/layout/orgChart1"/>
    <dgm:cxn modelId="{C7B0D193-EEBE-0D40-8705-EFCBC09D786E}" srcId="{140DB21B-894B-F34D-AA99-CE23E7AE342C}" destId="{19B8B213-9B38-C34C-A49C-0FD3F385C0C5}" srcOrd="0" destOrd="0" parTransId="{805E2B27-8658-7B4C-835F-4D36F83E83AF}" sibTransId="{C8EA3AFE-96E2-624D-8A06-C05816CFB367}"/>
    <dgm:cxn modelId="{3B57D299-61B8-5243-9774-BA4AF61157A8}" type="presOf" srcId="{319F50B4-50FE-E34A-93AE-B6BAA9DD4431}" destId="{1A2A1514-6567-6748-999B-519BF2D05144}" srcOrd="0" destOrd="0" presId="urn:microsoft.com/office/officeart/2005/8/layout/orgChart1"/>
    <dgm:cxn modelId="{1BFC4B9E-0A4F-5146-979D-C2952F2A9BD1}" type="presOf" srcId="{5DC4172D-B858-E044-A24C-72B311303E75}" destId="{42D3F7DF-A910-7F44-9365-5D65DEFBDA3F}" srcOrd="0" destOrd="0" presId="urn:microsoft.com/office/officeart/2005/8/layout/orgChart1"/>
    <dgm:cxn modelId="{603CBBB3-7BAB-9F41-835F-A68E98376093}" srcId="{0DC4AD78-CD3B-BA4E-B408-CD64C4B5FCE8}" destId="{ED08917B-CCE2-0645-AC2B-594D9458328A}" srcOrd="0" destOrd="0" parTransId="{A2DA7F5E-4F26-CE48-BD27-DB2B88D2E47F}" sibTransId="{682145B8-7C83-2944-9500-2BA3DDB00580}"/>
    <dgm:cxn modelId="{D9D600B7-6540-9142-B290-85DED2EAE128}" type="presOf" srcId="{0DC4AD78-CD3B-BA4E-B408-CD64C4B5FCE8}" destId="{7C5E8487-8D5A-294C-9D89-C2EBFDCACD50}" srcOrd="1" destOrd="0" presId="urn:microsoft.com/office/officeart/2005/8/layout/orgChart1"/>
    <dgm:cxn modelId="{3C671ABC-D680-784C-BEBF-728DCC6F4DA7}" type="presOf" srcId="{8235BFED-F09A-1248-841D-07151EBB5510}" destId="{3E83CB7C-B92C-0B4E-B2ED-C8BC6DB9EE70}" srcOrd="0" destOrd="0" presId="urn:microsoft.com/office/officeart/2005/8/layout/orgChart1"/>
    <dgm:cxn modelId="{571DFDBE-F89B-2C40-BE2D-624DCB536686}" type="presOf" srcId="{140DB21B-894B-F34D-AA99-CE23E7AE342C}" destId="{D7F2D02E-6EC9-1641-929C-3A3AA2A5999E}" srcOrd="0" destOrd="0" presId="urn:microsoft.com/office/officeart/2005/8/layout/orgChart1"/>
    <dgm:cxn modelId="{3E9E41C4-F9FF-7549-844B-13D3C516DE8A}" srcId="{88C59E4F-32C6-514D-8D39-AA43C51ABE47}" destId="{140DB21B-894B-F34D-AA99-CE23E7AE342C}" srcOrd="1" destOrd="0" parTransId="{51AE1450-1D47-704B-9243-18BF49BA2263}" sibTransId="{5815EE84-2CE4-034C-8B8D-A692CD6FE6BA}"/>
    <dgm:cxn modelId="{BDD7C5CE-FBF6-0246-B6E5-609B8014EF0C}" type="presOf" srcId="{0F712CC1-2196-6449-ADE1-29DB8E0D6411}" destId="{A7B2C6A4-A3D3-B04F-9B37-53E37D56BF7C}" srcOrd="1" destOrd="0" presId="urn:microsoft.com/office/officeart/2005/8/layout/orgChart1"/>
    <dgm:cxn modelId="{BC0057D4-7856-0F43-81DE-D62AF610D4C8}" type="presOf" srcId="{8102156B-3693-4747-8059-806C9BCBAA39}" destId="{D26591DE-0149-0246-9B48-197A860F15F2}" srcOrd="0" destOrd="0" presId="urn:microsoft.com/office/officeart/2005/8/layout/orgChart1"/>
    <dgm:cxn modelId="{7F2877D5-02A3-4947-9C7B-57C6F121593A}" type="presOf" srcId="{D797D17B-CE25-BB4C-A3BA-4AD5BFBDB7BE}" destId="{8AD14248-ACD9-214E-8D3F-74C740797F64}" srcOrd="0" destOrd="0" presId="urn:microsoft.com/office/officeart/2005/8/layout/orgChart1"/>
    <dgm:cxn modelId="{B4B4FBD6-600D-AF45-9E8F-8422689E4358}" srcId="{8235BFED-F09A-1248-841D-07151EBB5510}" destId="{88C59E4F-32C6-514D-8D39-AA43C51ABE47}" srcOrd="0" destOrd="0" parTransId="{F6E57C8E-1DF3-A845-A20D-FF0B065E5542}" sibTransId="{80EA45E7-13BA-CE4E-A9D8-B568717CB05E}"/>
    <dgm:cxn modelId="{DA54D6DA-963B-7949-8E1D-4F72164DE1A9}" srcId="{88C59E4F-32C6-514D-8D39-AA43C51ABE47}" destId="{0DC4AD78-CD3B-BA4E-B408-CD64C4B5FCE8}" srcOrd="2" destOrd="0" parTransId="{5DC4172D-B858-E044-A24C-72B311303E75}" sibTransId="{C8140B1B-201E-D843-939E-4EE42B2042E8}"/>
    <dgm:cxn modelId="{FFF975DD-6CCA-BF44-9D9B-B8880B5B6A91}" srcId="{0DC4AD78-CD3B-BA4E-B408-CD64C4B5FCE8}" destId="{D797D17B-CE25-BB4C-A3BA-4AD5BFBDB7BE}" srcOrd="1" destOrd="0" parTransId="{319F50B4-50FE-E34A-93AE-B6BAA9DD4431}" sibTransId="{5D03D80B-E85B-4E4B-A8A9-D52FEF6FE725}"/>
    <dgm:cxn modelId="{D70BC9EC-C26F-A843-9FD0-07BE1D2124BF}" type="presOf" srcId="{19B8B213-9B38-C34C-A49C-0FD3F385C0C5}" destId="{78361C89-BACC-634B-A05B-A320ED34E742}" srcOrd="0" destOrd="0" presId="urn:microsoft.com/office/officeart/2005/8/layout/orgChart1"/>
    <dgm:cxn modelId="{2FBF7B09-4DD9-C141-BE1D-08470A1BB704}" type="presParOf" srcId="{3E83CB7C-B92C-0B4E-B2ED-C8BC6DB9EE70}" destId="{07FC3E70-34FF-AF4D-AB9B-26AD8B4E5C0A}" srcOrd="0" destOrd="0" presId="urn:microsoft.com/office/officeart/2005/8/layout/orgChart1"/>
    <dgm:cxn modelId="{B285E55F-CBBF-D44D-91F3-5D4E6CBD58D9}" type="presParOf" srcId="{07FC3E70-34FF-AF4D-AB9B-26AD8B4E5C0A}" destId="{13B84893-D757-544A-88DC-8569BB0D807C}" srcOrd="0" destOrd="0" presId="urn:microsoft.com/office/officeart/2005/8/layout/orgChart1"/>
    <dgm:cxn modelId="{9763C51F-FA58-B04C-B5D3-E4699EE686CD}" type="presParOf" srcId="{13B84893-D757-544A-88DC-8569BB0D807C}" destId="{E79F8865-D959-E743-8F13-6677BF76D6ED}" srcOrd="0" destOrd="0" presId="urn:microsoft.com/office/officeart/2005/8/layout/orgChart1"/>
    <dgm:cxn modelId="{33653626-BE49-B64C-8A90-D0E530C1209B}" type="presParOf" srcId="{13B84893-D757-544A-88DC-8569BB0D807C}" destId="{39644416-67D9-EF45-870D-0027E3F7377E}" srcOrd="1" destOrd="0" presId="urn:microsoft.com/office/officeart/2005/8/layout/orgChart1"/>
    <dgm:cxn modelId="{C7CEBA43-CF46-E64D-BECB-B3F338A2F8CF}" type="presParOf" srcId="{07FC3E70-34FF-AF4D-AB9B-26AD8B4E5C0A}" destId="{D42762F9-BF04-4244-AD1D-E02DEA383C17}" srcOrd="1" destOrd="0" presId="urn:microsoft.com/office/officeart/2005/8/layout/orgChart1"/>
    <dgm:cxn modelId="{74A1ED85-6A69-F647-B878-1E242C0C1998}" type="presParOf" srcId="{D42762F9-BF04-4244-AD1D-E02DEA383C17}" destId="{D26591DE-0149-0246-9B48-197A860F15F2}" srcOrd="0" destOrd="0" presId="urn:microsoft.com/office/officeart/2005/8/layout/orgChart1"/>
    <dgm:cxn modelId="{5A5F98C7-09D1-6B4A-8084-D462D633E6C1}" type="presParOf" srcId="{D42762F9-BF04-4244-AD1D-E02DEA383C17}" destId="{69409B22-2654-BE4A-B9FF-8E3B864B9069}" srcOrd="1" destOrd="0" presId="urn:microsoft.com/office/officeart/2005/8/layout/orgChart1"/>
    <dgm:cxn modelId="{219BDEEE-BB91-0643-8B12-7876C2CA9CE2}" type="presParOf" srcId="{69409B22-2654-BE4A-B9FF-8E3B864B9069}" destId="{E7207E8D-8F3E-4643-99B5-3E196ADEADCB}" srcOrd="0" destOrd="0" presId="urn:microsoft.com/office/officeart/2005/8/layout/orgChart1"/>
    <dgm:cxn modelId="{91062F5D-4690-624E-AA84-778DD0F8BB61}" type="presParOf" srcId="{E7207E8D-8F3E-4643-99B5-3E196ADEADCB}" destId="{C1C4189F-C263-6544-A94E-630683AA96C8}" srcOrd="0" destOrd="0" presId="urn:microsoft.com/office/officeart/2005/8/layout/orgChart1"/>
    <dgm:cxn modelId="{16DFBE00-D5A7-7542-9E6F-7DFDF7652A9D}" type="presParOf" srcId="{E7207E8D-8F3E-4643-99B5-3E196ADEADCB}" destId="{A7B2C6A4-A3D3-B04F-9B37-53E37D56BF7C}" srcOrd="1" destOrd="0" presId="urn:microsoft.com/office/officeart/2005/8/layout/orgChart1"/>
    <dgm:cxn modelId="{8DD6438F-5DB2-C54D-A4AF-A7104F98A398}" type="presParOf" srcId="{69409B22-2654-BE4A-B9FF-8E3B864B9069}" destId="{AB4D4FB8-AD25-E74B-AC79-107C650761F5}" srcOrd="1" destOrd="0" presId="urn:microsoft.com/office/officeart/2005/8/layout/orgChart1"/>
    <dgm:cxn modelId="{ABB3B064-F14D-5241-93B1-D28A2E8C5E13}" type="presParOf" srcId="{69409B22-2654-BE4A-B9FF-8E3B864B9069}" destId="{0AC3D2EE-D89E-0245-88BC-A5AA347478B0}" srcOrd="2" destOrd="0" presId="urn:microsoft.com/office/officeart/2005/8/layout/orgChart1"/>
    <dgm:cxn modelId="{E5CA5566-8E35-1742-826D-0D0657C711B4}" type="presParOf" srcId="{0AC3D2EE-D89E-0245-88BC-A5AA347478B0}" destId="{9DEB7E99-AD7B-5B49-83EC-1F40DC4B7B79}" srcOrd="0" destOrd="0" presId="urn:microsoft.com/office/officeart/2005/8/layout/orgChart1"/>
    <dgm:cxn modelId="{BFC6BD36-F866-1947-92FE-8DB1429AEF71}" type="presParOf" srcId="{0AC3D2EE-D89E-0245-88BC-A5AA347478B0}" destId="{FE169125-2E08-4E4C-80A7-C102EEC7F762}" srcOrd="1" destOrd="0" presId="urn:microsoft.com/office/officeart/2005/8/layout/orgChart1"/>
    <dgm:cxn modelId="{DD6E7DC5-0900-D24E-B46A-43ED550263B7}" type="presParOf" srcId="{FE169125-2E08-4E4C-80A7-C102EEC7F762}" destId="{B0088075-E57A-7B4A-99F1-7B7325EDEC39}" srcOrd="0" destOrd="0" presId="urn:microsoft.com/office/officeart/2005/8/layout/orgChart1"/>
    <dgm:cxn modelId="{3845E3C8-EB6A-FF47-AE30-77A3BCACE645}" type="presParOf" srcId="{B0088075-E57A-7B4A-99F1-7B7325EDEC39}" destId="{E4AA6ED8-9A63-5E46-BCA0-9C7C62573743}" srcOrd="0" destOrd="0" presId="urn:microsoft.com/office/officeart/2005/8/layout/orgChart1"/>
    <dgm:cxn modelId="{2AB75DF9-78CE-384E-9476-F38777619CB6}" type="presParOf" srcId="{B0088075-E57A-7B4A-99F1-7B7325EDEC39}" destId="{70A39010-9F36-4640-BB8D-97C78668B482}" srcOrd="1" destOrd="0" presId="urn:microsoft.com/office/officeart/2005/8/layout/orgChart1"/>
    <dgm:cxn modelId="{5C91B5E3-D56E-FC4E-89F7-E51B87147A3D}" type="presParOf" srcId="{FE169125-2E08-4E4C-80A7-C102EEC7F762}" destId="{861C5950-820D-F24F-B04C-0058466FA285}" srcOrd="1" destOrd="0" presId="urn:microsoft.com/office/officeart/2005/8/layout/orgChart1"/>
    <dgm:cxn modelId="{B38F4FA5-A319-D647-B71E-A4D22AAC1D8C}" type="presParOf" srcId="{FE169125-2E08-4E4C-80A7-C102EEC7F762}" destId="{13081260-CD47-E548-94F7-118AE4045CBA}" srcOrd="2" destOrd="0" presId="urn:microsoft.com/office/officeart/2005/8/layout/orgChart1"/>
    <dgm:cxn modelId="{468092A7-4AA9-EF4B-B4E2-4A7EFF75CF99}" type="presParOf" srcId="{0AC3D2EE-D89E-0245-88BC-A5AA347478B0}" destId="{53CD76A9-62A9-8D44-91CD-AB902174DE7F}" srcOrd="2" destOrd="0" presId="urn:microsoft.com/office/officeart/2005/8/layout/orgChart1"/>
    <dgm:cxn modelId="{DDDE4002-207C-FC48-A4B9-43E365F0CCE5}" type="presParOf" srcId="{0AC3D2EE-D89E-0245-88BC-A5AA347478B0}" destId="{1017044A-16E3-B242-B8B7-480113FCF84B}" srcOrd="3" destOrd="0" presId="urn:microsoft.com/office/officeart/2005/8/layout/orgChart1"/>
    <dgm:cxn modelId="{BFC523EC-A1E6-8B43-A178-B990551952BE}" type="presParOf" srcId="{1017044A-16E3-B242-B8B7-480113FCF84B}" destId="{9BB43F9A-1985-3946-811E-CA7547910ED7}" srcOrd="0" destOrd="0" presId="urn:microsoft.com/office/officeart/2005/8/layout/orgChart1"/>
    <dgm:cxn modelId="{16620847-4C24-BB44-ABD5-495198DDB4D1}" type="presParOf" srcId="{9BB43F9A-1985-3946-811E-CA7547910ED7}" destId="{4A6BEA2D-3205-7849-98C6-C7506F53D247}" srcOrd="0" destOrd="0" presId="urn:microsoft.com/office/officeart/2005/8/layout/orgChart1"/>
    <dgm:cxn modelId="{F09E933E-B5BB-0B42-9516-123B92A5233F}" type="presParOf" srcId="{9BB43F9A-1985-3946-811E-CA7547910ED7}" destId="{DA51D553-509D-D543-803D-42F2E4841FDE}" srcOrd="1" destOrd="0" presId="urn:microsoft.com/office/officeart/2005/8/layout/orgChart1"/>
    <dgm:cxn modelId="{4492C1D5-8722-2D47-8751-A0440374F7AE}" type="presParOf" srcId="{1017044A-16E3-B242-B8B7-480113FCF84B}" destId="{2A8258E7-2B77-C541-A0A9-B92D724B3FBF}" srcOrd="1" destOrd="0" presId="urn:microsoft.com/office/officeart/2005/8/layout/orgChart1"/>
    <dgm:cxn modelId="{F1ECE5B1-BFCC-044E-89B0-AA084EAEBF8F}" type="presParOf" srcId="{1017044A-16E3-B242-B8B7-480113FCF84B}" destId="{0137E1A3-631C-954E-A988-20189FB76383}" srcOrd="2" destOrd="0" presId="urn:microsoft.com/office/officeart/2005/8/layout/orgChart1"/>
    <dgm:cxn modelId="{4DB61F4F-2842-C846-9FE6-151CDD326E28}" type="presParOf" srcId="{D42762F9-BF04-4244-AD1D-E02DEA383C17}" destId="{5464C7F3-52A4-7246-B7BD-236C58F71442}" srcOrd="2" destOrd="0" presId="urn:microsoft.com/office/officeart/2005/8/layout/orgChart1"/>
    <dgm:cxn modelId="{B066EF11-7FE2-9244-8157-23DE34142739}" type="presParOf" srcId="{D42762F9-BF04-4244-AD1D-E02DEA383C17}" destId="{6FF6C581-BF06-D549-916F-E40B992A5334}" srcOrd="3" destOrd="0" presId="urn:microsoft.com/office/officeart/2005/8/layout/orgChart1"/>
    <dgm:cxn modelId="{0CAB4928-EBF9-F543-B985-8C78965FB2A2}" type="presParOf" srcId="{6FF6C581-BF06-D549-916F-E40B992A5334}" destId="{7D3007D4-47C6-BD40-B73D-BB93C2CD05A0}" srcOrd="0" destOrd="0" presId="urn:microsoft.com/office/officeart/2005/8/layout/orgChart1"/>
    <dgm:cxn modelId="{0DB17027-FE4F-C84B-B503-7DA6FE942A23}" type="presParOf" srcId="{7D3007D4-47C6-BD40-B73D-BB93C2CD05A0}" destId="{D7F2D02E-6EC9-1641-929C-3A3AA2A5999E}" srcOrd="0" destOrd="0" presId="urn:microsoft.com/office/officeart/2005/8/layout/orgChart1"/>
    <dgm:cxn modelId="{76EF9AE1-4E64-2F46-B491-5AA68337A784}" type="presParOf" srcId="{7D3007D4-47C6-BD40-B73D-BB93C2CD05A0}" destId="{84892E87-0E99-4447-99B3-A0FD748B79C3}" srcOrd="1" destOrd="0" presId="urn:microsoft.com/office/officeart/2005/8/layout/orgChart1"/>
    <dgm:cxn modelId="{57F21127-E440-0F44-9E13-8129B663B2AC}" type="presParOf" srcId="{6FF6C581-BF06-D549-916F-E40B992A5334}" destId="{3E8C1586-3066-CE48-B3C2-B1CE39AD557B}" srcOrd="1" destOrd="0" presId="urn:microsoft.com/office/officeart/2005/8/layout/orgChart1"/>
    <dgm:cxn modelId="{3529F911-21D5-9540-B21D-B1D4D32455A9}" type="presParOf" srcId="{6FF6C581-BF06-D549-916F-E40B992A5334}" destId="{8119E98D-E017-5243-9A8C-C2DB41376A5C}" srcOrd="2" destOrd="0" presId="urn:microsoft.com/office/officeart/2005/8/layout/orgChart1"/>
    <dgm:cxn modelId="{3D108E5A-8AC1-DF40-AC3D-4D9949A12FDE}" type="presParOf" srcId="{8119E98D-E017-5243-9A8C-C2DB41376A5C}" destId="{B6918F63-AC00-F942-9E28-68DA74069887}" srcOrd="0" destOrd="0" presId="urn:microsoft.com/office/officeart/2005/8/layout/orgChart1"/>
    <dgm:cxn modelId="{F32CC087-54A8-EF40-9AD6-4754B3B0B4E9}" type="presParOf" srcId="{8119E98D-E017-5243-9A8C-C2DB41376A5C}" destId="{5AD092F1-9544-3C42-A2ED-7646B2A50832}" srcOrd="1" destOrd="0" presId="urn:microsoft.com/office/officeart/2005/8/layout/orgChart1"/>
    <dgm:cxn modelId="{0BFF0AFC-2216-B443-87D0-85332C164BA7}" type="presParOf" srcId="{5AD092F1-9544-3C42-A2ED-7646B2A50832}" destId="{429AFEE5-1794-0246-8B94-BBB298A231DB}" srcOrd="0" destOrd="0" presId="urn:microsoft.com/office/officeart/2005/8/layout/orgChart1"/>
    <dgm:cxn modelId="{BA1D79D1-0F17-F446-B10D-58D01891ABB8}" type="presParOf" srcId="{429AFEE5-1794-0246-8B94-BBB298A231DB}" destId="{78361C89-BACC-634B-A05B-A320ED34E742}" srcOrd="0" destOrd="0" presId="urn:microsoft.com/office/officeart/2005/8/layout/orgChart1"/>
    <dgm:cxn modelId="{9C9C4824-35D1-B248-B233-512091960743}" type="presParOf" srcId="{429AFEE5-1794-0246-8B94-BBB298A231DB}" destId="{311D699B-4E87-E844-81DE-3BA0D265B8BA}" srcOrd="1" destOrd="0" presId="urn:microsoft.com/office/officeart/2005/8/layout/orgChart1"/>
    <dgm:cxn modelId="{DDD205F2-23F4-444C-80A8-D4C427FA17DB}" type="presParOf" srcId="{5AD092F1-9544-3C42-A2ED-7646B2A50832}" destId="{814ACB80-EBB9-4744-8112-F357CC4322E2}" srcOrd="1" destOrd="0" presId="urn:microsoft.com/office/officeart/2005/8/layout/orgChart1"/>
    <dgm:cxn modelId="{83B9EC9A-B441-9F41-B3B8-9E9FF2C6462B}" type="presParOf" srcId="{5AD092F1-9544-3C42-A2ED-7646B2A50832}" destId="{A71452D8-A5D0-D742-8698-611F755D046B}" srcOrd="2" destOrd="0" presId="urn:microsoft.com/office/officeart/2005/8/layout/orgChart1"/>
    <dgm:cxn modelId="{B0D3013F-8F6B-3445-A382-7E0EDB9EB77D}" type="presParOf" srcId="{D42762F9-BF04-4244-AD1D-E02DEA383C17}" destId="{42D3F7DF-A910-7F44-9365-5D65DEFBDA3F}" srcOrd="4" destOrd="0" presId="urn:microsoft.com/office/officeart/2005/8/layout/orgChart1"/>
    <dgm:cxn modelId="{8D29864F-3595-F042-9286-B870279F7B01}" type="presParOf" srcId="{D42762F9-BF04-4244-AD1D-E02DEA383C17}" destId="{C984963B-F97D-3B45-AEFB-E8762E2C7079}" srcOrd="5" destOrd="0" presId="urn:microsoft.com/office/officeart/2005/8/layout/orgChart1"/>
    <dgm:cxn modelId="{42B515F4-6021-C947-A1BA-CAF124525DC8}" type="presParOf" srcId="{C984963B-F97D-3B45-AEFB-E8762E2C7079}" destId="{2F2D3FFE-FCA9-5343-B84D-729B0C1FA810}" srcOrd="0" destOrd="0" presId="urn:microsoft.com/office/officeart/2005/8/layout/orgChart1"/>
    <dgm:cxn modelId="{B37B1919-7100-FB46-833A-8F9DE4772E86}" type="presParOf" srcId="{2F2D3FFE-FCA9-5343-B84D-729B0C1FA810}" destId="{9FC93F64-8621-9A4D-A38E-FDFAE5EC24FE}" srcOrd="0" destOrd="0" presId="urn:microsoft.com/office/officeart/2005/8/layout/orgChart1"/>
    <dgm:cxn modelId="{1200E9A8-DD13-DE4C-B077-04D58348469E}" type="presParOf" srcId="{2F2D3FFE-FCA9-5343-B84D-729B0C1FA810}" destId="{7C5E8487-8D5A-294C-9D89-C2EBFDCACD50}" srcOrd="1" destOrd="0" presId="urn:microsoft.com/office/officeart/2005/8/layout/orgChart1"/>
    <dgm:cxn modelId="{A9FEAC12-1247-9B4B-9797-FD10F020C394}" type="presParOf" srcId="{C984963B-F97D-3B45-AEFB-E8762E2C7079}" destId="{233F5996-1F49-2F43-9DD4-7CFE0F5F96D9}" srcOrd="1" destOrd="0" presId="urn:microsoft.com/office/officeart/2005/8/layout/orgChart1"/>
    <dgm:cxn modelId="{1D783A6C-9BA4-F243-8111-FADA5245AC0B}" type="presParOf" srcId="{C984963B-F97D-3B45-AEFB-E8762E2C7079}" destId="{FBF2E787-0DD7-9C45-B29A-D1DF6A49D9C3}" srcOrd="2" destOrd="0" presId="urn:microsoft.com/office/officeart/2005/8/layout/orgChart1"/>
    <dgm:cxn modelId="{BCC7D04E-86C0-CF4E-A380-3B7E2501E27C}" type="presParOf" srcId="{FBF2E787-0DD7-9C45-B29A-D1DF6A49D9C3}" destId="{48401712-4637-7742-82C1-10755D64D67C}" srcOrd="0" destOrd="0" presId="urn:microsoft.com/office/officeart/2005/8/layout/orgChart1"/>
    <dgm:cxn modelId="{362D2627-A9A3-7A43-B441-0DADD5D8EC8F}" type="presParOf" srcId="{FBF2E787-0DD7-9C45-B29A-D1DF6A49D9C3}" destId="{0281837F-E434-4547-BABE-E8E93F9D3C42}" srcOrd="1" destOrd="0" presId="urn:microsoft.com/office/officeart/2005/8/layout/orgChart1"/>
    <dgm:cxn modelId="{D7145365-3E02-8943-8A4B-AB3723B76DEF}" type="presParOf" srcId="{0281837F-E434-4547-BABE-E8E93F9D3C42}" destId="{B697EAF9-C8E7-6A49-96DF-C621B6EEFB7F}" srcOrd="0" destOrd="0" presId="urn:microsoft.com/office/officeart/2005/8/layout/orgChart1"/>
    <dgm:cxn modelId="{CB3DA023-00A6-D24A-A066-61B23C53B0A7}" type="presParOf" srcId="{B697EAF9-C8E7-6A49-96DF-C621B6EEFB7F}" destId="{49AB89E6-3EDE-364B-9C46-778E6D97E62D}" srcOrd="0" destOrd="0" presId="urn:microsoft.com/office/officeart/2005/8/layout/orgChart1"/>
    <dgm:cxn modelId="{529E541B-46DC-EE41-96A8-D5EAA2839A5B}" type="presParOf" srcId="{B697EAF9-C8E7-6A49-96DF-C621B6EEFB7F}" destId="{C3210303-193B-B14D-827D-F65F6C5E29C5}" srcOrd="1" destOrd="0" presId="urn:microsoft.com/office/officeart/2005/8/layout/orgChart1"/>
    <dgm:cxn modelId="{63C6B154-4A6C-0F42-860A-AB974FB7F666}" type="presParOf" srcId="{0281837F-E434-4547-BABE-E8E93F9D3C42}" destId="{6D835D32-C3A1-9248-831E-80F23BBF2E5F}" srcOrd="1" destOrd="0" presId="urn:microsoft.com/office/officeart/2005/8/layout/orgChart1"/>
    <dgm:cxn modelId="{033903E5-0FF2-8F4F-8433-E5360D9E6210}" type="presParOf" srcId="{0281837F-E434-4547-BABE-E8E93F9D3C42}" destId="{A67C093E-4153-5B4C-83C5-1C993189B029}" srcOrd="2" destOrd="0" presId="urn:microsoft.com/office/officeart/2005/8/layout/orgChart1"/>
    <dgm:cxn modelId="{2E1B043D-A941-7E43-8E97-1347BC2EB2F9}" type="presParOf" srcId="{FBF2E787-0DD7-9C45-B29A-D1DF6A49D9C3}" destId="{1A2A1514-6567-6748-999B-519BF2D05144}" srcOrd="2" destOrd="0" presId="urn:microsoft.com/office/officeart/2005/8/layout/orgChart1"/>
    <dgm:cxn modelId="{DAA4EB3F-9C93-1047-BFEE-752A079EE6E4}" type="presParOf" srcId="{FBF2E787-0DD7-9C45-B29A-D1DF6A49D9C3}" destId="{16A50DF4-1A3B-B04E-ACB3-E81B5E03449A}" srcOrd="3" destOrd="0" presId="urn:microsoft.com/office/officeart/2005/8/layout/orgChart1"/>
    <dgm:cxn modelId="{1E1E188E-608F-784A-B6C1-E203CBD1ED2C}" type="presParOf" srcId="{16A50DF4-1A3B-B04E-ACB3-E81B5E03449A}" destId="{0E32BD87-B637-1246-8C87-BF25B57AC36A}" srcOrd="0" destOrd="0" presId="urn:microsoft.com/office/officeart/2005/8/layout/orgChart1"/>
    <dgm:cxn modelId="{619F0CAE-63F3-7C45-9A09-9FC500DE6B99}" type="presParOf" srcId="{0E32BD87-B637-1246-8C87-BF25B57AC36A}" destId="{8AD14248-ACD9-214E-8D3F-74C740797F64}" srcOrd="0" destOrd="0" presId="urn:microsoft.com/office/officeart/2005/8/layout/orgChart1"/>
    <dgm:cxn modelId="{DC33606D-8AD3-FA48-8E7E-E6A65FD95EC4}" type="presParOf" srcId="{0E32BD87-B637-1246-8C87-BF25B57AC36A}" destId="{523FDA18-1796-1D45-9090-F7DB5E1FB6E5}" srcOrd="1" destOrd="0" presId="urn:microsoft.com/office/officeart/2005/8/layout/orgChart1"/>
    <dgm:cxn modelId="{02F227D2-A0F6-9144-93FC-F8987914C5CC}" type="presParOf" srcId="{16A50DF4-1A3B-B04E-ACB3-E81B5E03449A}" destId="{E844697E-03B2-8E41-ACB9-33062A4F183D}" srcOrd="1" destOrd="0" presId="urn:microsoft.com/office/officeart/2005/8/layout/orgChart1"/>
    <dgm:cxn modelId="{C1A0527E-9371-5346-B95D-3DBCC1B23AFE}" type="presParOf" srcId="{16A50DF4-1A3B-B04E-ACB3-E81B5E03449A}" destId="{F4461910-6C7B-6A4C-9BB8-6DF357825F7C}" srcOrd="2" destOrd="0" presId="urn:microsoft.com/office/officeart/2005/8/layout/orgChart1"/>
    <dgm:cxn modelId="{A1153DC6-B745-9040-A228-B117C655373E}" type="presParOf" srcId="{07FC3E70-34FF-AF4D-AB9B-26AD8B4E5C0A}" destId="{38E6C1BF-2613-7248-A012-3D714912159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A208B1-8A6B-4789-8B5B-395C41E93085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26BACDE-ED5E-4E7D-9E11-522370E86FA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>
              <a:latin typeface="Century Gothic" panose="020B0502020202020204" pitchFamily="34" charset="0"/>
            </a:rPr>
            <a:t>Grassroots Peacebuilding</a:t>
          </a:r>
          <a:br>
            <a:rPr lang="en-US">
              <a:latin typeface="Century Gothic" panose="020B0502020202020204" pitchFamily="34" charset="0"/>
            </a:rPr>
          </a:br>
          <a:r>
            <a:rPr lang="en-US">
              <a:latin typeface="Century Gothic" panose="020B0502020202020204" pitchFamily="34" charset="0"/>
            </a:rPr>
            <a:t>48.6% of respondents report local interventions like Peace Clubs addressing land and ethnic disputes.</a:t>
          </a:r>
        </a:p>
      </dgm:t>
    </dgm:pt>
    <dgm:pt modelId="{3DDF928E-9DD0-4FDA-99F1-27A9018E592F}" type="parTrans" cxnId="{0BC712E0-AEE5-4150-8B48-BD3218432AD0}">
      <dgm:prSet/>
      <dgm:spPr/>
      <dgm:t>
        <a:bodyPr/>
        <a:lstStyle/>
        <a:p>
          <a:endParaRPr lang="en-US">
            <a:latin typeface="Century Gothic" panose="020B0502020202020204" pitchFamily="34" charset="0"/>
          </a:endParaRPr>
        </a:p>
      </dgm:t>
    </dgm:pt>
    <dgm:pt modelId="{1E118A14-2A1E-4415-9E5F-6D79F34EC14C}" type="sibTrans" cxnId="{0BC712E0-AEE5-4150-8B48-BD3218432AD0}">
      <dgm:prSet/>
      <dgm:spPr/>
      <dgm:t>
        <a:bodyPr/>
        <a:lstStyle/>
        <a:p>
          <a:endParaRPr lang="en-US">
            <a:latin typeface="Century Gothic" panose="020B0502020202020204" pitchFamily="34" charset="0"/>
          </a:endParaRPr>
        </a:p>
      </dgm:t>
    </dgm:pt>
    <dgm:pt modelId="{487198F1-D218-4644-B86F-C8BA19E5558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latin typeface="Century Gothic" panose="020B0502020202020204" pitchFamily="34" charset="0"/>
            </a:rPr>
            <a:t>Traditional Leadership Role</a:t>
          </a:r>
          <a:br>
            <a:rPr lang="en-US" dirty="0">
              <a:latin typeface="Century Gothic" panose="020B0502020202020204" pitchFamily="34" charset="0"/>
            </a:rPr>
          </a:br>
          <a:r>
            <a:rPr lang="en-US" dirty="0">
              <a:latin typeface="Century Gothic" panose="020B0502020202020204" pitchFamily="34" charset="0"/>
            </a:rPr>
            <a:t>Chiefs and religious leaders mediate conflicts, promote cohesion, and resolve leadership disagreements.</a:t>
          </a:r>
        </a:p>
      </dgm:t>
    </dgm:pt>
    <dgm:pt modelId="{0136D9A4-E9FE-477C-B26B-50F33FEED8AC}" type="parTrans" cxnId="{36EA862F-F19C-4A38-94E9-1F2DB3034108}">
      <dgm:prSet/>
      <dgm:spPr/>
      <dgm:t>
        <a:bodyPr/>
        <a:lstStyle/>
        <a:p>
          <a:endParaRPr lang="en-US">
            <a:latin typeface="Century Gothic" panose="020B0502020202020204" pitchFamily="34" charset="0"/>
          </a:endParaRPr>
        </a:p>
      </dgm:t>
    </dgm:pt>
    <dgm:pt modelId="{A7F3ACE7-4007-48F3-8E99-C31327ECCEEA}" type="sibTrans" cxnId="{36EA862F-F19C-4A38-94E9-1F2DB3034108}">
      <dgm:prSet/>
      <dgm:spPr/>
      <dgm:t>
        <a:bodyPr/>
        <a:lstStyle/>
        <a:p>
          <a:endParaRPr lang="en-US">
            <a:latin typeface="Century Gothic" panose="020B0502020202020204" pitchFamily="34" charset="0"/>
          </a:endParaRPr>
        </a:p>
      </dgm:t>
    </dgm:pt>
    <dgm:pt modelId="{49685B93-727E-4159-A939-B4217AA1161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latin typeface="Century Gothic" panose="020B0502020202020204" pitchFamily="34" charset="0"/>
            </a:rPr>
            <a:t>CBO and NGO Partnerships</a:t>
          </a:r>
          <a:br>
            <a:rPr lang="en-US" dirty="0">
              <a:latin typeface="Century Gothic" panose="020B0502020202020204" pitchFamily="34" charset="0"/>
            </a:rPr>
          </a:br>
          <a:r>
            <a:rPr lang="en-US" dirty="0">
              <a:latin typeface="Century Gothic" panose="020B0502020202020204" pitchFamily="34" charset="0"/>
            </a:rPr>
            <a:t>Women’s Advocacy Groups and NGOs like CARE International lead mediation and training initiatives.</a:t>
          </a:r>
        </a:p>
      </dgm:t>
    </dgm:pt>
    <dgm:pt modelId="{5DA779A9-6563-48DE-A6B7-5446F7624D99}" type="parTrans" cxnId="{5F159729-307B-4D6B-B59F-E148754FCB24}">
      <dgm:prSet/>
      <dgm:spPr/>
      <dgm:t>
        <a:bodyPr/>
        <a:lstStyle/>
        <a:p>
          <a:endParaRPr lang="en-US">
            <a:latin typeface="Century Gothic" panose="020B0502020202020204" pitchFamily="34" charset="0"/>
          </a:endParaRPr>
        </a:p>
      </dgm:t>
    </dgm:pt>
    <dgm:pt modelId="{AF80EB96-0B65-4C73-93F3-7296180FCE4D}" type="sibTrans" cxnId="{5F159729-307B-4D6B-B59F-E148754FCB24}">
      <dgm:prSet/>
      <dgm:spPr/>
      <dgm:t>
        <a:bodyPr/>
        <a:lstStyle/>
        <a:p>
          <a:endParaRPr lang="en-US">
            <a:latin typeface="Century Gothic" panose="020B0502020202020204" pitchFamily="34" charset="0"/>
          </a:endParaRPr>
        </a:p>
      </dgm:t>
    </dgm:pt>
    <dgm:pt modelId="{B6135BCE-46FB-4401-A614-0187DFBCB46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>
              <a:latin typeface="Century Gothic" panose="020B0502020202020204" pitchFamily="34" charset="0"/>
            </a:rPr>
            <a:t>Government Initiatives</a:t>
          </a:r>
          <a:br>
            <a:rPr lang="en-US">
              <a:latin typeface="Century Gothic" panose="020B0502020202020204" pitchFamily="34" charset="0"/>
            </a:rPr>
          </a:br>
          <a:r>
            <a:rPr lang="en-US">
              <a:latin typeface="Century Gothic" panose="020B0502020202020204" pitchFamily="34" charset="0"/>
            </a:rPr>
            <a:t>NCCE and MMDAs implement FCV programmes, promoting peacebuilding and civic engagement.</a:t>
          </a:r>
        </a:p>
      </dgm:t>
    </dgm:pt>
    <dgm:pt modelId="{9065AE52-BB4A-4BE4-B8DB-DB192341C617}" type="parTrans" cxnId="{6F3101DB-C9B7-4C45-89B5-CE0C6B5879FD}">
      <dgm:prSet/>
      <dgm:spPr/>
      <dgm:t>
        <a:bodyPr/>
        <a:lstStyle/>
        <a:p>
          <a:endParaRPr lang="en-US">
            <a:latin typeface="Century Gothic" panose="020B0502020202020204" pitchFamily="34" charset="0"/>
          </a:endParaRPr>
        </a:p>
      </dgm:t>
    </dgm:pt>
    <dgm:pt modelId="{8D46E3E5-79B3-4A5B-96E1-16AAACD644BC}" type="sibTrans" cxnId="{6F3101DB-C9B7-4C45-89B5-CE0C6B5879FD}">
      <dgm:prSet/>
      <dgm:spPr/>
      <dgm:t>
        <a:bodyPr/>
        <a:lstStyle/>
        <a:p>
          <a:endParaRPr lang="en-US">
            <a:latin typeface="Century Gothic" panose="020B0502020202020204" pitchFamily="34" charset="0"/>
          </a:endParaRPr>
        </a:p>
      </dgm:t>
    </dgm:pt>
    <dgm:pt modelId="{F5AE6338-5E26-4EE3-999F-E9F3352DB0C0}" type="pres">
      <dgm:prSet presAssocID="{19A208B1-8A6B-4789-8B5B-395C41E93085}" presName="root" presStyleCnt="0">
        <dgm:presLayoutVars>
          <dgm:dir/>
          <dgm:resizeHandles val="exact"/>
        </dgm:presLayoutVars>
      </dgm:prSet>
      <dgm:spPr/>
    </dgm:pt>
    <dgm:pt modelId="{D484A39E-9CE6-40E3-A6A7-059B3D193155}" type="pres">
      <dgm:prSet presAssocID="{B26BACDE-ED5E-4E7D-9E11-522370E86FA0}" presName="compNode" presStyleCnt="0"/>
      <dgm:spPr/>
    </dgm:pt>
    <dgm:pt modelId="{FB487FEB-80A9-4FD6-9B52-A74B9A866A8D}" type="pres">
      <dgm:prSet presAssocID="{B26BACDE-ED5E-4E7D-9E11-522370E86FA0}" presName="bgRect" presStyleLbl="bgShp" presStyleIdx="0" presStyleCnt="4"/>
      <dgm:spPr/>
    </dgm:pt>
    <dgm:pt modelId="{A6F1F72A-1FC0-48FC-956D-1193CC84C76F}" type="pres">
      <dgm:prSet presAssocID="{B26BACDE-ED5E-4E7D-9E11-522370E86FA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DB3DAF9E-66CE-45AC-9C2D-AEA858185F00}" type="pres">
      <dgm:prSet presAssocID="{B26BACDE-ED5E-4E7D-9E11-522370E86FA0}" presName="spaceRect" presStyleCnt="0"/>
      <dgm:spPr/>
    </dgm:pt>
    <dgm:pt modelId="{B6B98FCD-0FDF-4AE8-B255-3A0E01A1C693}" type="pres">
      <dgm:prSet presAssocID="{B26BACDE-ED5E-4E7D-9E11-522370E86FA0}" presName="parTx" presStyleLbl="revTx" presStyleIdx="0" presStyleCnt="4">
        <dgm:presLayoutVars>
          <dgm:chMax val="0"/>
          <dgm:chPref val="0"/>
        </dgm:presLayoutVars>
      </dgm:prSet>
      <dgm:spPr/>
    </dgm:pt>
    <dgm:pt modelId="{713B0462-8F67-4F7F-B855-E8CE47157924}" type="pres">
      <dgm:prSet presAssocID="{1E118A14-2A1E-4415-9E5F-6D79F34EC14C}" presName="sibTrans" presStyleCnt="0"/>
      <dgm:spPr/>
    </dgm:pt>
    <dgm:pt modelId="{F9B78DBB-1EAF-40D1-91FA-E80AAE8722C9}" type="pres">
      <dgm:prSet presAssocID="{487198F1-D218-4644-B86F-C8BA19E55581}" presName="compNode" presStyleCnt="0"/>
      <dgm:spPr/>
    </dgm:pt>
    <dgm:pt modelId="{22D9DE91-F747-40C6-AC18-68E60E3ADE08}" type="pres">
      <dgm:prSet presAssocID="{487198F1-D218-4644-B86F-C8BA19E55581}" presName="bgRect" presStyleLbl="bgShp" presStyleIdx="1" presStyleCnt="4"/>
      <dgm:spPr/>
    </dgm:pt>
    <dgm:pt modelId="{27E767B1-A3A4-4737-81FD-012878DB1E9A}" type="pres">
      <dgm:prSet presAssocID="{487198F1-D218-4644-B86F-C8BA19E5558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6F4D3ED8-4DB6-497E-8497-130C97C32B9E}" type="pres">
      <dgm:prSet presAssocID="{487198F1-D218-4644-B86F-C8BA19E55581}" presName="spaceRect" presStyleCnt="0"/>
      <dgm:spPr/>
    </dgm:pt>
    <dgm:pt modelId="{DA4863A2-AE48-4056-AC29-4A8620AB83B6}" type="pres">
      <dgm:prSet presAssocID="{487198F1-D218-4644-B86F-C8BA19E55581}" presName="parTx" presStyleLbl="revTx" presStyleIdx="1" presStyleCnt="4">
        <dgm:presLayoutVars>
          <dgm:chMax val="0"/>
          <dgm:chPref val="0"/>
        </dgm:presLayoutVars>
      </dgm:prSet>
      <dgm:spPr/>
    </dgm:pt>
    <dgm:pt modelId="{9AC5288F-E953-4800-818A-1C0B6B0A14E9}" type="pres">
      <dgm:prSet presAssocID="{A7F3ACE7-4007-48F3-8E99-C31327ECCEEA}" presName="sibTrans" presStyleCnt="0"/>
      <dgm:spPr/>
    </dgm:pt>
    <dgm:pt modelId="{B672B0E4-2469-4E8B-BAE7-F314AEFE6A82}" type="pres">
      <dgm:prSet presAssocID="{49685B93-727E-4159-A939-B4217AA11614}" presName="compNode" presStyleCnt="0"/>
      <dgm:spPr/>
    </dgm:pt>
    <dgm:pt modelId="{2273434E-799C-4B3F-A282-1636DD34B131}" type="pres">
      <dgm:prSet presAssocID="{49685B93-727E-4159-A939-B4217AA11614}" presName="bgRect" presStyleLbl="bgShp" presStyleIdx="2" presStyleCnt="4"/>
      <dgm:spPr/>
    </dgm:pt>
    <dgm:pt modelId="{964FCC3B-8C6D-487A-9ECD-C0121550D05C}" type="pres">
      <dgm:prSet presAssocID="{49685B93-727E-4159-A939-B4217AA1161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8B792CD3-A6CE-4649-9E80-3D3C26083BEB}" type="pres">
      <dgm:prSet presAssocID="{49685B93-727E-4159-A939-B4217AA11614}" presName="spaceRect" presStyleCnt="0"/>
      <dgm:spPr/>
    </dgm:pt>
    <dgm:pt modelId="{9257BB72-B3C2-4F7A-94D7-1DBBE675908A}" type="pres">
      <dgm:prSet presAssocID="{49685B93-727E-4159-A939-B4217AA11614}" presName="parTx" presStyleLbl="revTx" presStyleIdx="2" presStyleCnt="4">
        <dgm:presLayoutVars>
          <dgm:chMax val="0"/>
          <dgm:chPref val="0"/>
        </dgm:presLayoutVars>
      </dgm:prSet>
      <dgm:spPr/>
    </dgm:pt>
    <dgm:pt modelId="{421CE328-BF3A-4ECA-AB57-C11AACC53553}" type="pres">
      <dgm:prSet presAssocID="{AF80EB96-0B65-4C73-93F3-7296180FCE4D}" presName="sibTrans" presStyleCnt="0"/>
      <dgm:spPr/>
    </dgm:pt>
    <dgm:pt modelId="{A5979DA5-74E3-472D-ACE4-E466A411FA07}" type="pres">
      <dgm:prSet presAssocID="{B6135BCE-46FB-4401-A614-0187DFBCB46C}" presName="compNode" presStyleCnt="0"/>
      <dgm:spPr/>
    </dgm:pt>
    <dgm:pt modelId="{3DA33EFD-B81A-4AD2-89A5-70AA33B77D98}" type="pres">
      <dgm:prSet presAssocID="{B6135BCE-46FB-4401-A614-0187DFBCB46C}" presName="bgRect" presStyleLbl="bgShp" presStyleIdx="3" presStyleCnt="4"/>
      <dgm:spPr/>
    </dgm:pt>
    <dgm:pt modelId="{04B1348F-7F88-49F3-96D2-32A7E7EC2356}" type="pres">
      <dgm:prSet presAssocID="{B6135BCE-46FB-4401-A614-0187DFBCB46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77C9D615-A6FF-4315-813A-71FF84CFA23A}" type="pres">
      <dgm:prSet presAssocID="{B6135BCE-46FB-4401-A614-0187DFBCB46C}" presName="spaceRect" presStyleCnt="0"/>
      <dgm:spPr/>
    </dgm:pt>
    <dgm:pt modelId="{649F6572-E49D-429D-8E5C-E53206836865}" type="pres">
      <dgm:prSet presAssocID="{B6135BCE-46FB-4401-A614-0187DFBCB46C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37D4714-5B81-BB45-9C41-21E677F347A9}" type="presOf" srcId="{19A208B1-8A6B-4789-8B5B-395C41E93085}" destId="{F5AE6338-5E26-4EE3-999F-E9F3352DB0C0}" srcOrd="0" destOrd="0" presId="urn:microsoft.com/office/officeart/2018/2/layout/IconVerticalSolidList"/>
    <dgm:cxn modelId="{CB7C7418-DDBE-1A43-AC24-F823012C2C49}" type="presOf" srcId="{487198F1-D218-4644-B86F-C8BA19E55581}" destId="{DA4863A2-AE48-4056-AC29-4A8620AB83B6}" srcOrd="0" destOrd="0" presId="urn:microsoft.com/office/officeart/2018/2/layout/IconVerticalSolidList"/>
    <dgm:cxn modelId="{96F02F23-3E7F-6449-B355-CB417A8816E2}" type="presOf" srcId="{B6135BCE-46FB-4401-A614-0187DFBCB46C}" destId="{649F6572-E49D-429D-8E5C-E53206836865}" srcOrd="0" destOrd="0" presId="urn:microsoft.com/office/officeart/2018/2/layout/IconVerticalSolidList"/>
    <dgm:cxn modelId="{5F159729-307B-4D6B-B59F-E148754FCB24}" srcId="{19A208B1-8A6B-4789-8B5B-395C41E93085}" destId="{49685B93-727E-4159-A939-B4217AA11614}" srcOrd="2" destOrd="0" parTransId="{5DA779A9-6563-48DE-A6B7-5446F7624D99}" sibTransId="{AF80EB96-0B65-4C73-93F3-7296180FCE4D}"/>
    <dgm:cxn modelId="{36EA862F-F19C-4A38-94E9-1F2DB3034108}" srcId="{19A208B1-8A6B-4789-8B5B-395C41E93085}" destId="{487198F1-D218-4644-B86F-C8BA19E55581}" srcOrd="1" destOrd="0" parTransId="{0136D9A4-E9FE-477C-B26B-50F33FEED8AC}" sibTransId="{A7F3ACE7-4007-48F3-8E99-C31327ECCEEA}"/>
    <dgm:cxn modelId="{C4E63C61-F0C7-D04F-ABC9-EE239228F204}" type="presOf" srcId="{49685B93-727E-4159-A939-B4217AA11614}" destId="{9257BB72-B3C2-4F7A-94D7-1DBBE675908A}" srcOrd="0" destOrd="0" presId="urn:microsoft.com/office/officeart/2018/2/layout/IconVerticalSolidList"/>
    <dgm:cxn modelId="{6F3101DB-C9B7-4C45-89B5-CE0C6B5879FD}" srcId="{19A208B1-8A6B-4789-8B5B-395C41E93085}" destId="{B6135BCE-46FB-4401-A614-0187DFBCB46C}" srcOrd="3" destOrd="0" parTransId="{9065AE52-BB4A-4BE4-B8DB-DB192341C617}" sibTransId="{8D46E3E5-79B3-4A5B-96E1-16AAACD644BC}"/>
    <dgm:cxn modelId="{0BC712E0-AEE5-4150-8B48-BD3218432AD0}" srcId="{19A208B1-8A6B-4789-8B5B-395C41E93085}" destId="{B26BACDE-ED5E-4E7D-9E11-522370E86FA0}" srcOrd="0" destOrd="0" parTransId="{3DDF928E-9DD0-4FDA-99F1-27A9018E592F}" sibTransId="{1E118A14-2A1E-4415-9E5F-6D79F34EC14C}"/>
    <dgm:cxn modelId="{87BFF4EC-26EE-984E-8112-17AB1EE584DB}" type="presOf" srcId="{B26BACDE-ED5E-4E7D-9E11-522370E86FA0}" destId="{B6B98FCD-0FDF-4AE8-B255-3A0E01A1C693}" srcOrd="0" destOrd="0" presId="urn:microsoft.com/office/officeart/2018/2/layout/IconVerticalSolidList"/>
    <dgm:cxn modelId="{99F117C2-4E1E-C94C-9BC5-7406723FD051}" type="presParOf" srcId="{F5AE6338-5E26-4EE3-999F-E9F3352DB0C0}" destId="{D484A39E-9CE6-40E3-A6A7-059B3D193155}" srcOrd="0" destOrd="0" presId="urn:microsoft.com/office/officeart/2018/2/layout/IconVerticalSolidList"/>
    <dgm:cxn modelId="{53C8C666-EA8E-1A48-8DF0-5B00754443C4}" type="presParOf" srcId="{D484A39E-9CE6-40E3-A6A7-059B3D193155}" destId="{FB487FEB-80A9-4FD6-9B52-A74B9A866A8D}" srcOrd="0" destOrd="0" presId="urn:microsoft.com/office/officeart/2018/2/layout/IconVerticalSolidList"/>
    <dgm:cxn modelId="{69C39F78-5AE1-E34B-9FD5-57956B9FB3D0}" type="presParOf" srcId="{D484A39E-9CE6-40E3-A6A7-059B3D193155}" destId="{A6F1F72A-1FC0-48FC-956D-1193CC84C76F}" srcOrd="1" destOrd="0" presId="urn:microsoft.com/office/officeart/2018/2/layout/IconVerticalSolidList"/>
    <dgm:cxn modelId="{5D3FCA2D-9CC9-CF4C-8B1D-907DD027C786}" type="presParOf" srcId="{D484A39E-9CE6-40E3-A6A7-059B3D193155}" destId="{DB3DAF9E-66CE-45AC-9C2D-AEA858185F00}" srcOrd="2" destOrd="0" presId="urn:microsoft.com/office/officeart/2018/2/layout/IconVerticalSolidList"/>
    <dgm:cxn modelId="{2CD38C8C-DE0F-134E-81F7-DEA809D85701}" type="presParOf" srcId="{D484A39E-9CE6-40E3-A6A7-059B3D193155}" destId="{B6B98FCD-0FDF-4AE8-B255-3A0E01A1C693}" srcOrd="3" destOrd="0" presId="urn:microsoft.com/office/officeart/2018/2/layout/IconVerticalSolidList"/>
    <dgm:cxn modelId="{0FE8AD6F-7496-1946-9CEC-C4C440F5FD16}" type="presParOf" srcId="{F5AE6338-5E26-4EE3-999F-E9F3352DB0C0}" destId="{713B0462-8F67-4F7F-B855-E8CE47157924}" srcOrd="1" destOrd="0" presId="urn:microsoft.com/office/officeart/2018/2/layout/IconVerticalSolidList"/>
    <dgm:cxn modelId="{0E424F53-8CC7-8948-B157-7BA44854D9E8}" type="presParOf" srcId="{F5AE6338-5E26-4EE3-999F-E9F3352DB0C0}" destId="{F9B78DBB-1EAF-40D1-91FA-E80AAE8722C9}" srcOrd="2" destOrd="0" presId="urn:microsoft.com/office/officeart/2018/2/layout/IconVerticalSolidList"/>
    <dgm:cxn modelId="{8EA458EC-F819-3D4D-AD5B-BF9893306B94}" type="presParOf" srcId="{F9B78DBB-1EAF-40D1-91FA-E80AAE8722C9}" destId="{22D9DE91-F747-40C6-AC18-68E60E3ADE08}" srcOrd="0" destOrd="0" presId="urn:microsoft.com/office/officeart/2018/2/layout/IconVerticalSolidList"/>
    <dgm:cxn modelId="{CBF3A5B3-C052-FB47-A773-0640D66E93B9}" type="presParOf" srcId="{F9B78DBB-1EAF-40D1-91FA-E80AAE8722C9}" destId="{27E767B1-A3A4-4737-81FD-012878DB1E9A}" srcOrd="1" destOrd="0" presId="urn:microsoft.com/office/officeart/2018/2/layout/IconVerticalSolidList"/>
    <dgm:cxn modelId="{31EE78A2-B201-024B-A0E3-5D1DA43793B8}" type="presParOf" srcId="{F9B78DBB-1EAF-40D1-91FA-E80AAE8722C9}" destId="{6F4D3ED8-4DB6-497E-8497-130C97C32B9E}" srcOrd="2" destOrd="0" presId="urn:microsoft.com/office/officeart/2018/2/layout/IconVerticalSolidList"/>
    <dgm:cxn modelId="{977E5FF5-7A22-7D4B-9EE5-9FDAB166F584}" type="presParOf" srcId="{F9B78DBB-1EAF-40D1-91FA-E80AAE8722C9}" destId="{DA4863A2-AE48-4056-AC29-4A8620AB83B6}" srcOrd="3" destOrd="0" presId="urn:microsoft.com/office/officeart/2018/2/layout/IconVerticalSolidList"/>
    <dgm:cxn modelId="{3D44DA53-3F9D-3444-B25C-A1F1508D4A9C}" type="presParOf" srcId="{F5AE6338-5E26-4EE3-999F-E9F3352DB0C0}" destId="{9AC5288F-E953-4800-818A-1C0B6B0A14E9}" srcOrd="3" destOrd="0" presId="urn:microsoft.com/office/officeart/2018/2/layout/IconVerticalSolidList"/>
    <dgm:cxn modelId="{CE83FD16-F8CF-E045-B494-C3CE68349524}" type="presParOf" srcId="{F5AE6338-5E26-4EE3-999F-E9F3352DB0C0}" destId="{B672B0E4-2469-4E8B-BAE7-F314AEFE6A82}" srcOrd="4" destOrd="0" presId="urn:microsoft.com/office/officeart/2018/2/layout/IconVerticalSolidList"/>
    <dgm:cxn modelId="{98BDB274-B1E8-8245-A6BD-F655DDF85CFB}" type="presParOf" srcId="{B672B0E4-2469-4E8B-BAE7-F314AEFE6A82}" destId="{2273434E-799C-4B3F-A282-1636DD34B131}" srcOrd="0" destOrd="0" presId="urn:microsoft.com/office/officeart/2018/2/layout/IconVerticalSolidList"/>
    <dgm:cxn modelId="{C870F7EC-FE33-194F-9D2E-6915E5E317F3}" type="presParOf" srcId="{B672B0E4-2469-4E8B-BAE7-F314AEFE6A82}" destId="{964FCC3B-8C6D-487A-9ECD-C0121550D05C}" srcOrd="1" destOrd="0" presId="urn:microsoft.com/office/officeart/2018/2/layout/IconVerticalSolidList"/>
    <dgm:cxn modelId="{BEF26EC6-D187-E246-A9C4-C4C45EA1F1C4}" type="presParOf" srcId="{B672B0E4-2469-4E8B-BAE7-F314AEFE6A82}" destId="{8B792CD3-A6CE-4649-9E80-3D3C26083BEB}" srcOrd="2" destOrd="0" presId="urn:microsoft.com/office/officeart/2018/2/layout/IconVerticalSolidList"/>
    <dgm:cxn modelId="{D8A41917-ECAE-1C47-A220-6A0AEFE28DE0}" type="presParOf" srcId="{B672B0E4-2469-4E8B-BAE7-F314AEFE6A82}" destId="{9257BB72-B3C2-4F7A-94D7-1DBBE675908A}" srcOrd="3" destOrd="0" presId="urn:microsoft.com/office/officeart/2018/2/layout/IconVerticalSolidList"/>
    <dgm:cxn modelId="{8AD17CB1-B61B-864A-B0D7-D8DA33A16880}" type="presParOf" srcId="{F5AE6338-5E26-4EE3-999F-E9F3352DB0C0}" destId="{421CE328-BF3A-4ECA-AB57-C11AACC53553}" srcOrd="5" destOrd="0" presId="urn:microsoft.com/office/officeart/2018/2/layout/IconVerticalSolidList"/>
    <dgm:cxn modelId="{BB5B3F40-83DD-6642-ABCC-114115DC277A}" type="presParOf" srcId="{F5AE6338-5E26-4EE3-999F-E9F3352DB0C0}" destId="{A5979DA5-74E3-472D-ACE4-E466A411FA07}" srcOrd="6" destOrd="0" presId="urn:microsoft.com/office/officeart/2018/2/layout/IconVerticalSolidList"/>
    <dgm:cxn modelId="{D1C3BE78-E571-724F-B558-AE38B05871CA}" type="presParOf" srcId="{A5979DA5-74E3-472D-ACE4-E466A411FA07}" destId="{3DA33EFD-B81A-4AD2-89A5-70AA33B77D98}" srcOrd="0" destOrd="0" presId="urn:microsoft.com/office/officeart/2018/2/layout/IconVerticalSolidList"/>
    <dgm:cxn modelId="{6C56B8D7-E707-4147-BAE9-26B332784108}" type="presParOf" srcId="{A5979DA5-74E3-472D-ACE4-E466A411FA07}" destId="{04B1348F-7F88-49F3-96D2-32A7E7EC2356}" srcOrd="1" destOrd="0" presId="urn:microsoft.com/office/officeart/2018/2/layout/IconVerticalSolidList"/>
    <dgm:cxn modelId="{31D01C24-8019-F342-8FF7-45FB24E1C6EB}" type="presParOf" srcId="{A5979DA5-74E3-472D-ACE4-E466A411FA07}" destId="{77C9D615-A6FF-4315-813A-71FF84CFA23A}" srcOrd="2" destOrd="0" presId="urn:microsoft.com/office/officeart/2018/2/layout/IconVerticalSolidList"/>
    <dgm:cxn modelId="{26C02C81-AA10-C045-BB1B-E6E6C0E0692D}" type="presParOf" srcId="{A5979DA5-74E3-472D-ACE4-E466A411FA07}" destId="{649F6572-E49D-429D-8E5C-E5320683686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2A1514-6567-6748-999B-519BF2D05144}">
      <dsp:nvSpPr>
        <dsp:cNvPr id="0" name=""/>
        <dsp:cNvSpPr/>
      </dsp:nvSpPr>
      <dsp:spPr>
        <a:xfrm>
          <a:off x="9932167" y="3645870"/>
          <a:ext cx="197762" cy="12159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5953"/>
              </a:lnTo>
              <a:lnTo>
                <a:pt x="197762" y="1215953"/>
              </a:lnTo>
            </a:path>
          </a:pathLst>
        </a:custGeom>
        <a:noFill/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401712-4637-7742-82C1-10755D64D67C}">
      <dsp:nvSpPr>
        <dsp:cNvPr id="0" name=""/>
        <dsp:cNvSpPr/>
      </dsp:nvSpPr>
      <dsp:spPr>
        <a:xfrm>
          <a:off x="9734404" y="3645870"/>
          <a:ext cx="197762" cy="1263200"/>
        </a:xfrm>
        <a:custGeom>
          <a:avLst/>
          <a:gdLst/>
          <a:ahLst/>
          <a:cxnLst/>
          <a:rect l="0" t="0" r="0" b="0"/>
          <a:pathLst>
            <a:path>
              <a:moveTo>
                <a:pt x="197762" y="0"/>
              </a:moveTo>
              <a:lnTo>
                <a:pt x="197762" y="1263200"/>
              </a:lnTo>
              <a:lnTo>
                <a:pt x="0" y="1263200"/>
              </a:lnTo>
            </a:path>
          </a:pathLst>
        </a:custGeom>
        <a:noFill/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D3F7DF-A910-7F44-9365-5D65DEFBDA3F}">
      <dsp:nvSpPr>
        <dsp:cNvPr id="0" name=""/>
        <dsp:cNvSpPr/>
      </dsp:nvSpPr>
      <dsp:spPr>
        <a:xfrm>
          <a:off x="6085861" y="2308617"/>
          <a:ext cx="3846306" cy="3955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7762"/>
              </a:lnTo>
              <a:lnTo>
                <a:pt x="3846306" y="197762"/>
              </a:lnTo>
              <a:lnTo>
                <a:pt x="3846306" y="395525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918F63-AC00-F942-9E28-68DA74069887}">
      <dsp:nvSpPr>
        <dsp:cNvPr id="0" name=""/>
        <dsp:cNvSpPr/>
      </dsp:nvSpPr>
      <dsp:spPr>
        <a:xfrm>
          <a:off x="7407792" y="3645870"/>
          <a:ext cx="197762" cy="1350291"/>
        </a:xfrm>
        <a:custGeom>
          <a:avLst/>
          <a:gdLst/>
          <a:ahLst/>
          <a:cxnLst/>
          <a:rect l="0" t="0" r="0" b="0"/>
          <a:pathLst>
            <a:path>
              <a:moveTo>
                <a:pt x="197762" y="0"/>
              </a:moveTo>
              <a:lnTo>
                <a:pt x="197762" y="1350291"/>
              </a:lnTo>
              <a:lnTo>
                <a:pt x="0" y="1350291"/>
              </a:lnTo>
            </a:path>
          </a:pathLst>
        </a:custGeom>
        <a:noFill/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64C7F3-52A4-7246-B7BD-236C58F71442}">
      <dsp:nvSpPr>
        <dsp:cNvPr id="0" name=""/>
        <dsp:cNvSpPr/>
      </dsp:nvSpPr>
      <dsp:spPr>
        <a:xfrm>
          <a:off x="6085861" y="2308617"/>
          <a:ext cx="1519693" cy="3955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7762"/>
              </a:lnTo>
              <a:lnTo>
                <a:pt x="1519693" y="197762"/>
              </a:lnTo>
              <a:lnTo>
                <a:pt x="1519693" y="395525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CD76A9-62A9-8D44-91CD-AB902174DE7F}">
      <dsp:nvSpPr>
        <dsp:cNvPr id="0" name=""/>
        <dsp:cNvSpPr/>
      </dsp:nvSpPr>
      <dsp:spPr>
        <a:xfrm>
          <a:off x="2239554" y="3645870"/>
          <a:ext cx="197762" cy="13037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03765"/>
              </a:lnTo>
              <a:lnTo>
                <a:pt x="197762" y="1303765"/>
              </a:lnTo>
            </a:path>
          </a:pathLst>
        </a:custGeom>
        <a:noFill/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EB7E99-AD7B-5B49-83EC-1F40DC4B7B79}">
      <dsp:nvSpPr>
        <dsp:cNvPr id="0" name=""/>
        <dsp:cNvSpPr/>
      </dsp:nvSpPr>
      <dsp:spPr>
        <a:xfrm>
          <a:off x="2041791" y="3645870"/>
          <a:ext cx="197762" cy="1268426"/>
        </a:xfrm>
        <a:custGeom>
          <a:avLst/>
          <a:gdLst/>
          <a:ahLst/>
          <a:cxnLst/>
          <a:rect l="0" t="0" r="0" b="0"/>
          <a:pathLst>
            <a:path>
              <a:moveTo>
                <a:pt x="197762" y="0"/>
              </a:moveTo>
              <a:lnTo>
                <a:pt x="197762" y="1268426"/>
              </a:lnTo>
              <a:lnTo>
                <a:pt x="0" y="1268426"/>
              </a:lnTo>
            </a:path>
          </a:pathLst>
        </a:custGeom>
        <a:noFill/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6591DE-0149-0246-9B48-197A860F15F2}">
      <dsp:nvSpPr>
        <dsp:cNvPr id="0" name=""/>
        <dsp:cNvSpPr/>
      </dsp:nvSpPr>
      <dsp:spPr>
        <a:xfrm>
          <a:off x="2239554" y="2308617"/>
          <a:ext cx="3846306" cy="395525"/>
        </a:xfrm>
        <a:custGeom>
          <a:avLst/>
          <a:gdLst/>
          <a:ahLst/>
          <a:cxnLst/>
          <a:rect l="0" t="0" r="0" b="0"/>
          <a:pathLst>
            <a:path>
              <a:moveTo>
                <a:pt x="3846306" y="0"/>
              </a:moveTo>
              <a:lnTo>
                <a:pt x="3846306" y="197762"/>
              </a:lnTo>
              <a:lnTo>
                <a:pt x="0" y="197762"/>
              </a:lnTo>
              <a:lnTo>
                <a:pt x="0" y="395525"/>
              </a:lnTo>
            </a:path>
          </a:pathLst>
        </a:cu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9F8865-D959-E743-8F13-6677BF76D6ED}">
      <dsp:nvSpPr>
        <dsp:cNvPr id="0" name=""/>
        <dsp:cNvSpPr/>
      </dsp:nvSpPr>
      <dsp:spPr>
        <a:xfrm>
          <a:off x="5099410" y="1000124"/>
          <a:ext cx="1972900" cy="130849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Study Methodology</a:t>
          </a:r>
        </a:p>
      </dsp:txBody>
      <dsp:txXfrm>
        <a:off x="5099410" y="1000124"/>
        <a:ext cx="1972900" cy="1308492"/>
      </dsp:txXfrm>
    </dsp:sp>
    <dsp:sp modelId="{C1C4189F-C263-6544-A94E-630683AA96C8}">
      <dsp:nvSpPr>
        <dsp:cNvPr id="0" name=""/>
        <dsp:cNvSpPr/>
      </dsp:nvSpPr>
      <dsp:spPr>
        <a:xfrm>
          <a:off x="1297826" y="2704143"/>
          <a:ext cx="1883454" cy="94172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Mixed-Methods Approach</a:t>
          </a:r>
        </a:p>
      </dsp:txBody>
      <dsp:txXfrm>
        <a:off x="1297826" y="2704143"/>
        <a:ext cx="1883454" cy="941727"/>
      </dsp:txXfrm>
    </dsp:sp>
    <dsp:sp modelId="{E4AA6ED8-9A63-5E46-BCA0-9C7C62573743}">
      <dsp:nvSpPr>
        <dsp:cNvPr id="0" name=""/>
        <dsp:cNvSpPr/>
      </dsp:nvSpPr>
      <dsp:spPr>
        <a:xfrm>
          <a:off x="2499" y="4041395"/>
          <a:ext cx="2039291" cy="17458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Quantitative Survey Structured Questionnaire</a:t>
          </a:r>
        </a:p>
      </dsp:txBody>
      <dsp:txXfrm>
        <a:off x="2499" y="4041395"/>
        <a:ext cx="2039291" cy="1745802"/>
      </dsp:txXfrm>
    </dsp:sp>
    <dsp:sp modelId="{4A6BEA2D-3205-7849-98C6-C7506F53D247}">
      <dsp:nvSpPr>
        <dsp:cNvPr id="0" name=""/>
        <dsp:cNvSpPr/>
      </dsp:nvSpPr>
      <dsp:spPr>
        <a:xfrm>
          <a:off x="2437317" y="4041395"/>
          <a:ext cx="2356842" cy="181647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Qualitative Focus Group Discussions</a:t>
          </a:r>
        </a:p>
      </dsp:txBody>
      <dsp:txXfrm>
        <a:off x="2437317" y="4041395"/>
        <a:ext cx="2356842" cy="1816479"/>
      </dsp:txXfrm>
    </dsp:sp>
    <dsp:sp modelId="{D7F2D02E-6EC9-1641-929C-3A3AA2A5999E}">
      <dsp:nvSpPr>
        <dsp:cNvPr id="0" name=""/>
        <dsp:cNvSpPr/>
      </dsp:nvSpPr>
      <dsp:spPr>
        <a:xfrm>
          <a:off x="6663827" y="2704143"/>
          <a:ext cx="1883454" cy="94172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Data Collection</a:t>
          </a:r>
        </a:p>
      </dsp:txBody>
      <dsp:txXfrm>
        <a:off x="6663827" y="2704143"/>
        <a:ext cx="1883454" cy="941727"/>
      </dsp:txXfrm>
    </dsp:sp>
    <dsp:sp modelId="{78361C89-BACC-634B-A05B-A320ED34E742}">
      <dsp:nvSpPr>
        <dsp:cNvPr id="0" name=""/>
        <dsp:cNvSpPr/>
      </dsp:nvSpPr>
      <dsp:spPr>
        <a:xfrm>
          <a:off x="5189684" y="4118758"/>
          <a:ext cx="2218107" cy="17548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Multistage Sampling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- Stratified Random Sampling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- Six regions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- 210 respondents</a:t>
          </a:r>
        </a:p>
      </dsp:txBody>
      <dsp:txXfrm>
        <a:off x="5189684" y="4118758"/>
        <a:ext cx="2218107" cy="1754805"/>
      </dsp:txXfrm>
    </dsp:sp>
    <dsp:sp modelId="{9FC93F64-8621-9A4D-A38E-FDFAE5EC24FE}">
      <dsp:nvSpPr>
        <dsp:cNvPr id="0" name=""/>
        <dsp:cNvSpPr/>
      </dsp:nvSpPr>
      <dsp:spPr>
        <a:xfrm>
          <a:off x="8990440" y="2704143"/>
          <a:ext cx="1883454" cy="94172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Data Analysis</a:t>
          </a:r>
        </a:p>
      </dsp:txBody>
      <dsp:txXfrm>
        <a:off x="8990440" y="2704143"/>
        <a:ext cx="1883454" cy="941727"/>
      </dsp:txXfrm>
    </dsp:sp>
    <dsp:sp modelId="{49AB89E6-3EDE-364B-9C46-778E6D97E62D}">
      <dsp:nvSpPr>
        <dsp:cNvPr id="0" name=""/>
        <dsp:cNvSpPr/>
      </dsp:nvSpPr>
      <dsp:spPr>
        <a:xfrm>
          <a:off x="7803317" y="4041395"/>
          <a:ext cx="1931087" cy="173534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Quantitative Analysis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- Descriptive statistics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- Shi-square tests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- Binary regression</a:t>
          </a:r>
        </a:p>
      </dsp:txBody>
      <dsp:txXfrm>
        <a:off x="7803317" y="4041395"/>
        <a:ext cx="1931087" cy="1735349"/>
      </dsp:txXfrm>
    </dsp:sp>
    <dsp:sp modelId="{8AD14248-ACD9-214E-8D3F-74C740797F64}">
      <dsp:nvSpPr>
        <dsp:cNvPr id="0" name=""/>
        <dsp:cNvSpPr/>
      </dsp:nvSpPr>
      <dsp:spPr>
        <a:xfrm>
          <a:off x="10129930" y="4041395"/>
          <a:ext cx="1945269" cy="164085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Qualitative Analysis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Garamond" panose="02020404030301010803" pitchFamily="18" charset="0"/>
            </a:rPr>
            <a:t>- Thematic patterns in FCV</a:t>
          </a:r>
        </a:p>
      </dsp:txBody>
      <dsp:txXfrm>
        <a:off x="10129930" y="4041395"/>
        <a:ext cx="1945269" cy="16408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487FEB-80A9-4FD6-9B52-A74B9A866A8D}">
      <dsp:nvSpPr>
        <dsp:cNvPr id="0" name=""/>
        <dsp:cNvSpPr/>
      </dsp:nvSpPr>
      <dsp:spPr>
        <a:xfrm>
          <a:off x="0" y="2516"/>
          <a:ext cx="6243483" cy="12754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F1F72A-1FC0-48FC-956D-1193CC84C76F}">
      <dsp:nvSpPr>
        <dsp:cNvPr id="0" name=""/>
        <dsp:cNvSpPr/>
      </dsp:nvSpPr>
      <dsp:spPr>
        <a:xfrm>
          <a:off x="385820" y="289490"/>
          <a:ext cx="701491" cy="70149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B98FCD-0FDF-4AE8-B255-3A0E01A1C693}">
      <dsp:nvSpPr>
        <dsp:cNvPr id="0" name=""/>
        <dsp:cNvSpPr/>
      </dsp:nvSpPr>
      <dsp:spPr>
        <a:xfrm>
          <a:off x="1473131" y="2516"/>
          <a:ext cx="4770351" cy="1275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984" tIns="134984" rIns="134984" bIns="13498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Century Gothic" panose="020B0502020202020204" pitchFamily="34" charset="0"/>
            </a:rPr>
            <a:t>Grassroots Peacebuilding</a:t>
          </a:r>
          <a:br>
            <a:rPr lang="en-US" sz="1600" kern="1200">
              <a:latin typeface="Century Gothic" panose="020B0502020202020204" pitchFamily="34" charset="0"/>
            </a:rPr>
          </a:br>
          <a:r>
            <a:rPr lang="en-US" sz="1600" kern="1200">
              <a:latin typeface="Century Gothic" panose="020B0502020202020204" pitchFamily="34" charset="0"/>
            </a:rPr>
            <a:t>48.6% of respondents report local interventions like Peace Clubs addressing land and ethnic disputes.</a:t>
          </a:r>
        </a:p>
      </dsp:txBody>
      <dsp:txXfrm>
        <a:off x="1473131" y="2516"/>
        <a:ext cx="4770351" cy="1275438"/>
      </dsp:txXfrm>
    </dsp:sp>
    <dsp:sp modelId="{22D9DE91-F747-40C6-AC18-68E60E3ADE08}">
      <dsp:nvSpPr>
        <dsp:cNvPr id="0" name=""/>
        <dsp:cNvSpPr/>
      </dsp:nvSpPr>
      <dsp:spPr>
        <a:xfrm>
          <a:off x="0" y="1596814"/>
          <a:ext cx="6243483" cy="12754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E767B1-A3A4-4737-81FD-012878DB1E9A}">
      <dsp:nvSpPr>
        <dsp:cNvPr id="0" name=""/>
        <dsp:cNvSpPr/>
      </dsp:nvSpPr>
      <dsp:spPr>
        <a:xfrm>
          <a:off x="385820" y="1883788"/>
          <a:ext cx="701491" cy="70149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4863A2-AE48-4056-AC29-4A8620AB83B6}">
      <dsp:nvSpPr>
        <dsp:cNvPr id="0" name=""/>
        <dsp:cNvSpPr/>
      </dsp:nvSpPr>
      <dsp:spPr>
        <a:xfrm>
          <a:off x="1473131" y="1596814"/>
          <a:ext cx="4770351" cy="1275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984" tIns="134984" rIns="134984" bIns="13498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Century Gothic" panose="020B0502020202020204" pitchFamily="34" charset="0"/>
            </a:rPr>
            <a:t>Traditional Leadership Role</a:t>
          </a:r>
          <a:br>
            <a:rPr lang="en-US" sz="1600" kern="1200" dirty="0">
              <a:latin typeface="Century Gothic" panose="020B0502020202020204" pitchFamily="34" charset="0"/>
            </a:rPr>
          </a:br>
          <a:r>
            <a:rPr lang="en-US" sz="1600" kern="1200" dirty="0">
              <a:latin typeface="Century Gothic" panose="020B0502020202020204" pitchFamily="34" charset="0"/>
            </a:rPr>
            <a:t>Chiefs and religious leaders mediate conflicts, promote cohesion, and resolve leadership disagreements.</a:t>
          </a:r>
        </a:p>
      </dsp:txBody>
      <dsp:txXfrm>
        <a:off x="1473131" y="1596814"/>
        <a:ext cx="4770351" cy="1275438"/>
      </dsp:txXfrm>
    </dsp:sp>
    <dsp:sp modelId="{2273434E-799C-4B3F-A282-1636DD34B131}">
      <dsp:nvSpPr>
        <dsp:cNvPr id="0" name=""/>
        <dsp:cNvSpPr/>
      </dsp:nvSpPr>
      <dsp:spPr>
        <a:xfrm>
          <a:off x="0" y="3191112"/>
          <a:ext cx="6243483" cy="12754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4FCC3B-8C6D-487A-9ECD-C0121550D05C}">
      <dsp:nvSpPr>
        <dsp:cNvPr id="0" name=""/>
        <dsp:cNvSpPr/>
      </dsp:nvSpPr>
      <dsp:spPr>
        <a:xfrm>
          <a:off x="385820" y="3478085"/>
          <a:ext cx="701491" cy="70149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57BB72-B3C2-4F7A-94D7-1DBBE675908A}">
      <dsp:nvSpPr>
        <dsp:cNvPr id="0" name=""/>
        <dsp:cNvSpPr/>
      </dsp:nvSpPr>
      <dsp:spPr>
        <a:xfrm>
          <a:off x="1473131" y="3191112"/>
          <a:ext cx="4770351" cy="1275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984" tIns="134984" rIns="134984" bIns="13498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Century Gothic" panose="020B0502020202020204" pitchFamily="34" charset="0"/>
            </a:rPr>
            <a:t>CBO and NGO Partnerships</a:t>
          </a:r>
          <a:br>
            <a:rPr lang="en-US" sz="1600" kern="1200" dirty="0">
              <a:latin typeface="Century Gothic" panose="020B0502020202020204" pitchFamily="34" charset="0"/>
            </a:rPr>
          </a:br>
          <a:r>
            <a:rPr lang="en-US" sz="1600" kern="1200" dirty="0">
              <a:latin typeface="Century Gothic" panose="020B0502020202020204" pitchFamily="34" charset="0"/>
            </a:rPr>
            <a:t>Women’s Advocacy Groups and NGOs like CARE International lead mediation and training initiatives.</a:t>
          </a:r>
        </a:p>
      </dsp:txBody>
      <dsp:txXfrm>
        <a:off x="1473131" y="3191112"/>
        <a:ext cx="4770351" cy="1275438"/>
      </dsp:txXfrm>
    </dsp:sp>
    <dsp:sp modelId="{3DA33EFD-B81A-4AD2-89A5-70AA33B77D98}">
      <dsp:nvSpPr>
        <dsp:cNvPr id="0" name=""/>
        <dsp:cNvSpPr/>
      </dsp:nvSpPr>
      <dsp:spPr>
        <a:xfrm>
          <a:off x="0" y="4785410"/>
          <a:ext cx="6243483" cy="12754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B1348F-7F88-49F3-96D2-32A7E7EC2356}">
      <dsp:nvSpPr>
        <dsp:cNvPr id="0" name=""/>
        <dsp:cNvSpPr/>
      </dsp:nvSpPr>
      <dsp:spPr>
        <a:xfrm>
          <a:off x="385820" y="5072383"/>
          <a:ext cx="701491" cy="70149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9F6572-E49D-429D-8E5C-E53206836865}">
      <dsp:nvSpPr>
        <dsp:cNvPr id="0" name=""/>
        <dsp:cNvSpPr/>
      </dsp:nvSpPr>
      <dsp:spPr>
        <a:xfrm>
          <a:off x="1473131" y="4785410"/>
          <a:ext cx="4770351" cy="1275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984" tIns="134984" rIns="134984" bIns="13498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Century Gothic" panose="020B0502020202020204" pitchFamily="34" charset="0"/>
            </a:rPr>
            <a:t>Government Initiatives</a:t>
          </a:r>
          <a:br>
            <a:rPr lang="en-US" sz="1600" kern="1200">
              <a:latin typeface="Century Gothic" panose="020B0502020202020204" pitchFamily="34" charset="0"/>
            </a:rPr>
          </a:br>
          <a:r>
            <a:rPr lang="en-US" sz="1600" kern="1200">
              <a:latin typeface="Century Gothic" panose="020B0502020202020204" pitchFamily="34" charset="0"/>
            </a:rPr>
            <a:t>NCCE and MMDAs implement FCV programmes, promoting peacebuilding and civic engagement.</a:t>
          </a:r>
        </a:p>
      </dsp:txBody>
      <dsp:txXfrm>
        <a:off x="1473131" y="4785410"/>
        <a:ext cx="4770351" cy="12754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041D33-42D3-6C4F-B408-68D6F36B3D40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27AA5-4B3C-7740-8A96-0ABD9CA4DB32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713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E78C9D3-37AC-1D41-A13B-A6A7BE59919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627AA5-4B3C-7740-8A96-0ABD9CA4DB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5206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627AA5-4B3C-7740-8A96-0ABD9CA4DB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6216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627AA5-4B3C-7740-8A96-0ABD9CA4DB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695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627AA5-4B3C-7740-8A96-0ABD9CA4DB3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81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627AA5-4B3C-7740-8A96-0ABD9CA4DB3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395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627AA5-4B3C-7740-8A96-0ABD9CA4DB3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190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627AA5-4B3C-7740-8A96-0ABD9CA4DB3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503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627AA5-4B3C-7740-8A96-0ABD9CA4DB3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997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212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291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954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867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031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197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362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050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417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538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305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552C7F-6891-0347-9ADD-A9EE1F79F7B1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FDB902-57EA-2B40-9553-219064CBE92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623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https://slidesgpt.com/media/17a7d1366f75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7536212" y="1500191"/>
            <a:ext cx="1988789" cy="10467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>
              <a:defRPr/>
            </a:pPr>
            <a:endParaRPr lang="en-US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193865" y="1523421"/>
            <a:ext cx="9805630" cy="674256"/>
          </a:xfrm>
        </p:spPr>
        <p:txBody>
          <a:bodyPr anchor="ctr">
            <a:normAutofit/>
          </a:bodyPr>
          <a:lstStyle/>
          <a:p>
            <a:r>
              <a:rPr lang="en-US" sz="2250" b="1" dirty="0">
                <a:latin typeface="Bio Sans" panose="020B0506020202040204" pitchFamily="34" charset="77"/>
              </a:rPr>
              <a:t>The Gulf of Guinea Northern Regions Social Cohesion (SOCO) Project, Ghana</a:t>
            </a:r>
            <a:endParaRPr lang="en-US" sz="2475" b="1" dirty="0">
              <a:latin typeface="Bio Sans" panose="020B0506020202040204" pitchFamily="34" charset="77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207051" y="2379980"/>
            <a:ext cx="7475481" cy="132724"/>
            <a:chOff x="2203554" y="3279383"/>
            <a:chExt cx="6679461" cy="134911"/>
          </a:xfrm>
        </p:grpSpPr>
        <p:sp>
          <p:nvSpPr>
            <p:cNvPr id="13" name="Rectangle 12"/>
            <p:cNvSpPr/>
            <p:nvPr/>
          </p:nvSpPr>
          <p:spPr>
            <a:xfrm>
              <a:off x="2203554" y="3279383"/>
              <a:ext cx="2226039" cy="13491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514350">
                <a:defRPr/>
              </a:pPr>
              <a:endParaRPr lang="en-US" sz="1013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427991" y="3279383"/>
              <a:ext cx="2226039" cy="13491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514350">
                <a:defRPr/>
              </a:pPr>
              <a:endParaRPr lang="en-US" sz="1013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656976" y="3279383"/>
              <a:ext cx="2226039" cy="134911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514350">
                <a:defRPr/>
              </a:pPr>
              <a:endParaRPr lang="en-US" sz="1013">
                <a:solidFill>
                  <a:prstClr val="white"/>
                </a:solidFill>
                <a:latin typeface="Calibri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4775172" y="2572891"/>
            <a:ext cx="2892599" cy="265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25" dirty="0">
                <a:latin typeface="Raleway" pitchFamily="2" charset="77"/>
              </a:rPr>
              <a:t>“Thinking Regionally, Acting Locally”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0" y="0"/>
            <a:ext cx="2100827" cy="6858000"/>
            <a:chOff x="-10633" y="-1"/>
            <a:chExt cx="1066381" cy="6869575"/>
          </a:xfrm>
        </p:grpSpPr>
        <p:sp>
          <p:nvSpPr>
            <p:cNvPr id="9" name="Rectangle 8"/>
            <p:cNvSpPr/>
            <p:nvPr/>
          </p:nvSpPr>
          <p:spPr>
            <a:xfrm>
              <a:off x="-10633" y="-1"/>
              <a:ext cx="360257" cy="686957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>
                <a:defRPr/>
              </a:pPr>
              <a:endParaRPr lang="en-US" sz="1013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42429" y="0"/>
              <a:ext cx="360257" cy="686957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>
                <a:defRPr/>
              </a:pPr>
              <a:endParaRPr lang="en-US" sz="1013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95491" y="-1"/>
              <a:ext cx="360257" cy="686957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>
                <a:defRPr/>
              </a:pPr>
              <a:endParaRPr lang="en-US" sz="1013">
                <a:solidFill>
                  <a:prstClr val="white"/>
                </a:solidFill>
                <a:latin typeface="Calibri"/>
              </a:endParaRPr>
            </a:p>
          </p:txBody>
        </p:sp>
      </p:grpSp>
      <p:sp>
        <p:nvSpPr>
          <p:cNvPr id="8" name="5-Point Star 7"/>
          <p:cNvSpPr/>
          <p:nvPr/>
        </p:nvSpPr>
        <p:spPr>
          <a:xfrm>
            <a:off x="788589" y="3070438"/>
            <a:ext cx="509475" cy="428706"/>
          </a:xfrm>
          <a:prstGeom prst="star5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>
              <a:defRPr/>
            </a:pPr>
            <a:endParaRPr lang="en-US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03590" y="3132714"/>
            <a:ext cx="8488667" cy="60615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 defTabSz="514350">
              <a:defRPr/>
            </a:pPr>
            <a:r>
              <a:rPr lang="en-US" sz="2800" b="1" dirty="0">
                <a:solidFill>
                  <a:srgbClr val="FF0000"/>
                </a:solidFill>
                <a:latin typeface="Century Gothic" panose="020B0502020202020204" pitchFamily="34" charset="0"/>
                <a:sym typeface="+mn-ea"/>
              </a:rPr>
              <a:t>Examining the Drivers of Fragility, Conflict, and Violence in Northern Ghana</a:t>
            </a:r>
            <a:endParaRPr lang="en-US" sz="2800" dirty="0">
              <a:solidFill>
                <a:srgbClr val="FF0000"/>
              </a:solidFill>
              <a:latin typeface="Century Gothic" panose="020B0502020202020204" pitchFamily="34" charset="0"/>
              <a:sym typeface="+mn-ea"/>
            </a:endParaRPr>
          </a:p>
          <a:p>
            <a:pPr algn="ctr" defTabSz="514350">
              <a:defRPr/>
            </a:pPr>
            <a:endParaRPr lang="en-US" dirty="0" err="1">
              <a:solidFill>
                <a:prstClr val="black"/>
              </a:solidFill>
              <a:latin typeface="Century Gothic" panose="020B0502020202020204" pitchFamily="34" charset="0"/>
              <a:sym typeface="+mn-ea"/>
            </a:endParaRPr>
          </a:p>
          <a:p>
            <a:pPr marL="2057400" lvl="8" indent="257175" algn="ctr" defTabSz="514350">
              <a:defRPr/>
            </a:pPr>
            <a:endParaRPr lang="en-US" sz="1575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634938-276B-6880-43CA-9C6221866E68}"/>
              </a:ext>
            </a:extLst>
          </p:cNvPr>
          <p:cNvSpPr txBox="1"/>
          <p:nvPr/>
        </p:nvSpPr>
        <p:spPr>
          <a:xfrm>
            <a:off x="2500982" y="4603373"/>
            <a:ext cx="9354134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1435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REGIONAL FORUM ON GOVERNANCE AND SOCIAL COHESION, GULF OF GUINEA REGION</a:t>
            </a:r>
          </a:p>
          <a:p>
            <a:pPr algn="ctr" defTabSz="514350">
              <a:defRPr/>
            </a:pPr>
            <a:endParaRPr lang="en-GB" sz="1125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February 4–6, 2024, Palais des </a:t>
            </a:r>
            <a:r>
              <a:rPr lang="en-GB" b="1" dirty="0" err="1">
                <a:solidFill>
                  <a:prstClr val="black"/>
                </a:solidFill>
                <a:latin typeface="Century Gothic" panose="020B0502020202020204" pitchFamily="34" charset="0"/>
              </a:rPr>
              <a:t>Congrès</a:t>
            </a:r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, Cotonou, Benin</a:t>
            </a:r>
          </a:p>
        </p:txBody>
      </p:sp>
      <p:pic>
        <p:nvPicPr>
          <p:cNvPr id="7" name="Picture 4" descr="Gulf of Guinea Northern Regions Social Cohesion (SOCO) Project, Ghana |  LinkedIn">
            <a:extLst>
              <a:ext uri="{FF2B5EF4-FFF2-40B4-BE49-F238E27FC236}">
                <a16:creationId xmlns:a16="http://schemas.microsoft.com/office/drawing/2014/main" id="{661A8569-06DF-17EE-18BA-444E705278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9" r="6352" b="1"/>
          <a:stretch/>
        </p:blipFill>
        <p:spPr bwMode="auto">
          <a:xfrm>
            <a:off x="2160967" y="-16043"/>
            <a:ext cx="1104309" cy="12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OMPASS-Ghana - We enable end of life care for all">
            <a:extLst>
              <a:ext uri="{FF2B5EF4-FFF2-40B4-BE49-F238E27FC236}">
                <a16:creationId xmlns:a16="http://schemas.microsoft.com/office/drawing/2014/main" id="{250F54B5-9FAD-71D2-C377-C96BAF2DC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24194" y="-16043"/>
            <a:ext cx="1860892" cy="1046752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6D058C0-1116-7655-4015-210B8E1912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533058"/>
              </p:ext>
            </p:extLst>
          </p:nvPr>
        </p:nvGraphicFramePr>
        <p:xfrm>
          <a:off x="2704944" y="6073187"/>
          <a:ext cx="8767851" cy="606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2617">
                  <a:extLst>
                    <a:ext uri="{9D8B030D-6E8A-4147-A177-3AD203B41FA5}">
                      <a16:colId xmlns:a16="http://schemas.microsoft.com/office/drawing/2014/main" val="978869578"/>
                    </a:ext>
                  </a:extLst>
                </a:gridCol>
                <a:gridCol w="1984826">
                  <a:extLst>
                    <a:ext uri="{9D8B030D-6E8A-4147-A177-3AD203B41FA5}">
                      <a16:colId xmlns:a16="http://schemas.microsoft.com/office/drawing/2014/main" val="2546938402"/>
                    </a:ext>
                  </a:extLst>
                </a:gridCol>
                <a:gridCol w="3860408">
                  <a:extLst>
                    <a:ext uri="{9D8B030D-6E8A-4147-A177-3AD203B41FA5}">
                      <a16:colId xmlns:a16="http://schemas.microsoft.com/office/drawing/2014/main" val="585003210"/>
                    </a:ext>
                  </a:extLst>
                </a:gridCol>
              </a:tblGrid>
              <a:tr h="6061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www. https://</a:t>
                      </a:r>
                      <a:r>
                        <a:rPr kumimoji="0" lang="en-US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soco.gov.gh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5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         @</a:t>
                      </a:r>
                      <a:r>
                        <a:rPr kumimoji="0" lang="en-US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SOCOProject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563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       https://www.facebook.com/</a:t>
                      </a:r>
                      <a:r>
                        <a:rPr kumimoji="0" lang="en-US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SOCOprojectgh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9476443"/>
                  </a:ext>
                </a:extLst>
              </a:tr>
            </a:tbl>
          </a:graphicData>
        </a:graphic>
      </p:graphicFrame>
      <p:pic>
        <p:nvPicPr>
          <p:cNvPr id="24" name="Picture 23">
            <a:extLst>
              <a:ext uri="{FF2B5EF4-FFF2-40B4-BE49-F238E27FC236}">
                <a16:creationId xmlns:a16="http://schemas.microsoft.com/office/drawing/2014/main" id="{8B9F7CEF-9F25-2A9E-A28B-4FEAD5EB39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4084" y="6073187"/>
            <a:ext cx="279400" cy="279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C2EF231-E6F2-8163-5805-CC8F974513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7547" y="6073187"/>
            <a:ext cx="368300" cy="3683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845F981-6DEF-77C8-AF69-488E90884E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97278" y="6089980"/>
            <a:ext cx="139700" cy="292100"/>
          </a:xfrm>
          <a:prstGeom prst="rect">
            <a:avLst/>
          </a:prstGeom>
        </p:spPr>
      </p:pic>
      <p:sp>
        <p:nvSpPr>
          <p:cNvPr id="35" name="Slide Number Placeholder 34">
            <a:extLst>
              <a:ext uri="{FF2B5EF4-FFF2-40B4-BE49-F238E27FC236}">
                <a16:creationId xmlns:a16="http://schemas.microsoft.com/office/drawing/2014/main" id="{BE17E96F-4C7C-C975-556C-1837B37FE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8281" y="628164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420CFF61-60FB-4004-977F-D4ADDED967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0" y="24122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E8B97E22-6046-0DC3-84DB-6FFB4DF4F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41259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48F3111A-373C-EC90-D90E-7D40C6A45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-9260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E34ADAAF-9E1F-C084-F107-4FCF72D33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34800" y="326019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CE0AE322-296A-6396-0A56-B4BED3680E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341259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1" name="Picture 17" descr="Gulf of Guinea Northern Regions Social Cohesion Project (SoCo)">
            <a:extLst>
              <a:ext uri="{FF2B5EF4-FFF2-40B4-BE49-F238E27FC236}">
                <a16:creationId xmlns:a16="http://schemas.microsoft.com/office/drawing/2014/main" id="{82319359-8527-C008-6802-F6F4295AA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121554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Slide Number Placeholder 34">
            <a:extLst>
              <a:ext uri="{FF2B5EF4-FFF2-40B4-BE49-F238E27FC236}">
                <a16:creationId xmlns:a16="http://schemas.microsoft.com/office/drawing/2014/main" id="{B8EC4123-4C4E-A7B6-4755-7B3C07D03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8281" y="628164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018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215C6C6-E45C-4179-9FC1-E8A4C1D47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FE9FE4C-C9E0-4C54-8010-EA9D29CD4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1564726" y="1890469"/>
            <a:ext cx="5860051" cy="2079143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6FAD6EF-0374-46BD-901E-E901DCA01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4847ABE-275E-4DCA-B164-A672D517F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3776B14B-F2F4-4825-8DA8-8C7A0F2B3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466344"/>
            <a:ext cx="11111729" cy="591782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6A53D84-CBEE-DE60-B0A2-1498DAECAF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4474469"/>
              </p:ext>
            </p:extLst>
          </p:nvPr>
        </p:nvGraphicFramePr>
        <p:xfrm>
          <a:off x="114300" y="0"/>
          <a:ext cx="120777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4">
            <a:extLst>
              <a:ext uri="{FF2B5EF4-FFF2-40B4-BE49-F238E27FC236}">
                <a16:creationId xmlns:a16="http://schemas.microsoft.com/office/drawing/2014/main" id="{6C5A1C0F-D79C-3394-CEDD-45E949944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8281" y="628164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800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6" name="Rectangle 2065">
            <a:extLst>
              <a:ext uri="{FF2B5EF4-FFF2-40B4-BE49-F238E27FC236}">
                <a16:creationId xmlns:a16="http://schemas.microsoft.com/office/drawing/2014/main" id="{F4AEA020-F47C-4D8F-B20C-E5BDB814A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20AF7901-EF6B-7207-C88C-92C07CE9E4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" name="Picture 18" descr="Output image">
            <a:extLst>
              <a:ext uri="{FF2B5EF4-FFF2-40B4-BE49-F238E27FC236}">
                <a16:creationId xmlns:a16="http://schemas.microsoft.com/office/drawing/2014/main" id="{B2D7B0FF-60E7-437A-3D77-BFC186F41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5041926" cy="3765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Output image">
            <a:extLst>
              <a:ext uri="{FF2B5EF4-FFF2-40B4-BE49-F238E27FC236}">
                <a16:creationId xmlns:a16="http://schemas.microsoft.com/office/drawing/2014/main" id="{7EA1864E-F5A6-D608-81AB-FF155EF05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211" y="3219353"/>
            <a:ext cx="4829163" cy="360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Output image">
            <a:extLst>
              <a:ext uri="{FF2B5EF4-FFF2-40B4-BE49-F238E27FC236}">
                <a16:creationId xmlns:a16="http://schemas.microsoft.com/office/drawing/2014/main" id="{2E92761D-1448-48A1-3FFC-C690D1D8D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392" y="-1"/>
            <a:ext cx="5144299" cy="3842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080C8CB-AE74-34A0-73DB-1F476BE53035}"/>
              </a:ext>
            </a:extLst>
          </p:cNvPr>
          <p:cNvSpPr txBox="1"/>
          <p:nvPr/>
        </p:nvSpPr>
        <p:spPr>
          <a:xfrm>
            <a:off x="2456678" y="75093"/>
            <a:ext cx="4212527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700" b="1" dirty="0">
                <a:latin typeface="Century Gothic" panose="020B0502020202020204" pitchFamily="34" charset="0"/>
              </a:rPr>
              <a:t>Regional Representation</a:t>
            </a:r>
            <a:br>
              <a:rPr lang="en-US" sz="1700" dirty="0">
                <a:latin typeface="Century Gothic" panose="020B0502020202020204" pitchFamily="34" charset="0"/>
              </a:rPr>
            </a:br>
            <a:r>
              <a:rPr lang="en-US" sz="1700" dirty="0">
                <a:latin typeface="Century Gothic" panose="020B0502020202020204" pitchFamily="34" charset="0"/>
              </a:rPr>
              <a:t>Upper East has the highest respondents (37.6%), followed by North East (18.1%) and Upper West (15.7%).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D08BAB-1617-6B79-4C5A-1A9F59215774}"/>
              </a:ext>
            </a:extLst>
          </p:cNvPr>
          <p:cNvSpPr txBox="1"/>
          <p:nvPr/>
        </p:nvSpPr>
        <p:spPr>
          <a:xfrm>
            <a:off x="8913477" y="4769145"/>
            <a:ext cx="3280896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700" b="1" dirty="0">
                <a:latin typeface="Century Gothic" panose="020B0502020202020204" pitchFamily="34" charset="0"/>
              </a:rPr>
              <a:t>Dominant Occupations</a:t>
            </a:r>
            <a:br>
              <a:rPr lang="en-US" sz="1700" dirty="0">
                <a:latin typeface="Century Gothic" panose="020B0502020202020204" pitchFamily="34" charset="0"/>
              </a:rPr>
            </a:br>
            <a:r>
              <a:rPr lang="en-US" sz="1700" dirty="0">
                <a:latin typeface="Century Gothic" panose="020B0502020202020204" pitchFamily="34" charset="0"/>
              </a:rPr>
              <a:t>Farmers comprise 53.8%, with traders (13.8%) and teachers (8.6%) following.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9B94890-D5FC-60EA-CEA7-8EC478C12C6A}"/>
              </a:ext>
            </a:extLst>
          </p:cNvPr>
          <p:cNvSpPr txBox="1"/>
          <p:nvPr/>
        </p:nvSpPr>
        <p:spPr>
          <a:xfrm>
            <a:off x="8996386" y="15839"/>
            <a:ext cx="3195614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700" b="1" dirty="0">
                <a:latin typeface="Century Gothic" panose="020B0502020202020204" pitchFamily="34" charset="0"/>
              </a:rPr>
              <a:t>Gender and Age Distribution</a:t>
            </a:r>
            <a:br>
              <a:rPr lang="en-US" sz="1700" dirty="0">
                <a:latin typeface="Century Gothic" panose="020B0502020202020204" pitchFamily="34" charset="0"/>
              </a:rPr>
            </a:br>
            <a:r>
              <a:rPr lang="en-US" sz="1700" dirty="0">
                <a:latin typeface="Century Gothic" panose="020B0502020202020204" pitchFamily="34" charset="0"/>
              </a:rPr>
              <a:t>62.9% of respondents are male; the most represented age group is 31–35 years (21.9%).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080B5C2-94A5-E50B-3D22-B3FD97A77E35}"/>
              </a:ext>
            </a:extLst>
          </p:cNvPr>
          <p:cNvSpPr txBox="1"/>
          <p:nvPr/>
        </p:nvSpPr>
        <p:spPr>
          <a:xfrm>
            <a:off x="1154224" y="4806042"/>
            <a:ext cx="3280897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700" b="1" dirty="0">
                <a:latin typeface="Century Gothic" panose="020B0502020202020204" pitchFamily="34" charset="0"/>
              </a:rPr>
              <a:t>Representation Context</a:t>
            </a:r>
            <a:br>
              <a:rPr lang="en-US" sz="1700" dirty="0">
                <a:latin typeface="Century Gothic" panose="020B0502020202020204" pitchFamily="34" charset="0"/>
              </a:rPr>
            </a:br>
            <a:r>
              <a:rPr lang="en-US" sz="1700" dirty="0">
                <a:latin typeface="Century Gothic" panose="020B0502020202020204" pitchFamily="34" charset="0"/>
              </a:rPr>
              <a:t>Rural context dominates, with agriculture being a primary livelihood source.</a:t>
            </a:r>
          </a:p>
        </p:txBody>
      </p:sp>
      <p:sp>
        <p:nvSpPr>
          <p:cNvPr id="21" name="Slide Number Placeholder 34">
            <a:extLst>
              <a:ext uri="{FF2B5EF4-FFF2-40B4-BE49-F238E27FC236}">
                <a16:creationId xmlns:a16="http://schemas.microsoft.com/office/drawing/2014/main" id="{74B3D9DD-9B1C-DF0A-7ACB-5128A938A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8281" y="628164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4507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Output image">
            <a:extLst>
              <a:ext uri="{FF2B5EF4-FFF2-40B4-BE49-F238E27FC236}">
                <a16:creationId xmlns:a16="http://schemas.microsoft.com/office/drawing/2014/main" id="{6E770FBC-29F7-7078-C3CE-A4AFC81DD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706" y="1296519"/>
            <a:ext cx="5387110" cy="405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73B253-90FA-EA89-802B-982703DF8C84}"/>
              </a:ext>
            </a:extLst>
          </p:cNvPr>
          <p:cNvSpPr txBox="1"/>
          <p:nvPr/>
        </p:nvSpPr>
        <p:spPr>
          <a:xfrm>
            <a:off x="117987" y="94192"/>
            <a:ext cx="6457719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Century Gothic" panose="020B0502020202020204" pitchFamily="34" charset="0"/>
              </a:rPr>
              <a:t>Economic Challenges</a:t>
            </a:r>
            <a:r>
              <a:rPr lang="en-US" dirty="0">
                <a:latin typeface="Century Gothic" panose="020B0502020202020204" pitchFamily="34" charset="0"/>
              </a:rPr>
              <a:t>: Youth unemployment (20.4%) promotes extremist vulnerabilities; rural economies lack resilience.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Century Gothic" panose="020B0502020202020204" pitchFamily="34" charset="0"/>
              </a:rPr>
              <a:t>Land Disputes</a:t>
            </a:r>
            <a:r>
              <a:rPr lang="en-US" dirty="0">
                <a:latin typeface="Century Gothic" panose="020B0502020202020204" pitchFamily="34" charset="0"/>
              </a:rPr>
              <a:t>: 16% cite disputes driven by resource scarcity, with farmer-herder conflicts worsening tensions.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Century Gothic" panose="020B0502020202020204" pitchFamily="34" charset="0"/>
              </a:rPr>
              <a:t>Insecurity and Violence</a:t>
            </a:r>
            <a:r>
              <a:rPr lang="en-US" dirty="0">
                <a:latin typeface="Century Gothic" panose="020B0502020202020204" pitchFamily="34" charset="0"/>
              </a:rPr>
              <a:t>: 15.9% report organized violence linked to Sahel terrorism, crime, and political unrest.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Century Gothic" panose="020B0502020202020204" pitchFamily="34" charset="0"/>
              </a:rPr>
              <a:t>Chieftaincy Disputes</a:t>
            </a:r>
            <a:r>
              <a:rPr lang="en-US" dirty="0">
                <a:latin typeface="Century Gothic" panose="020B0502020202020204" pitchFamily="34" charset="0"/>
              </a:rPr>
              <a:t>: 12.5% highlight leadership struggles over succession, fracturing communities and governance.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Century Gothic" panose="020B0502020202020204" pitchFamily="34" charset="0"/>
              </a:rPr>
              <a:t>Political Interference</a:t>
            </a:r>
            <a:r>
              <a:rPr lang="en-US" dirty="0">
                <a:latin typeface="Century Gothic" panose="020B0502020202020204" pitchFamily="34" charset="0"/>
              </a:rPr>
              <a:t>: 11.9% associate election-period manipulation with ethnic tensions and rivalry intensification.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Century Gothic" panose="020B0502020202020204" pitchFamily="34" charset="0"/>
              </a:rPr>
              <a:t>Ethnic and Tribal Tensions</a:t>
            </a:r>
            <a:r>
              <a:rPr lang="en-US" dirty="0">
                <a:latin typeface="Century Gothic" panose="020B0502020202020204" pitchFamily="34" charset="0"/>
              </a:rPr>
              <a:t>: 8.6% of conflicts stem from historical ethnic divides, worsened by identity-based discrimination.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Century Gothic" panose="020B0502020202020204" pitchFamily="34" charset="0"/>
              </a:rPr>
              <a:t>Resource Scarcity</a:t>
            </a:r>
            <a:r>
              <a:rPr lang="en-US" dirty="0">
                <a:latin typeface="Century Gothic" panose="020B0502020202020204" pitchFamily="34" charset="0"/>
              </a:rPr>
              <a:t>: 8% report violent clashes over scarce water and land resources during droughts.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Century Gothic" panose="020B0502020202020204" pitchFamily="34" charset="0"/>
              </a:rPr>
              <a:t>Social and Educational Issues</a:t>
            </a:r>
            <a:r>
              <a:rPr lang="en-US" dirty="0">
                <a:latin typeface="Century Gothic" panose="020B0502020202020204" pitchFamily="34" charset="0"/>
              </a:rPr>
              <a:t>: 6.8% cite inequality in education and exclusion of </a:t>
            </a:r>
            <a:r>
              <a:rPr lang="en-US" dirty="0" err="1">
                <a:latin typeface="Century Gothic" panose="020B0502020202020204" pitchFamily="34" charset="0"/>
              </a:rPr>
              <a:t>Fulbes</a:t>
            </a:r>
            <a:r>
              <a:rPr lang="en-US" dirty="0">
                <a:latin typeface="Century Gothic" panose="020B0502020202020204" pitchFamily="34" charset="0"/>
              </a:rPr>
              <a:t> and PWDs as sources of marginalization.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F0740A-532C-D5B2-CBAB-6823C6F4FF10}"/>
              </a:ext>
            </a:extLst>
          </p:cNvPr>
          <p:cNvSpPr txBox="1"/>
          <p:nvPr/>
        </p:nvSpPr>
        <p:spPr>
          <a:xfrm>
            <a:off x="6686903" y="94192"/>
            <a:ext cx="538711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Dynamics of Fragility, Conflict, and Violence (FCV) - </a:t>
            </a:r>
            <a:r>
              <a:rPr lang="en-US" b="1" i="1" dirty="0">
                <a:latin typeface="Century Gothic" panose="020B0502020202020204" pitchFamily="34" charset="0"/>
              </a:rPr>
              <a:t>Key Drivers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6" name="Slide Number Placeholder 34">
            <a:extLst>
              <a:ext uri="{FF2B5EF4-FFF2-40B4-BE49-F238E27FC236}">
                <a16:creationId xmlns:a16="http://schemas.microsoft.com/office/drawing/2014/main" id="{40A4602E-F472-6499-DB85-237481232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8281" y="628164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629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49300A0-86A2-3A33-A928-3811A4A84E1C}"/>
              </a:ext>
            </a:extLst>
          </p:cNvPr>
          <p:cNvSpPr txBox="1"/>
          <p:nvPr/>
        </p:nvSpPr>
        <p:spPr>
          <a:xfrm>
            <a:off x="1009875" y="7006"/>
            <a:ext cx="65244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Fragility, Conflict, and Violence (FCV)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i="1" dirty="0">
                <a:latin typeface="Century Gothic" panose="020B0502020202020204" pitchFamily="34" charset="0"/>
              </a:rPr>
              <a:t>Explaining Key Perceptions and Variations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19D114-131E-E4D7-FE61-A6ECE5CA7DA6}"/>
              </a:ext>
            </a:extLst>
          </p:cNvPr>
          <p:cNvSpPr txBox="1"/>
          <p:nvPr/>
        </p:nvSpPr>
        <p:spPr>
          <a:xfrm>
            <a:off x="7049729" y="2867002"/>
            <a:ext cx="514227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Age Group Perception</a:t>
            </a:r>
            <a:br>
              <a:rPr lang="en-US" sz="1400" dirty="0">
                <a:latin typeface="Century Gothic" panose="020B0502020202020204" pitchFamily="34" charset="0"/>
              </a:rPr>
            </a:br>
            <a:r>
              <a:rPr lang="en-US" sz="1400" dirty="0">
                <a:latin typeface="Century Gothic" panose="020B0502020202020204" pitchFamily="34" charset="0"/>
              </a:rPr>
              <a:t>Youth (15–35) report higher fragility due to unemployment, conflict exposure, and lack of resilience (</a:t>
            </a:r>
            <a:r>
              <a:rPr lang="el-GR" sz="1400" dirty="0">
                <a:latin typeface="Century Gothic" panose="020B0502020202020204" pitchFamily="34" charset="0"/>
              </a:rPr>
              <a:t>χ² = 18.289, </a:t>
            </a:r>
            <a:r>
              <a:rPr lang="en-US" sz="1400" dirty="0">
                <a:latin typeface="Century Gothic" panose="020B0502020202020204" pitchFamily="34" charset="0"/>
              </a:rPr>
              <a:t>p = 0.018).</a:t>
            </a:r>
          </a:p>
        </p:txBody>
      </p:sp>
      <p:pic>
        <p:nvPicPr>
          <p:cNvPr id="3082" name="Picture 10" descr="Output image">
            <a:extLst>
              <a:ext uri="{FF2B5EF4-FFF2-40B4-BE49-F238E27FC236}">
                <a16:creationId xmlns:a16="http://schemas.microsoft.com/office/drawing/2014/main" id="{4CD7ACF5-F272-3E07-D304-BE889E025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124" y="3927805"/>
            <a:ext cx="4201908" cy="2770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D4F3BA0-92E6-AB72-5E29-0C665D9640A3}"/>
              </a:ext>
            </a:extLst>
          </p:cNvPr>
          <p:cNvSpPr txBox="1"/>
          <p:nvPr/>
        </p:nvSpPr>
        <p:spPr>
          <a:xfrm>
            <a:off x="8766254" y="5341191"/>
            <a:ext cx="3314788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Women’s Heightened Vulnerability</a:t>
            </a:r>
            <a:br>
              <a:rPr lang="en-US" sz="1400" dirty="0">
                <a:latin typeface="Century Gothic" panose="020B0502020202020204" pitchFamily="34" charset="0"/>
              </a:rPr>
            </a:br>
            <a:r>
              <a:rPr lang="en-US" sz="1400" dirty="0">
                <a:latin typeface="Century Gothic" panose="020B0502020202020204" pitchFamily="34" charset="0"/>
              </a:rPr>
              <a:t>82.9% cite caregiving burdens, resource access barriers, and gendered violence as major factors (</a:t>
            </a:r>
            <a:r>
              <a:rPr lang="el-GR" sz="1400" dirty="0">
                <a:latin typeface="Century Gothic" panose="020B0502020202020204" pitchFamily="34" charset="0"/>
              </a:rPr>
              <a:t>χ² = 0.953, </a:t>
            </a:r>
            <a:r>
              <a:rPr lang="en-US" sz="1400" dirty="0">
                <a:latin typeface="Century Gothic" panose="020B0502020202020204" pitchFamily="34" charset="0"/>
              </a:rPr>
              <a:t>p = 0.021).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065EB90-626A-12B1-1139-DF162B4B324A}"/>
              </a:ext>
            </a:extLst>
          </p:cNvPr>
          <p:cNvSpPr txBox="1"/>
          <p:nvPr/>
        </p:nvSpPr>
        <p:spPr>
          <a:xfrm>
            <a:off x="0" y="4077818"/>
            <a:ext cx="3763566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Regional Differences</a:t>
            </a:r>
            <a:br>
              <a:rPr lang="en-US" sz="1400" dirty="0">
                <a:latin typeface="Century Gothic" panose="020B0502020202020204" pitchFamily="34" charset="0"/>
              </a:rPr>
            </a:br>
            <a:r>
              <a:rPr lang="en-US" sz="1400" dirty="0">
                <a:latin typeface="Century Gothic" panose="020B0502020202020204" pitchFamily="34" charset="0"/>
              </a:rPr>
              <a:t>Upper East/West face fragility due to proximity to Sahel terrorism, resource scarcity, and historical tensions (</a:t>
            </a:r>
            <a:r>
              <a:rPr lang="el-GR" sz="1400" dirty="0">
                <a:latin typeface="Century Gothic" panose="020B0502020202020204" pitchFamily="34" charset="0"/>
              </a:rPr>
              <a:t>χ² = 20.350, </a:t>
            </a:r>
            <a:r>
              <a:rPr lang="en-US" sz="1400" dirty="0">
                <a:latin typeface="Century Gothic" panose="020B0502020202020204" pitchFamily="34" charset="0"/>
              </a:rPr>
              <a:t>p = 0.061).</a:t>
            </a:r>
          </a:p>
        </p:txBody>
      </p:sp>
      <p:pic>
        <p:nvPicPr>
          <p:cNvPr id="3086" name="Picture 14" descr="Output image">
            <a:extLst>
              <a:ext uri="{FF2B5EF4-FFF2-40B4-BE49-F238E27FC236}">
                <a16:creationId xmlns:a16="http://schemas.microsoft.com/office/drawing/2014/main" id="{9C491B74-7BA2-3086-A0B0-19E82F63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8" y="692993"/>
            <a:ext cx="4395019" cy="326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AA2FAB1-5103-40F9-6A45-ECF6EE2F388A}"/>
              </a:ext>
            </a:extLst>
          </p:cNvPr>
          <p:cNvSpPr txBox="1"/>
          <p:nvPr/>
        </p:nvSpPr>
        <p:spPr>
          <a:xfrm>
            <a:off x="1216743" y="5903894"/>
            <a:ext cx="3694465" cy="954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Men’s Focus on Governance</a:t>
            </a:r>
            <a:br>
              <a:rPr lang="en-US" sz="1400" dirty="0">
                <a:latin typeface="Century Gothic" panose="020B0502020202020204" pitchFamily="34" charset="0"/>
              </a:rPr>
            </a:br>
            <a:r>
              <a:rPr lang="en-US" sz="1400" dirty="0">
                <a:latin typeface="Century Gothic" panose="020B0502020202020204" pitchFamily="34" charset="0"/>
              </a:rPr>
              <a:t>Men (18%) perceive fragility through political power struggles and governance challenges.</a:t>
            </a:r>
          </a:p>
        </p:txBody>
      </p:sp>
      <p:pic>
        <p:nvPicPr>
          <p:cNvPr id="3088" name="Picture 16" descr="Output image">
            <a:extLst>
              <a:ext uri="{FF2B5EF4-FFF2-40B4-BE49-F238E27FC236}">
                <a16:creationId xmlns:a16="http://schemas.microsoft.com/office/drawing/2014/main" id="{0BC111AE-7EDA-B6C8-C438-A0B0F543F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742" y="0"/>
            <a:ext cx="4914183" cy="2930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Slide Number Placeholder 34">
            <a:extLst>
              <a:ext uri="{FF2B5EF4-FFF2-40B4-BE49-F238E27FC236}">
                <a16:creationId xmlns:a16="http://schemas.microsoft.com/office/drawing/2014/main" id="{2E6DC7C0-5877-CA40-46F7-B199A6DF5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8281" y="628164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08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Output image">
            <a:extLst>
              <a:ext uri="{FF2B5EF4-FFF2-40B4-BE49-F238E27FC236}">
                <a16:creationId xmlns:a16="http://schemas.microsoft.com/office/drawing/2014/main" id="{19D45F5D-D548-D7BE-121D-00894CB6A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67176" y="3600986"/>
            <a:ext cx="4524824" cy="323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Output image">
            <a:extLst>
              <a:ext uri="{FF2B5EF4-FFF2-40B4-BE49-F238E27FC236}">
                <a16:creationId xmlns:a16="http://schemas.microsoft.com/office/drawing/2014/main" id="{57AF9F92-8949-3934-D9BF-4158C5058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982" y="660899"/>
            <a:ext cx="4574566" cy="341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A2C3F15-A90E-B385-5B9C-C606AA2EBC4C}"/>
              </a:ext>
            </a:extLst>
          </p:cNvPr>
          <p:cNvSpPr txBox="1"/>
          <p:nvPr/>
        </p:nvSpPr>
        <p:spPr>
          <a:xfrm>
            <a:off x="5390380" y="0"/>
            <a:ext cx="6716638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Statistical Findings</a:t>
            </a:r>
            <a:r>
              <a:rPr lang="en-US" sz="1200" dirty="0">
                <a:latin typeface="Century Gothic" panose="020B0502020202020204" pitchFamily="34" charset="0"/>
              </a:rPr>
              <a:t>: Chi-Square results (</a:t>
            </a:r>
            <a:r>
              <a:rPr lang="el-GR" sz="1200" dirty="0">
                <a:latin typeface="Century Gothic" panose="020B0502020202020204" pitchFamily="34" charset="0"/>
              </a:rPr>
              <a:t>χ² = 137.651, </a:t>
            </a:r>
            <a:r>
              <a:rPr lang="en-US" sz="1200" dirty="0" err="1">
                <a:latin typeface="Century Gothic" panose="020B0502020202020204" pitchFamily="34" charset="0"/>
              </a:rPr>
              <a:t>df</a:t>
            </a:r>
            <a:r>
              <a:rPr lang="en-US" sz="1200" dirty="0">
                <a:latin typeface="Century Gothic" panose="020B0502020202020204" pitchFamily="34" charset="0"/>
              </a:rPr>
              <a:t> = 4, p = 0.000) reveal a significant link between historical interactions and current resource competition. Communities with ethnic conflicts face 74.6% likelihood of competition over land and water.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Historical Land Disputes</a:t>
            </a:r>
            <a:r>
              <a:rPr lang="en-US" sz="1200" dirty="0">
                <a:latin typeface="Century Gothic" panose="020B0502020202020204" pitchFamily="34" charset="0"/>
              </a:rPr>
              <a:t>: 22.1% of respondents attribute current conflicts to unresolved land disputes. Long-standing issues between groups like </a:t>
            </a:r>
            <a:r>
              <a:rPr lang="en-US" sz="1200" dirty="0" err="1">
                <a:latin typeface="Century Gothic" panose="020B0502020202020204" pitchFamily="34" charset="0"/>
              </a:rPr>
              <a:t>Kusasis</a:t>
            </a:r>
            <a:r>
              <a:rPr lang="en-US" sz="1200" dirty="0">
                <a:latin typeface="Century Gothic" panose="020B0502020202020204" pitchFamily="34" charset="0"/>
              </a:rPr>
              <a:t> and </a:t>
            </a:r>
            <a:r>
              <a:rPr lang="en-US" sz="1200" dirty="0" err="1">
                <a:latin typeface="Century Gothic" panose="020B0502020202020204" pitchFamily="34" charset="0"/>
              </a:rPr>
              <a:t>Mamprusis</a:t>
            </a:r>
            <a:r>
              <a:rPr lang="en-US" sz="1200" dirty="0">
                <a:latin typeface="Century Gothic" panose="020B0502020202020204" pitchFamily="34" charset="0"/>
              </a:rPr>
              <a:t> remain persistent, fueling divisions and tension over market locations and land ownership.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Political and Community Rivalries</a:t>
            </a:r>
            <a:r>
              <a:rPr lang="en-US" sz="1200" dirty="0">
                <a:latin typeface="Century Gothic" panose="020B0502020202020204" pitchFamily="34" charset="0"/>
              </a:rPr>
              <a:t>: 21.7% cited historical political disputes as key to ongoing challenges. Ethnic-based power struggles spill into resource allocation and governance, creating deep-rooted social fragmentation.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Chieftaincy and Leadership Issues</a:t>
            </a:r>
            <a:r>
              <a:rPr lang="en-US" sz="1200" dirty="0">
                <a:latin typeface="Century Gothic" panose="020B0502020202020204" pitchFamily="34" charset="0"/>
              </a:rPr>
              <a:t>: 15.6% indicated chieftaincy conflicts, with succession disputes obstructing community reconciliation. These disputes continue to divide families and clans.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Ethnic Conflicts and Resource Sharing</a:t>
            </a:r>
            <a:r>
              <a:rPr lang="en-US" sz="1200" dirty="0">
                <a:latin typeface="Century Gothic" panose="020B0502020202020204" pitchFamily="34" charset="0"/>
              </a:rPr>
              <a:t>: Historical ethnic tensions (11.1%) and resource competition (9.5%) exacerbate conflicts, particularly during periods of scarcity. Disputes intensify over access to water and land.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7154E7-F81A-B0FF-C3C8-55640BDD377B}"/>
              </a:ext>
            </a:extLst>
          </p:cNvPr>
          <p:cNvSpPr txBox="1"/>
          <p:nvPr/>
        </p:nvSpPr>
        <p:spPr>
          <a:xfrm>
            <a:off x="84982" y="4329923"/>
            <a:ext cx="472925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Historical Grievances</a:t>
            </a:r>
            <a:r>
              <a:rPr lang="en-US" sz="1200" dirty="0">
                <a:latin typeface="Century Gothic" panose="020B0502020202020204" pitchFamily="34" charset="0"/>
              </a:rPr>
              <a:t>: 59.5% of respondents report no impact, while 40.5% cite influence of past conflicts on current relations; Pearson </a:t>
            </a:r>
            <a:r>
              <a:rPr lang="el-GR" sz="1200" dirty="0">
                <a:latin typeface="Century Gothic" panose="020B0502020202020204" pitchFamily="34" charset="0"/>
              </a:rPr>
              <a:t>χ² = 137.651, </a:t>
            </a:r>
            <a:r>
              <a:rPr lang="en-US" sz="1200" dirty="0" err="1">
                <a:latin typeface="Century Gothic" panose="020B0502020202020204" pitchFamily="34" charset="0"/>
              </a:rPr>
              <a:t>df</a:t>
            </a:r>
            <a:r>
              <a:rPr lang="en-US" sz="1200" dirty="0">
                <a:latin typeface="Century Gothic" panose="020B0502020202020204" pitchFamily="34" charset="0"/>
              </a:rPr>
              <a:t> = 4, p = 0.000.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Ethnic Divisions and Resource Competition</a:t>
            </a:r>
            <a:r>
              <a:rPr lang="en-US" sz="1200" dirty="0">
                <a:latin typeface="Century Gothic" panose="020B0502020202020204" pitchFamily="34" charset="0"/>
              </a:rPr>
              <a:t>: Communities with ethnic conflicts report 74.6% competition over resources; Pearson </a:t>
            </a:r>
            <a:r>
              <a:rPr lang="el-GR" sz="1200" dirty="0">
                <a:latin typeface="Century Gothic" panose="020B0502020202020204" pitchFamily="34" charset="0"/>
              </a:rPr>
              <a:t>χ² = 171.132, </a:t>
            </a:r>
            <a:r>
              <a:rPr lang="en-US" sz="1200" dirty="0" err="1">
                <a:latin typeface="Century Gothic" panose="020B0502020202020204" pitchFamily="34" charset="0"/>
              </a:rPr>
              <a:t>df</a:t>
            </a:r>
            <a:r>
              <a:rPr lang="en-US" sz="1200" dirty="0">
                <a:latin typeface="Century Gothic" panose="020B0502020202020204" pitchFamily="34" charset="0"/>
              </a:rPr>
              <a:t> = 6, p = 0.000.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Persistent Tensions</a:t>
            </a:r>
            <a:r>
              <a:rPr lang="en-US" sz="1200" dirty="0">
                <a:latin typeface="Century Gothic" panose="020B0502020202020204" pitchFamily="34" charset="0"/>
              </a:rPr>
              <a:t>: Key drivers include land disputes (22.1%), political dynamics (21.7%), and leadership conflicts (15.6%).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6FB34E-4A9E-144C-AEA3-02BF036245B6}"/>
              </a:ext>
            </a:extLst>
          </p:cNvPr>
          <p:cNvSpPr txBox="1"/>
          <p:nvPr/>
        </p:nvSpPr>
        <p:spPr>
          <a:xfrm>
            <a:off x="84982" y="0"/>
            <a:ext cx="54210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</a:rPr>
              <a:t>Fragility, Conflict, and Violence (FCV)</a:t>
            </a:r>
            <a:br>
              <a:rPr lang="en-US" sz="1600" dirty="0">
                <a:latin typeface="Century Gothic" panose="020B0502020202020204" pitchFamily="34" charset="0"/>
              </a:rPr>
            </a:br>
            <a:r>
              <a:rPr lang="en-US" sz="1600" i="1" dirty="0">
                <a:latin typeface="Century Gothic" panose="020B0502020202020204" pitchFamily="34" charset="0"/>
              </a:rPr>
              <a:t>Historical Interactions and Community Dynamics</a:t>
            </a:r>
            <a:endParaRPr lang="en-US" sz="1600" dirty="0">
              <a:latin typeface="Century Gothic" panose="020B0502020202020204" pitchFamily="34" charset="0"/>
            </a:endParaRPr>
          </a:p>
        </p:txBody>
      </p:sp>
      <p:sp>
        <p:nvSpPr>
          <p:cNvPr id="10" name="Slide Number Placeholder 34">
            <a:extLst>
              <a:ext uri="{FF2B5EF4-FFF2-40B4-BE49-F238E27FC236}">
                <a16:creationId xmlns:a16="http://schemas.microsoft.com/office/drawing/2014/main" id="{BF699C12-C89F-6BB6-B40E-1074539A6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8281" y="628164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457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utput image">
            <a:extLst>
              <a:ext uri="{FF2B5EF4-FFF2-40B4-BE49-F238E27FC236}">
                <a16:creationId xmlns:a16="http://schemas.microsoft.com/office/drawing/2014/main" id="{09AC4D4E-78A4-67CE-6907-5F7F26F51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8" y="1092725"/>
            <a:ext cx="5540371" cy="4138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044DAE-859E-1651-3D8C-297854B3BB1F}"/>
              </a:ext>
            </a:extLst>
          </p:cNvPr>
          <p:cNvSpPr txBox="1"/>
          <p:nvPr/>
        </p:nvSpPr>
        <p:spPr>
          <a:xfrm>
            <a:off x="3259393" y="-49161"/>
            <a:ext cx="59288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Fragility, Conflict, and Violence (FCV)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i="1" dirty="0">
                <a:latin typeface="Century Gothic" panose="020B0502020202020204" pitchFamily="34" charset="0"/>
              </a:rPr>
              <a:t>Preventive Interventions Addressing FCV</a:t>
            </a:r>
            <a:endParaRPr lang="en-US" dirty="0">
              <a:latin typeface="Century Gothic" panose="020B0502020202020204" pitchFamily="34" charset="0"/>
            </a:endParaRPr>
          </a:p>
        </p:txBody>
      </p:sp>
      <p:graphicFrame>
        <p:nvGraphicFramePr>
          <p:cNvPr id="5126" name="TextBox 4">
            <a:extLst>
              <a:ext uri="{FF2B5EF4-FFF2-40B4-BE49-F238E27FC236}">
                <a16:creationId xmlns:a16="http://schemas.microsoft.com/office/drawing/2014/main" id="{D262980D-1755-B426-67E1-989EECBFFA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968314"/>
              </p:ext>
            </p:extLst>
          </p:nvPr>
        </p:nvGraphicFramePr>
        <p:xfrm>
          <a:off x="137652" y="679770"/>
          <a:ext cx="6243483" cy="6063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Slide Number Placeholder 34">
            <a:extLst>
              <a:ext uri="{FF2B5EF4-FFF2-40B4-BE49-F238E27FC236}">
                <a16:creationId xmlns:a16="http://schemas.microsoft.com/office/drawing/2014/main" id="{0C0E61F8-1E14-04D2-9382-E43D72FCD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37648" y="6271016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591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5745070-9AD9-9148-4EB6-735A31D19B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652565"/>
              </p:ext>
            </p:extLst>
          </p:nvPr>
        </p:nvGraphicFramePr>
        <p:xfrm>
          <a:off x="477013" y="480058"/>
          <a:ext cx="11237977" cy="5926961"/>
        </p:xfrm>
        <a:graphic>
          <a:graphicData uri="http://schemas.openxmlformats.org/drawingml/2006/table">
            <a:tbl>
              <a:tblPr firstRow="1" firstCol="1" bandRow="1"/>
              <a:tblGrid>
                <a:gridCol w="1587904">
                  <a:extLst>
                    <a:ext uri="{9D8B030D-6E8A-4147-A177-3AD203B41FA5}">
                      <a16:colId xmlns:a16="http://schemas.microsoft.com/office/drawing/2014/main" val="2311195116"/>
                    </a:ext>
                  </a:extLst>
                </a:gridCol>
                <a:gridCol w="799259">
                  <a:extLst>
                    <a:ext uri="{9D8B030D-6E8A-4147-A177-3AD203B41FA5}">
                      <a16:colId xmlns:a16="http://schemas.microsoft.com/office/drawing/2014/main" val="1205523334"/>
                    </a:ext>
                  </a:extLst>
                </a:gridCol>
                <a:gridCol w="469746">
                  <a:extLst>
                    <a:ext uri="{9D8B030D-6E8A-4147-A177-3AD203B41FA5}">
                      <a16:colId xmlns:a16="http://schemas.microsoft.com/office/drawing/2014/main" val="3744595310"/>
                    </a:ext>
                  </a:extLst>
                </a:gridCol>
                <a:gridCol w="533818">
                  <a:extLst>
                    <a:ext uri="{9D8B030D-6E8A-4147-A177-3AD203B41FA5}">
                      <a16:colId xmlns:a16="http://schemas.microsoft.com/office/drawing/2014/main" val="1362301961"/>
                    </a:ext>
                  </a:extLst>
                </a:gridCol>
                <a:gridCol w="614366">
                  <a:extLst>
                    <a:ext uri="{9D8B030D-6E8A-4147-A177-3AD203B41FA5}">
                      <a16:colId xmlns:a16="http://schemas.microsoft.com/office/drawing/2014/main" val="2446669418"/>
                    </a:ext>
                  </a:extLst>
                </a:gridCol>
                <a:gridCol w="552124">
                  <a:extLst>
                    <a:ext uri="{9D8B030D-6E8A-4147-A177-3AD203B41FA5}">
                      <a16:colId xmlns:a16="http://schemas.microsoft.com/office/drawing/2014/main" val="388421620"/>
                    </a:ext>
                  </a:extLst>
                </a:gridCol>
                <a:gridCol w="489882">
                  <a:extLst>
                    <a:ext uri="{9D8B030D-6E8A-4147-A177-3AD203B41FA5}">
                      <a16:colId xmlns:a16="http://schemas.microsoft.com/office/drawing/2014/main" val="2423954402"/>
                    </a:ext>
                  </a:extLst>
                </a:gridCol>
                <a:gridCol w="996969">
                  <a:extLst>
                    <a:ext uri="{9D8B030D-6E8A-4147-A177-3AD203B41FA5}">
                      <a16:colId xmlns:a16="http://schemas.microsoft.com/office/drawing/2014/main" val="2272442243"/>
                    </a:ext>
                  </a:extLst>
                </a:gridCol>
                <a:gridCol w="996969">
                  <a:extLst>
                    <a:ext uri="{9D8B030D-6E8A-4147-A177-3AD203B41FA5}">
                      <a16:colId xmlns:a16="http://schemas.microsoft.com/office/drawing/2014/main" val="1733823815"/>
                    </a:ext>
                  </a:extLst>
                </a:gridCol>
                <a:gridCol w="4196940">
                  <a:extLst>
                    <a:ext uri="{9D8B030D-6E8A-4147-A177-3AD203B41FA5}">
                      <a16:colId xmlns:a16="http://schemas.microsoft.com/office/drawing/2014/main" val="879907350"/>
                    </a:ext>
                  </a:extLst>
                </a:gridCol>
              </a:tblGrid>
              <a:tr h="601575"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Variables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Categories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Est.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Std. 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algn="ctr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Error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Wald 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algn="ctr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Chi-Square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p-value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OR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95% CI for OR Lower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95% CI for OR Upper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Explanation/Implication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0200485"/>
                  </a:ext>
                </a:extLst>
              </a:tr>
              <a:tr h="293831">
                <a:tc rowSpan="2">
                  <a:txBody>
                    <a:bodyPr/>
                    <a:lstStyle/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Gender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102322" marR="102322" marT="51161" marB="51161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Male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-1.4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0.3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6.533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0.011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0.25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0.15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0.4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Males perceive significantly less fragility than females.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0758698"/>
                  </a:ext>
                </a:extLst>
              </a:tr>
              <a:tr h="3081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Female (ref)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Females are the reference group.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2017562"/>
                  </a:ext>
                </a:extLst>
              </a:tr>
              <a:tr h="267676">
                <a:tc rowSpan="3">
                  <a:txBody>
                    <a:bodyPr/>
                    <a:lstStyle/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Age Group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102322" marR="102322" marT="51161" marB="5116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15-35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0.28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28.643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4.48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2.5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8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Younger people (15-35) perceive fragility the most.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1229212"/>
                  </a:ext>
                </a:extLst>
              </a:tr>
              <a:tr h="26767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36-50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0.25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4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0.046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1.65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1.1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2.5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Fragility perception decreases slightly with age.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225082"/>
                  </a:ext>
                </a:extLst>
              </a:tr>
              <a:tr h="26767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51+ (ref)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-0.5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0.2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6.25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0.012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0.61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0.4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0.9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Older individuals perceive the least fragility.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2874651"/>
                  </a:ext>
                </a:extLst>
              </a:tr>
              <a:tr h="394001">
                <a:tc rowSpan="2">
                  <a:txBody>
                    <a:bodyPr/>
                    <a:lstStyle/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Negative Historical Interactions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102322" marR="102322" marT="51161" marB="5116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Yes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0.35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32.653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7.39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3.5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15.6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Tribal conflicts and disputes greatly increase fragility perception.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8775916"/>
                  </a:ext>
                </a:extLst>
              </a:tr>
              <a:tr h="3940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No (ref)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912479"/>
                  </a:ext>
                </a:extLst>
              </a:tr>
              <a:tr h="293831">
                <a:tc rowSpan="2">
                  <a:txBody>
                    <a:bodyPr/>
                    <a:lstStyle/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Ethnic Conflict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102322" marR="102322" marT="51161" marB="5116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Yes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0.32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22.023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4.48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2.5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8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Ethnic conflicts significantly drive perceptions of fragility.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3692213"/>
                  </a:ext>
                </a:extLst>
              </a:tr>
              <a:tr h="29383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No (ref)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6140947"/>
                  </a:ext>
                </a:extLst>
              </a:tr>
              <a:tr h="310527">
                <a:tc rowSpan="2">
                  <a:txBody>
                    <a:bodyPr/>
                    <a:lstStyle/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Resource Competition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102322" marR="102322" marT="51161" marB="5116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Yes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1.8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0.4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20.25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6.05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3.1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11.8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Competition for resources increases fragility perception.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353005"/>
                  </a:ext>
                </a:extLst>
              </a:tr>
              <a:tr h="27713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No (ref)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9942954"/>
                  </a:ext>
                </a:extLst>
              </a:tr>
              <a:tr h="468015">
                <a:tc rowSpan="6">
                  <a:txBody>
                    <a:bodyPr/>
                    <a:lstStyle/>
                    <a:p>
                      <a:pPr marL="0" marR="0" algn="l" fontAlgn="t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Proximity to Border Countries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102322" marR="102322" marT="51161" marB="5116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Upper East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2.1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10.0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0.001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8.17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4.5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14.6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Proximity to the Sahel and internal conflicts contribute significantly to higher perceptions of fragility in Upper East.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2551248"/>
                  </a:ext>
                </a:extLst>
              </a:tr>
              <a:tr h="3081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Upper West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2.0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9.5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0.002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7.39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4.0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12.0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Upper West also reports higher perceptions of fragility.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202793"/>
                  </a:ext>
                </a:extLst>
              </a:tr>
              <a:tr h="26767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Savannah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1.9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8.5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0.003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6.7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3.5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11.0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Savannah shows elevated fragility perceptions.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6887915"/>
                  </a:ext>
                </a:extLst>
              </a:tr>
              <a:tr h="3081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Northern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1.8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0.4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7.8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0.005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6.05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3.0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10.3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Northern region is also a border area with significant perceived fragility.</a:t>
                      </a:r>
                      <a:endParaRPr lang="en-US" sz="2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0041240"/>
                  </a:ext>
                </a:extLst>
              </a:tr>
              <a:tr h="26767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North East</a:t>
                      </a:r>
                      <a:endParaRPr lang="en-US" sz="2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1.7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6.5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0.010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5.47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3.0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9.2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North East shows moderate levels of fragility perception.</a:t>
                      </a:r>
                      <a:endParaRPr lang="en-US" sz="2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5847490"/>
                  </a:ext>
                </a:extLst>
              </a:tr>
              <a:tr h="3081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Oti (ref)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fontAlgn="t"/>
                      <a:r>
                        <a:rPr lang="en-US" sz="1000" b="0" i="0" u="none" strike="noStrike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-</a:t>
                      </a:r>
                      <a:endParaRPr lang="en-US" sz="2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/>
                      <a:r>
                        <a:rPr lang="en-US" sz="1000" b="0" i="0" u="none" strike="noStrike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Oti, as the reference region, reports the lowest perception of fragility.</a:t>
                      </a:r>
                      <a:endParaRPr lang="en-US" sz="2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6741" marR="76741" marT="1065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076583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3DDAC3A-352C-E6A7-C644-E091A73BF7F1}"/>
              </a:ext>
            </a:extLst>
          </p:cNvPr>
          <p:cNvSpPr txBox="1"/>
          <p:nvPr/>
        </p:nvSpPr>
        <p:spPr>
          <a:xfrm>
            <a:off x="2703870" y="0"/>
            <a:ext cx="70595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Binary Logistic Regression Results for Perceived FCV</a:t>
            </a:r>
            <a:r>
              <a:rPr lang="en-US" dirty="0">
                <a:effectLst/>
                <a:latin typeface="Century Gothic" panose="020B0502020202020204" pitchFamily="34" charset="0"/>
              </a:rPr>
              <a:t> 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5" name="Slide Number Placeholder 34">
            <a:extLst>
              <a:ext uri="{FF2B5EF4-FFF2-40B4-BE49-F238E27FC236}">
                <a16:creationId xmlns:a16="http://schemas.microsoft.com/office/drawing/2014/main" id="{71048227-B6D3-5A47-F073-0C73EA65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8281" y="628164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346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05B774-AF77-C078-A0EB-C9630E1266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915" t="13812" r="26883" b="8638"/>
          <a:stretch/>
        </p:blipFill>
        <p:spPr>
          <a:xfrm>
            <a:off x="5943751" y="0"/>
            <a:ext cx="6395734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CD96F5-0F24-D1E8-945B-B3C3A6733906}"/>
              </a:ext>
            </a:extLst>
          </p:cNvPr>
          <p:cNvSpPr txBox="1"/>
          <p:nvPr/>
        </p:nvSpPr>
        <p:spPr>
          <a:xfrm>
            <a:off x="-33820" y="369333"/>
            <a:ext cx="6198645" cy="6488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b="1" dirty="0">
                <a:latin typeface="Century Gothic" panose="020B0502020202020204" pitchFamily="34" charset="0"/>
              </a:rPr>
              <a:t>Relationship Between the Three Pillars:</a:t>
            </a:r>
            <a:endParaRPr lang="en-US" sz="1150" dirty="0"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1150" b="1" dirty="0">
              <a:latin typeface="Century Gothic" panose="020B0502020202020204" pitchFamily="34" charset="0"/>
            </a:endParaRPr>
          </a:p>
          <a:p>
            <a:r>
              <a:rPr lang="en-US" sz="1150" b="1" dirty="0">
                <a:latin typeface="Century Gothic" panose="020B0502020202020204" pitchFamily="34" charset="0"/>
              </a:rPr>
              <a:t>Prevention and Mitigation → Resource Management → Institutional Strengthening:</a:t>
            </a:r>
            <a:endParaRPr lang="en-US" sz="1150" dirty="0">
              <a:latin typeface="Century Gothic" panose="020B0502020202020204" pitchFamily="34" charset="0"/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Prevention and Mitigation</a:t>
            </a:r>
            <a:r>
              <a:rPr lang="en-US" sz="1150" dirty="0">
                <a:latin typeface="Century Gothic" panose="020B0502020202020204" pitchFamily="34" charset="0"/>
              </a:rPr>
              <a:t> focuses on early conflict detection and empowering communities, which leads to better </a:t>
            </a:r>
            <a:r>
              <a:rPr lang="en-US" sz="1150" b="1" dirty="0">
                <a:latin typeface="Century Gothic" panose="020B0502020202020204" pitchFamily="34" charset="0"/>
              </a:rPr>
              <a:t>resource management</a:t>
            </a:r>
            <a:r>
              <a:rPr lang="en-US" sz="1150" dirty="0">
                <a:latin typeface="Century Gothic" panose="020B0502020202020204" pitchFamily="34" charset="0"/>
              </a:rPr>
              <a:t> practices (e.g., sustainable allocation and inclusive participation).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150" dirty="0">
                <a:latin typeface="Century Gothic" panose="020B0502020202020204" pitchFamily="34" charset="0"/>
              </a:rPr>
              <a:t>Effective </a:t>
            </a:r>
            <a:r>
              <a:rPr lang="en-US" sz="1150" b="1" dirty="0">
                <a:latin typeface="Century Gothic" panose="020B0502020202020204" pitchFamily="34" charset="0"/>
              </a:rPr>
              <a:t>resource management</a:t>
            </a:r>
            <a:r>
              <a:rPr lang="en-US" sz="1150" dirty="0">
                <a:latin typeface="Century Gothic" panose="020B0502020202020204" pitchFamily="34" charset="0"/>
              </a:rPr>
              <a:t> helps reduce competition over scarce resources and tensions and builds </a:t>
            </a:r>
            <a:r>
              <a:rPr lang="en-US" sz="1150" b="1" dirty="0">
                <a:latin typeface="Century Gothic" panose="020B0502020202020204" pitchFamily="34" charset="0"/>
              </a:rPr>
              <a:t>institutional strength</a:t>
            </a:r>
            <a:r>
              <a:rPr lang="en-US" sz="1150" dirty="0">
                <a:latin typeface="Century Gothic" panose="020B0502020202020204" pitchFamily="34" charset="0"/>
              </a:rPr>
              <a:t> through transparent and accountable governance.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Institutional Strengthening</a:t>
            </a:r>
            <a:r>
              <a:rPr lang="en-US" sz="1150" dirty="0">
                <a:latin typeface="Century Gothic" panose="020B0502020202020204" pitchFamily="34" charset="0"/>
              </a:rPr>
              <a:t> reinforces </a:t>
            </a:r>
            <a:r>
              <a:rPr lang="en-US" sz="1150" b="1" dirty="0">
                <a:latin typeface="Century Gothic" panose="020B0502020202020204" pitchFamily="34" charset="0"/>
              </a:rPr>
              <a:t>Prevention and Mitigation</a:t>
            </a:r>
            <a:r>
              <a:rPr lang="en-US" sz="1150" dirty="0">
                <a:latin typeface="Century Gothic" panose="020B0502020202020204" pitchFamily="34" charset="0"/>
              </a:rPr>
              <a:t> by equipping local authorities with the tools to manage conflicts and mediate resource-related disputes effectively.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endParaRPr lang="en-US" sz="1150" dirty="0">
              <a:latin typeface="Century Gothic" panose="020B0502020202020204" pitchFamily="34" charset="0"/>
            </a:endParaRPr>
          </a:p>
          <a:p>
            <a:r>
              <a:rPr lang="en-US" sz="1150" b="1" dirty="0">
                <a:latin typeface="Century Gothic" panose="020B0502020202020204" pitchFamily="34" charset="0"/>
              </a:rPr>
              <a:t>Theoretical Foundation → Practical Application:</a:t>
            </a:r>
            <a:endParaRPr lang="en-US" sz="115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Political Economy Theory</a:t>
            </a:r>
            <a:r>
              <a:rPr lang="en-US" sz="1150" dirty="0">
                <a:latin typeface="Century Gothic" panose="020B0502020202020204" pitchFamily="34" charset="0"/>
              </a:rPr>
              <a:t> explains the power dynamics in </a:t>
            </a:r>
            <a:r>
              <a:rPr lang="en-US" sz="1150" b="1" dirty="0">
                <a:latin typeface="Century Gothic" panose="020B0502020202020204" pitchFamily="34" charset="0"/>
              </a:rPr>
              <a:t>resource management</a:t>
            </a:r>
            <a:r>
              <a:rPr lang="en-US" sz="1150" dirty="0">
                <a:latin typeface="Century Gothic" panose="020B0502020202020204" pitchFamily="34" charset="0"/>
              </a:rPr>
              <a:t>, guiding the design of fair and sustainable distribution strategies.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Social Cohesion Theory</a:t>
            </a:r>
            <a:r>
              <a:rPr lang="en-US" sz="1150" dirty="0">
                <a:latin typeface="Century Gothic" panose="020B0502020202020204" pitchFamily="34" charset="0"/>
              </a:rPr>
              <a:t> ensures that the framework prioritises </a:t>
            </a:r>
            <a:r>
              <a:rPr lang="en-US" sz="1150" b="1" dirty="0">
                <a:latin typeface="Century Gothic" panose="020B0502020202020204" pitchFamily="34" charset="0"/>
              </a:rPr>
              <a:t>community trust</a:t>
            </a:r>
            <a:r>
              <a:rPr lang="en-US" sz="1150" dirty="0">
                <a:latin typeface="Century Gothic" panose="020B0502020202020204" pitchFamily="34" charset="0"/>
              </a:rPr>
              <a:t>, making it a key foundation for </a:t>
            </a:r>
            <a:r>
              <a:rPr lang="en-US" sz="1150" b="1" dirty="0">
                <a:latin typeface="Century Gothic" panose="020B0502020202020204" pitchFamily="34" charset="0"/>
              </a:rPr>
              <a:t>Prevention</a:t>
            </a:r>
            <a:r>
              <a:rPr lang="en-US" sz="1150" dirty="0">
                <a:latin typeface="Century Gothic" panose="020B0502020202020204" pitchFamily="34" charset="0"/>
              </a:rPr>
              <a:t> and </a:t>
            </a:r>
            <a:r>
              <a:rPr lang="en-US" sz="1150" b="1" dirty="0">
                <a:latin typeface="Century Gothic" panose="020B0502020202020204" pitchFamily="34" charset="0"/>
              </a:rPr>
              <a:t>Institutional Strengthening</a:t>
            </a:r>
            <a:r>
              <a:rPr lang="en-US" sz="1150" dirty="0">
                <a:latin typeface="Century Gothic" panose="020B0502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Institutional Theory</a:t>
            </a:r>
            <a:r>
              <a:rPr lang="en-US" sz="1150" dirty="0">
                <a:latin typeface="Century Gothic" panose="020B0502020202020204" pitchFamily="34" charset="0"/>
              </a:rPr>
              <a:t> highlights the importance of strengthening local institutions for long-term </a:t>
            </a:r>
            <a:r>
              <a:rPr lang="en-US" sz="1150" b="1" dirty="0">
                <a:latin typeface="Century Gothic" panose="020B0502020202020204" pitchFamily="34" charset="0"/>
              </a:rPr>
              <a:t>conflict resolution</a:t>
            </a:r>
            <a:r>
              <a:rPr lang="en-US" sz="1150" dirty="0">
                <a:latin typeface="Century Gothic" panose="020B0502020202020204" pitchFamily="34" charset="0"/>
              </a:rPr>
              <a:t> and effective </a:t>
            </a:r>
            <a:r>
              <a:rPr lang="en-US" sz="1150" b="1" dirty="0">
                <a:latin typeface="Century Gothic" panose="020B0502020202020204" pitchFamily="34" charset="0"/>
              </a:rPr>
              <a:t>resource management</a:t>
            </a:r>
            <a:r>
              <a:rPr lang="en-US" sz="1150" dirty="0">
                <a:latin typeface="Century Gothic" panose="020B0502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150" dirty="0">
              <a:latin typeface="Century Gothic" panose="020B0502020202020204" pitchFamily="34" charset="0"/>
            </a:endParaRPr>
          </a:p>
          <a:p>
            <a:r>
              <a:rPr lang="en-US" sz="1150" b="1" dirty="0">
                <a:latin typeface="Century Gothic" panose="020B0502020202020204" pitchFamily="34" charset="0"/>
              </a:rPr>
              <a:t>Implementation Approach (Continuous Cycle):</a:t>
            </a:r>
            <a:endParaRPr lang="en-US" sz="115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Community Engagement</a:t>
            </a:r>
            <a:r>
              <a:rPr lang="en-US" sz="1150" dirty="0">
                <a:latin typeface="Century Gothic" panose="020B0502020202020204" pitchFamily="34" charset="0"/>
              </a:rPr>
              <a:t> allows for direct participation from local leaders, CSOs, and the government in implementing the framework, ensuring it is locally driven and context-specific.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Data-driven decisions</a:t>
            </a:r>
            <a:r>
              <a:rPr lang="en-US" sz="1150" dirty="0">
                <a:latin typeface="Century Gothic" panose="020B0502020202020204" pitchFamily="34" charset="0"/>
              </a:rPr>
              <a:t> guide interventions using evidence from surveys, FGDs, and other studies, informing the framework’s actions.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Monitoring &amp; Evaluation</a:t>
            </a:r>
            <a:r>
              <a:rPr lang="en-US" sz="1150" dirty="0">
                <a:latin typeface="Century Gothic" panose="020B0502020202020204" pitchFamily="34" charset="0"/>
              </a:rPr>
              <a:t> helps track progress and refine strategies to ensure continuous improvement and relevance in addressing evolving FCV dynamics.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150" dirty="0">
              <a:latin typeface="Century Gothic" panose="020B0502020202020204" pitchFamily="34" charset="0"/>
            </a:endParaRPr>
          </a:p>
          <a:p>
            <a:r>
              <a:rPr lang="en-US" sz="1150" b="1" dirty="0">
                <a:latin typeface="Century Gothic" panose="020B0502020202020204" pitchFamily="34" charset="0"/>
              </a:rPr>
              <a:t>Expected Outcomes:</a:t>
            </a:r>
            <a:endParaRPr lang="en-US" sz="115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dirty="0">
                <a:latin typeface="Century Gothic" panose="020B0502020202020204" pitchFamily="34" charset="0"/>
              </a:rPr>
              <a:t>Strengthened </a:t>
            </a:r>
            <a:r>
              <a:rPr lang="en-US" sz="1150" b="1" dirty="0">
                <a:latin typeface="Century Gothic" panose="020B0502020202020204" pitchFamily="34" charset="0"/>
              </a:rPr>
              <a:t>social cohesion</a:t>
            </a:r>
            <a:r>
              <a:rPr lang="en-US" sz="1150" dirty="0">
                <a:latin typeface="Century Gothic" panose="020B0502020202020204" pitchFamily="34" charset="0"/>
              </a:rPr>
              <a:t> through active participation and improved governance.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Increased resilience</a:t>
            </a:r>
            <a:r>
              <a:rPr lang="en-US" sz="1150" dirty="0">
                <a:latin typeface="Century Gothic" panose="020B0502020202020204" pitchFamily="34" charset="0"/>
              </a:rPr>
              <a:t> to FCV and reduced vulnerability among marginalised groups, particularly women and youth.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Improved institutional effectiveness</a:t>
            </a:r>
            <a:r>
              <a:rPr lang="en-US" sz="1150" dirty="0">
                <a:latin typeface="Century Gothic" panose="020B0502020202020204" pitchFamily="34" charset="0"/>
              </a:rPr>
              <a:t>, ensuring sustainability and stability over time.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C5AC7E-C182-9C94-D275-C7A3478A2A16}"/>
              </a:ext>
            </a:extLst>
          </p:cNvPr>
          <p:cNvSpPr txBox="1"/>
          <p:nvPr/>
        </p:nvSpPr>
        <p:spPr>
          <a:xfrm>
            <a:off x="0" y="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entury Gothic" panose="020B0502020202020204" pitchFamily="34" charset="0"/>
              </a:rPr>
              <a:t>Framework for Addressing FCV in Northern Ghana</a:t>
            </a:r>
            <a:endParaRPr lang="en-US" sz="1800" dirty="0">
              <a:latin typeface="Century Gothic" panose="020B0502020202020204" pitchFamily="34" charset="0"/>
            </a:endParaRPr>
          </a:p>
        </p:txBody>
      </p:sp>
      <p:sp>
        <p:nvSpPr>
          <p:cNvPr id="8" name="Slide Number Placeholder 34">
            <a:extLst>
              <a:ext uri="{FF2B5EF4-FFF2-40B4-BE49-F238E27FC236}">
                <a16:creationId xmlns:a16="http://schemas.microsoft.com/office/drawing/2014/main" id="{62787B6C-25DC-E35A-3017-6A227928B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8281" y="628164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10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690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47186A-79BE-E1EA-2436-CE2B64F7A16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631" t="12393" r="29360" b="27791"/>
          <a:stretch/>
        </p:blipFill>
        <p:spPr>
          <a:xfrm>
            <a:off x="5134836" y="0"/>
            <a:ext cx="725509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65EB582-7960-EA17-6C79-11B3494D3F42}"/>
              </a:ext>
            </a:extLst>
          </p:cNvPr>
          <p:cNvSpPr txBox="1"/>
          <p:nvPr/>
        </p:nvSpPr>
        <p:spPr>
          <a:xfrm>
            <a:off x="0" y="639775"/>
            <a:ext cx="5968181" cy="6286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b="1" dirty="0">
                <a:latin typeface="Century Gothic" panose="020B0502020202020204" pitchFamily="34" charset="0"/>
              </a:rPr>
              <a:t>Conflict Detection &amp; Response</a:t>
            </a:r>
            <a:r>
              <a:rPr lang="en-US" sz="1150" dirty="0">
                <a:latin typeface="Century Gothic" panose="020B0502020202020204" pitchFamily="34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dirty="0">
                <a:latin typeface="Century Gothic" panose="020B0502020202020204" pitchFamily="34" charset="0"/>
              </a:rPr>
              <a:t>Communities identify early signs of conflict, enabling prompt action.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dirty="0">
                <a:latin typeface="Century Gothic" panose="020B0502020202020204" pitchFamily="34" charset="0"/>
              </a:rPr>
              <a:t>Local authorities respond by mediating and resolving conflicts before escalation.</a:t>
            </a:r>
          </a:p>
          <a:p>
            <a:endParaRPr lang="en-US" sz="1150" dirty="0">
              <a:latin typeface="Century Gothic" panose="020B0502020202020204" pitchFamily="34" charset="0"/>
            </a:endParaRPr>
          </a:p>
          <a:p>
            <a:r>
              <a:rPr lang="en-US" sz="1150" b="1" dirty="0">
                <a:latin typeface="Century Gothic" panose="020B0502020202020204" pitchFamily="34" charset="0"/>
              </a:rPr>
              <a:t>Resource Management &amp; Youth Empowerment</a:t>
            </a:r>
            <a:r>
              <a:rPr lang="en-US" sz="1150" dirty="0">
                <a:latin typeface="Century Gothic" panose="020B0502020202020204" pitchFamily="34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dirty="0">
                <a:latin typeface="Century Gothic" panose="020B0502020202020204" pitchFamily="34" charset="0"/>
              </a:rPr>
              <a:t>Sustainable resource allocation prevents competition and reduces tensions over resources.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dirty="0">
                <a:latin typeface="Century Gothic" panose="020B0502020202020204" pitchFamily="34" charset="0"/>
              </a:rPr>
              <a:t>Youth empowerment through skills and livelihood programs reduces vulnerabilities, particularly to exploitation by extremist groups.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Relationship</a:t>
            </a:r>
            <a:r>
              <a:rPr lang="en-US" sz="1150" dirty="0">
                <a:latin typeface="Century Gothic" panose="020B0502020202020204" pitchFamily="34" charset="0"/>
              </a:rPr>
              <a:t>: Effective resource management and youth programs help stabilise communities, reducing underlying causes of FCV.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150" dirty="0">
              <a:latin typeface="Century Gothic" panose="020B0502020202020204" pitchFamily="34" charset="0"/>
            </a:endParaRPr>
          </a:p>
          <a:p>
            <a:r>
              <a:rPr lang="en-US" sz="1150" b="1" dirty="0">
                <a:latin typeface="Century Gothic" panose="020B0502020202020204" pitchFamily="34" charset="0"/>
              </a:rPr>
              <a:t>Governance Improvement</a:t>
            </a:r>
            <a:r>
              <a:rPr lang="en-US" sz="1150" dirty="0">
                <a:latin typeface="Century Gothic" panose="020B0502020202020204" pitchFamily="34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dirty="0">
                <a:latin typeface="Century Gothic" panose="020B0502020202020204" pitchFamily="34" charset="0"/>
              </a:rPr>
              <a:t>Strengthening local governance (e.g., chieftaincy and community leadership) promote trust and fair resource distribution.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Relationship</a:t>
            </a:r>
            <a:r>
              <a:rPr lang="en-US" sz="1150" dirty="0">
                <a:latin typeface="Century Gothic" panose="020B0502020202020204" pitchFamily="34" charset="0"/>
              </a:rPr>
              <a:t>: Improved governance supports effective conflict resolution and strengthens local authority to manage FCV issues.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150" dirty="0">
              <a:latin typeface="Century Gothic" panose="020B0502020202020204" pitchFamily="34" charset="0"/>
            </a:endParaRPr>
          </a:p>
          <a:p>
            <a:r>
              <a:rPr lang="en-US" sz="1150" b="1" dirty="0">
                <a:latin typeface="Century Gothic" panose="020B0502020202020204" pitchFamily="34" charset="0"/>
              </a:rPr>
              <a:t>Institutional Capacity Building &amp; Feedback Mechanisms</a:t>
            </a:r>
            <a:r>
              <a:rPr lang="en-US" sz="1150" dirty="0">
                <a:latin typeface="Century Gothic" panose="020B0502020202020204" pitchFamily="34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dirty="0">
                <a:latin typeface="Century Gothic" panose="020B0502020202020204" pitchFamily="34" charset="0"/>
              </a:rPr>
              <a:t>Training local authorities strengthens their ability to manage conflicts and sustain peace efforts.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dirty="0">
                <a:latin typeface="Century Gothic" panose="020B0502020202020204" pitchFamily="34" charset="0"/>
              </a:rPr>
              <a:t>Feedback mechanisms ensure the framework adapts to community needs and evolving challenges.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50" b="1" dirty="0">
                <a:latin typeface="Century Gothic" panose="020B0502020202020204" pitchFamily="34" charset="0"/>
              </a:rPr>
              <a:t>Relationship</a:t>
            </a:r>
            <a:r>
              <a:rPr lang="en-US" sz="1150" dirty="0">
                <a:latin typeface="Century Gothic" panose="020B0502020202020204" pitchFamily="34" charset="0"/>
              </a:rPr>
              <a:t>: Continuous feedback and institutional strengthening ensure the framework remains responsive and effective.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150" dirty="0">
              <a:latin typeface="Century Gothic" panose="020B0502020202020204" pitchFamily="34" charset="0"/>
            </a:endParaRPr>
          </a:p>
          <a:p>
            <a:r>
              <a:rPr lang="en-US" sz="11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Overall Interaction</a:t>
            </a:r>
            <a:r>
              <a:rPr lang="en-US" sz="1150" dirty="0">
                <a:solidFill>
                  <a:srgbClr val="FF0000"/>
                </a:solidFill>
                <a:latin typeface="Century Gothic" panose="020B0502020202020204" pitchFamily="34" charset="0"/>
              </a:rPr>
              <a:t>:</a:t>
            </a:r>
          </a:p>
          <a:p>
            <a:r>
              <a:rPr lang="en-US" sz="1150" dirty="0">
                <a:latin typeface="Century Gothic" panose="020B0502020202020204" pitchFamily="34" charset="0"/>
              </a:rPr>
              <a:t>The components are interconnected: Conflict detection triggers responses, resource management reduces tensions, governance improvement ensures fairness and institutional strengthening adapts the system.</a:t>
            </a:r>
          </a:p>
          <a:p>
            <a:endParaRPr lang="en-US" sz="115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US" sz="11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Goal</a:t>
            </a:r>
            <a:r>
              <a:rPr lang="en-US" sz="1150" dirty="0">
                <a:latin typeface="Century Gothic" panose="020B0502020202020204" pitchFamily="34" charset="0"/>
              </a:rPr>
              <a:t>: Mitigate FCV through coordinated actions across the community, local authorities, youth, and institutions, supported by continuous learning and adaptation.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A08994-7A92-8F50-5FA8-392ACDC6D19A}"/>
              </a:ext>
            </a:extLst>
          </p:cNvPr>
          <p:cNvSpPr txBox="1"/>
          <p:nvPr/>
        </p:nvSpPr>
        <p:spPr>
          <a:xfrm>
            <a:off x="0" y="0"/>
            <a:ext cx="533318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500" b="1" dirty="0">
                <a:latin typeface="Century Gothic" panose="020B0502020202020204" pitchFamily="34" charset="0"/>
              </a:rPr>
              <a:t>Schematic Framework for Mitigating FCV in Northern Ghana</a:t>
            </a:r>
          </a:p>
        </p:txBody>
      </p:sp>
      <p:sp>
        <p:nvSpPr>
          <p:cNvPr id="8" name="Slide Number Placeholder 34">
            <a:extLst>
              <a:ext uri="{FF2B5EF4-FFF2-40B4-BE49-F238E27FC236}">
                <a16:creationId xmlns:a16="http://schemas.microsoft.com/office/drawing/2014/main" id="{FF52607F-B13F-06E4-DC86-8318C5810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18659" y="5664960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11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031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E7BCD87F-A1A6-0995-AC2A-4DDA19451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7305F3B-AB40-91C9-5B47-38976330D7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29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D54C937-C368-16CB-1385-44F9B03FBA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5DC9B17-E02F-77E5-3928-C05CAEE003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7683399"/>
              </p:ext>
            </p:extLst>
          </p:nvPr>
        </p:nvGraphicFramePr>
        <p:xfrm>
          <a:off x="67339" y="405496"/>
          <a:ext cx="12124661" cy="646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8770">
                  <a:extLst>
                    <a:ext uri="{9D8B030D-6E8A-4147-A177-3AD203B41FA5}">
                      <a16:colId xmlns:a16="http://schemas.microsoft.com/office/drawing/2014/main" val="3121362"/>
                    </a:ext>
                  </a:extLst>
                </a:gridCol>
                <a:gridCol w="9155891">
                  <a:extLst>
                    <a:ext uri="{9D8B030D-6E8A-4147-A177-3AD203B41FA5}">
                      <a16:colId xmlns:a16="http://schemas.microsoft.com/office/drawing/2014/main" val="769243512"/>
                    </a:ext>
                  </a:extLst>
                </a:gridCol>
              </a:tblGrid>
              <a:tr h="365157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Century Gothic" panose="020B0502020202020204" pitchFamily="34" charset="0"/>
                        </a:rPr>
                        <a:t>Focus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Century Gothic" panose="020B0502020202020204" pitchFamily="34" charset="0"/>
                        </a:rPr>
                        <a:t>Recommendations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638190"/>
                  </a:ext>
                </a:extLst>
              </a:tr>
              <a:tr h="18866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latin typeface="Century Gothic" panose="020B0502020202020204" pitchFamily="34" charset="0"/>
                        </a:rPr>
                        <a:t>Strengthen Community-Based Conflict Resolution Mechanisms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8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Increase government and development partner support for local peacebuilding initiatives by providing funding, training, and resources for community leaders, youth groups, and women's organisations to better address local conflicts.</a:t>
                      </a:r>
                      <a:endParaRPr lang="en-US" sz="1800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8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Encourage the formalisation of community dialogue platforms to ensure inclusivity and effective conflict resolution at the grassroots level.</a:t>
                      </a:r>
                      <a:endParaRPr lang="en-US" sz="1800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272364"/>
                  </a:ext>
                </a:extLst>
              </a:tr>
              <a:tr h="2860400"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Enhance Regional Cooperation for Cross-Border Security and Stability</a:t>
                      </a:r>
                      <a:r>
                        <a:rPr lang="en-US" sz="1800" dirty="0">
                          <a:effectLst/>
                          <a:latin typeface="Century Gothic" panose="020B0502020202020204" pitchFamily="34" charset="0"/>
                        </a:rPr>
                        <a:t> </a:t>
                      </a:r>
                      <a:endParaRPr lang="en-US" sz="18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8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Strengthen border security infrastructure and promote intelligence-sharing mechanisms among neighbouring countries to combat cross-border extremism and resource-based conflicts.</a:t>
                      </a:r>
                      <a:endParaRPr lang="en-US" sz="1800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8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Develop regional peace and security frameworks that involve local governments, traditional leaders, and community stakeholders in managing cross-border tensions.</a:t>
                      </a:r>
                      <a:endParaRPr lang="en-US" sz="1800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8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Provide humanitarian assistance and economic support to border communities to mitigate the strain caused by refugees and displaced persons due to regional conflicts.</a:t>
                      </a:r>
                      <a:endParaRPr lang="en-US" sz="1800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563060"/>
                  </a:ext>
                </a:extLst>
              </a:tr>
              <a:tr h="13403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Increase Institutional Capacity to Address FCV Challenges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8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Strengthen the capacity of MMDAs to develop and implement FCV-focused interventions in their development plans.</a:t>
                      </a:r>
                      <a:endParaRPr lang="en-US" sz="1800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8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Invest in the training of local leaders and CBOs to improve conflict resolution and resource management at the local level.</a:t>
                      </a:r>
                      <a:endParaRPr lang="en-US" sz="1800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465838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C36EA98-9195-5C0A-0312-007501B6EF77}"/>
              </a:ext>
            </a:extLst>
          </p:cNvPr>
          <p:cNvSpPr txBox="1"/>
          <p:nvPr/>
        </p:nvSpPr>
        <p:spPr>
          <a:xfrm>
            <a:off x="67339" y="18082"/>
            <a:ext cx="6113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Recommendations (1/2) </a:t>
            </a:r>
          </a:p>
        </p:txBody>
      </p:sp>
      <p:sp>
        <p:nvSpPr>
          <p:cNvPr id="9" name="Slide Number Placeholder 34">
            <a:extLst>
              <a:ext uri="{FF2B5EF4-FFF2-40B4-BE49-F238E27FC236}">
                <a16:creationId xmlns:a16="http://schemas.microsoft.com/office/drawing/2014/main" id="{16577124-8642-9FEF-D755-34A6716E6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3393" y="653500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12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1520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45DC0A0-41BC-3B72-F6AC-E1DD436F54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30392"/>
              </p:ext>
            </p:extLst>
          </p:nvPr>
        </p:nvGraphicFramePr>
        <p:xfrm>
          <a:off x="0" y="320082"/>
          <a:ext cx="12192000" cy="6570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8672">
                  <a:extLst>
                    <a:ext uri="{9D8B030D-6E8A-4147-A177-3AD203B41FA5}">
                      <a16:colId xmlns:a16="http://schemas.microsoft.com/office/drawing/2014/main" val="3121362"/>
                    </a:ext>
                  </a:extLst>
                </a:gridCol>
                <a:gridCol w="9713328">
                  <a:extLst>
                    <a:ext uri="{9D8B030D-6E8A-4147-A177-3AD203B41FA5}">
                      <a16:colId xmlns:a16="http://schemas.microsoft.com/office/drawing/2014/main" val="769243512"/>
                    </a:ext>
                  </a:extLst>
                </a:gridCol>
              </a:tblGrid>
              <a:tr h="330796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entury Gothic" panose="020B0502020202020204" pitchFamily="34" charset="0"/>
                        </a:rPr>
                        <a:t>Focus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entury Gothic" panose="020B0502020202020204" pitchFamily="34" charset="0"/>
                        </a:rPr>
                        <a:t>Recommendations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638190"/>
                  </a:ext>
                </a:extLst>
              </a:tr>
              <a:tr h="19323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Century Gothic" panose="020B0502020202020204" pitchFamily="34" charset="0"/>
                        </a:rPr>
                        <a:t>Promote Gender-Inclusive Peacebuilding and Conflict Resolution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6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Implement policies that promote gender equality in local governance structures, particularly in decision-making bodies related to resource management and conflict resolution.</a:t>
                      </a:r>
                    </a:p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6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Support women-led peacebuilding initiatives, providing them with training and resources to enhance their capacity in managing conflicts.</a:t>
                      </a:r>
                    </a:p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6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Ensure that women, youth, and PWDs are included in the planning and implementation of peacebuilding programmes to promote a more inclusive approach.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272364"/>
                  </a:ext>
                </a:extLst>
              </a:tr>
              <a:tr h="2199821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Improve Resource Management and Equitable Access 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6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Establish community-based resource management systems that involve stakeholders in decision-making processes to ensure equitable access to land and water resources.</a:t>
                      </a:r>
                    </a:p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6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Promote sustainable agricultural practices and the development of irrigation systems to improve access to water during dry seasons, reducing competition over this critical resource.</a:t>
                      </a:r>
                    </a:p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6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Address land disputes through legal reforms and local land commissions that provide clear land ownership and conflict resolution guidelines.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563060"/>
                  </a:ext>
                </a:extLst>
              </a:tr>
              <a:tr h="20749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Enhance Economic Opportunities for Youth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6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Expand vocational training programmes that offer practical skills in agriculture, digital literacy, and renewable energy to provide alternative livelihoods.</a:t>
                      </a:r>
                    </a:p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6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Collaborate with private sector partners to create job opportunities and support youth entrepreneurship in rural areas.</a:t>
                      </a:r>
                    </a:p>
                    <a:p>
                      <a:pPr marL="342900" marR="0" lvl="0" indent="-342900" algn="just">
                        <a:spcAft>
                          <a:spcPts val="1200"/>
                        </a:spcAft>
                        <a:buSzPts val="1000"/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1600" dirty="0">
                          <a:effectLst/>
                          <a:latin typeface="Century Gothic" panose="020B0502020202020204" pitchFamily="34" charset="0"/>
                          <a:ea typeface="Garamond" panose="02020404030301010803" pitchFamily="18" charset="0"/>
                          <a:cs typeface="Garamond" panose="02020404030301010803" pitchFamily="18" charset="0"/>
                        </a:rPr>
                        <a:t>Promote youth engagement programmes that involve young people in peacebuilding and conflict resolution, providing them with a sense of purpose and ownership in their communities.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4658384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F9FF028-B88E-1248-0A8D-167B7D29BB38}"/>
              </a:ext>
            </a:extLst>
          </p:cNvPr>
          <p:cNvSpPr txBox="1"/>
          <p:nvPr/>
        </p:nvSpPr>
        <p:spPr>
          <a:xfrm>
            <a:off x="33669" y="-42530"/>
            <a:ext cx="6113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Recommendations (12/2) </a:t>
            </a:r>
          </a:p>
        </p:txBody>
      </p:sp>
      <p:sp>
        <p:nvSpPr>
          <p:cNvPr id="4" name="Slide Number Placeholder 34">
            <a:extLst>
              <a:ext uri="{FF2B5EF4-FFF2-40B4-BE49-F238E27FC236}">
                <a16:creationId xmlns:a16="http://schemas.microsoft.com/office/drawing/2014/main" id="{ED90A7C3-9A95-9CDF-F00D-4DB17FE1A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84486" y="6567620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13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8358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3" name="Rectangle 10252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4" name="Rectangle 10253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1" name="Picture 15" descr="Conclusion">
            <a:extLst>
              <a:ext uri="{FF2B5EF4-FFF2-40B4-BE49-F238E27FC236}">
                <a16:creationId xmlns:a16="http://schemas.microsoft.com/office/drawing/2014/main" id="{95DAD5A9-4913-77CB-DD7B-B31D98B41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5853" y="643467"/>
            <a:ext cx="9860293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5DCAA0FA-5784-C8AE-6273-F908F3E3C4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Slide Number Placeholder 34">
            <a:extLst>
              <a:ext uri="{FF2B5EF4-FFF2-40B4-BE49-F238E27FC236}">
                <a16:creationId xmlns:a16="http://schemas.microsoft.com/office/drawing/2014/main" id="{FC03C3BE-36D6-2A82-9826-BD0F82661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8281" y="628164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14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197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325" name="Rectangle 12324">
            <a:extLst>
              <a:ext uri="{FF2B5EF4-FFF2-40B4-BE49-F238E27FC236}">
                <a16:creationId xmlns:a16="http://schemas.microsoft.com/office/drawing/2014/main" id="{DA2E7C1E-2B5A-4BBA-AE51-1CD8C1930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29" name="Rectangle 6">
            <a:extLst>
              <a:ext uri="{FF2B5EF4-FFF2-40B4-BE49-F238E27FC236}">
                <a16:creationId xmlns:a16="http://schemas.microsoft.com/office/drawing/2014/main" id="{43DF76B1-5174-4FAF-9D19-FFEE98426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onnsiteX0" fmla="*/ 0 w 10515600"/>
              <a:gd name="connsiteY0" fmla="*/ 0 h 5416094"/>
              <a:gd name="connsiteX1" fmla="*/ 552069 w 10515600"/>
              <a:gd name="connsiteY1" fmla="*/ 0 h 5416094"/>
              <a:gd name="connsiteX2" fmla="*/ 893826 w 10515600"/>
              <a:gd name="connsiteY2" fmla="*/ 0 h 5416094"/>
              <a:gd name="connsiteX3" fmla="*/ 1761363 w 10515600"/>
              <a:gd name="connsiteY3" fmla="*/ 0 h 5416094"/>
              <a:gd name="connsiteX4" fmla="*/ 2313432 w 10515600"/>
              <a:gd name="connsiteY4" fmla="*/ 0 h 5416094"/>
              <a:gd name="connsiteX5" fmla="*/ 2865501 w 10515600"/>
              <a:gd name="connsiteY5" fmla="*/ 0 h 5416094"/>
              <a:gd name="connsiteX6" fmla="*/ 3733038 w 10515600"/>
              <a:gd name="connsiteY6" fmla="*/ 0 h 5416094"/>
              <a:gd name="connsiteX7" fmla="*/ 4179951 w 10515600"/>
              <a:gd name="connsiteY7" fmla="*/ 0 h 5416094"/>
              <a:gd name="connsiteX8" fmla="*/ 5047488 w 10515600"/>
              <a:gd name="connsiteY8" fmla="*/ 0 h 5416094"/>
              <a:gd name="connsiteX9" fmla="*/ 5915025 w 10515600"/>
              <a:gd name="connsiteY9" fmla="*/ 0 h 5416094"/>
              <a:gd name="connsiteX10" fmla="*/ 6572250 w 10515600"/>
              <a:gd name="connsiteY10" fmla="*/ 0 h 5416094"/>
              <a:gd name="connsiteX11" fmla="*/ 7439787 w 10515600"/>
              <a:gd name="connsiteY11" fmla="*/ 0 h 5416094"/>
              <a:gd name="connsiteX12" fmla="*/ 7991856 w 10515600"/>
              <a:gd name="connsiteY12" fmla="*/ 0 h 5416094"/>
              <a:gd name="connsiteX13" fmla="*/ 8543925 w 10515600"/>
              <a:gd name="connsiteY13" fmla="*/ 0 h 5416094"/>
              <a:gd name="connsiteX14" fmla="*/ 9306306 w 10515600"/>
              <a:gd name="connsiteY14" fmla="*/ 0 h 5416094"/>
              <a:gd name="connsiteX15" fmla="*/ 9858375 w 10515600"/>
              <a:gd name="connsiteY15" fmla="*/ 0 h 5416094"/>
              <a:gd name="connsiteX16" fmla="*/ 10515600 w 10515600"/>
              <a:gd name="connsiteY16" fmla="*/ 0 h 5416094"/>
              <a:gd name="connsiteX17" fmla="*/ 10515600 w 10515600"/>
              <a:gd name="connsiteY17" fmla="*/ 785334 h 5416094"/>
              <a:gd name="connsiteX18" fmla="*/ 10515600 w 10515600"/>
              <a:gd name="connsiteY18" fmla="*/ 1516506 h 5416094"/>
              <a:gd name="connsiteX19" fmla="*/ 10515600 w 10515600"/>
              <a:gd name="connsiteY19" fmla="*/ 2247679 h 5416094"/>
              <a:gd name="connsiteX20" fmla="*/ 10515600 w 10515600"/>
              <a:gd name="connsiteY20" fmla="*/ 2762208 h 5416094"/>
              <a:gd name="connsiteX21" fmla="*/ 10515600 w 10515600"/>
              <a:gd name="connsiteY21" fmla="*/ 3330898 h 5416094"/>
              <a:gd name="connsiteX22" fmla="*/ 10515600 w 10515600"/>
              <a:gd name="connsiteY22" fmla="*/ 4062071 h 5416094"/>
              <a:gd name="connsiteX23" fmla="*/ 10515600 w 10515600"/>
              <a:gd name="connsiteY23" fmla="*/ 4684921 h 5416094"/>
              <a:gd name="connsiteX24" fmla="*/ 10515600 w 10515600"/>
              <a:gd name="connsiteY24" fmla="*/ 5416094 h 5416094"/>
              <a:gd name="connsiteX25" fmla="*/ 9753219 w 10515600"/>
              <a:gd name="connsiteY25" fmla="*/ 5416094 h 5416094"/>
              <a:gd name="connsiteX26" fmla="*/ 9411462 w 10515600"/>
              <a:gd name="connsiteY26" fmla="*/ 5416094 h 5416094"/>
              <a:gd name="connsiteX27" fmla="*/ 8754237 w 10515600"/>
              <a:gd name="connsiteY27" fmla="*/ 5416094 h 5416094"/>
              <a:gd name="connsiteX28" fmla="*/ 8307324 w 10515600"/>
              <a:gd name="connsiteY28" fmla="*/ 5416094 h 5416094"/>
              <a:gd name="connsiteX29" fmla="*/ 7544943 w 10515600"/>
              <a:gd name="connsiteY29" fmla="*/ 5416094 h 5416094"/>
              <a:gd name="connsiteX30" fmla="*/ 7098030 w 10515600"/>
              <a:gd name="connsiteY30" fmla="*/ 5416094 h 5416094"/>
              <a:gd name="connsiteX31" fmla="*/ 6335649 w 10515600"/>
              <a:gd name="connsiteY31" fmla="*/ 5416094 h 5416094"/>
              <a:gd name="connsiteX32" fmla="*/ 5993892 w 10515600"/>
              <a:gd name="connsiteY32" fmla="*/ 5416094 h 5416094"/>
              <a:gd name="connsiteX33" fmla="*/ 5231511 w 10515600"/>
              <a:gd name="connsiteY33" fmla="*/ 5416094 h 5416094"/>
              <a:gd name="connsiteX34" fmla="*/ 4784598 w 10515600"/>
              <a:gd name="connsiteY34" fmla="*/ 5416094 h 5416094"/>
              <a:gd name="connsiteX35" fmla="*/ 4442841 w 10515600"/>
              <a:gd name="connsiteY35" fmla="*/ 5416094 h 5416094"/>
              <a:gd name="connsiteX36" fmla="*/ 3995928 w 10515600"/>
              <a:gd name="connsiteY36" fmla="*/ 5416094 h 5416094"/>
              <a:gd name="connsiteX37" fmla="*/ 3233547 w 10515600"/>
              <a:gd name="connsiteY37" fmla="*/ 5416094 h 5416094"/>
              <a:gd name="connsiteX38" fmla="*/ 2786634 w 10515600"/>
              <a:gd name="connsiteY38" fmla="*/ 5416094 h 5416094"/>
              <a:gd name="connsiteX39" fmla="*/ 2444877 w 10515600"/>
              <a:gd name="connsiteY39" fmla="*/ 5416094 h 5416094"/>
              <a:gd name="connsiteX40" fmla="*/ 1997964 w 10515600"/>
              <a:gd name="connsiteY40" fmla="*/ 5416094 h 5416094"/>
              <a:gd name="connsiteX41" fmla="*/ 1445895 w 10515600"/>
              <a:gd name="connsiteY41" fmla="*/ 5416094 h 5416094"/>
              <a:gd name="connsiteX42" fmla="*/ 788670 w 10515600"/>
              <a:gd name="connsiteY42" fmla="*/ 5416094 h 5416094"/>
              <a:gd name="connsiteX43" fmla="*/ 0 w 10515600"/>
              <a:gd name="connsiteY43" fmla="*/ 5416094 h 5416094"/>
              <a:gd name="connsiteX44" fmla="*/ 0 w 10515600"/>
              <a:gd name="connsiteY44" fmla="*/ 4630760 h 5416094"/>
              <a:gd name="connsiteX45" fmla="*/ 0 w 10515600"/>
              <a:gd name="connsiteY45" fmla="*/ 3953749 h 5416094"/>
              <a:gd name="connsiteX46" fmla="*/ 0 w 10515600"/>
              <a:gd name="connsiteY46" fmla="*/ 3276737 h 5416094"/>
              <a:gd name="connsiteX47" fmla="*/ 0 w 10515600"/>
              <a:gd name="connsiteY47" fmla="*/ 2599725 h 5416094"/>
              <a:gd name="connsiteX48" fmla="*/ 0 w 10515600"/>
              <a:gd name="connsiteY48" fmla="*/ 1922713 h 5416094"/>
              <a:gd name="connsiteX49" fmla="*/ 0 w 10515600"/>
              <a:gd name="connsiteY49" fmla="*/ 1299863 h 5416094"/>
              <a:gd name="connsiteX50" fmla="*/ 0 w 10515600"/>
              <a:gd name="connsiteY50" fmla="*/ 0 h 5416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2" name="Picture 4" descr="Thank You - Your Engagement Makes a Difference">
            <a:extLst>
              <a:ext uri="{FF2B5EF4-FFF2-40B4-BE49-F238E27FC236}">
                <a16:creationId xmlns:a16="http://schemas.microsoft.com/office/drawing/2014/main" id="{9A3166D5-823F-0B66-1523-788BBCE4B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60715" y="914400"/>
            <a:ext cx="8794370" cy="4968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34">
            <a:extLst>
              <a:ext uri="{FF2B5EF4-FFF2-40B4-BE49-F238E27FC236}">
                <a16:creationId xmlns:a16="http://schemas.microsoft.com/office/drawing/2014/main" id="{757DBBC0-B227-3076-3604-C7B72C4E8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8281" y="6281649"/>
            <a:ext cx="671268" cy="322990"/>
          </a:xfrm>
        </p:spPr>
        <p:txBody>
          <a:bodyPr/>
          <a:lstStyle/>
          <a:p>
            <a:fld id="{83FDB902-57EA-2B40-9553-219064CBE923}" type="slidenum">
              <a:rPr lang="en-US" sz="24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15</a:t>
            </a:fld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639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71752FFFF1AC40A94A11EB94072ED0" ma:contentTypeVersion="12" ma:contentTypeDescription="Create a new document." ma:contentTypeScope="" ma:versionID="88ce31985cbfc2774e2751d04d335600">
  <xsd:schema xmlns:xsd="http://www.w3.org/2001/XMLSchema" xmlns:xs="http://www.w3.org/2001/XMLSchema" xmlns:p="http://schemas.microsoft.com/office/2006/metadata/properties" xmlns:ns2="9bc22ff7-ef93-4452-9dd9-d0fbbb384319" xmlns:ns3="154a59e4-fc38-4ea4-b2fd-883e2d379ca4" targetNamespace="http://schemas.microsoft.com/office/2006/metadata/properties" ma:root="true" ma:fieldsID="cff2adeeda87caf8c0c868780a2a495f" ns2:_="" ns3:_="">
    <xsd:import namespace="9bc22ff7-ef93-4452-9dd9-d0fbbb384319"/>
    <xsd:import namespace="154a59e4-fc38-4ea4-b2fd-883e2d379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c22ff7-ef93-4452-9dd9-d0fbbb3843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33c58bb-8ac9-4943-8120-a6ea7461a3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4a59e4-fc38-4ea4-b2fd-883e2d379ca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dc725bb-62bd-4021-92b0-51287f406427}" ma:internalName="TaxCatchAll" ma:showField="CatchAllData" ma:web="154a59e4-fc38-4ea4-b2fd-883e2d379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c22ff7-ef93-4452-9dd9-d0fbbb384319">
      <Terms xmlns="http://schemas.microsoft.com/office/infopath/2007/PartnerControls"/>
    </lcf76f155ced4ddcb4097134ff3c332f>
    <TaxCatchAll xmlns="154a59e4-fc38-4ea4-b2fd-883e2d379ca4" xsi:nil="true"/>
  </documentManagement>
</p:properties>
</file>

<file path=customXml/itemProps1.xml><?xml version="1.0" encoding="utf-8"?>
<ds:datastoreItem xmlns:ds="http://schemas.openxmlformats.org/officeDocument/2006/customXml" ds:itemID="{8749B808-A783-436B-84F9-FF29E5E74F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DE06D10-E93B-41A0-9F1D-419C842949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c22ff7-ef93-4452-9dd9-d0fbbb384319"/>
    <ds:schemaRef ds:uri="154a59e4-fc38-4ea4-b2fd-883e2d379c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239ECE7-8E1B-43BE-A59B-A216C6C53EEC}">
  <ds:schemaRefs>
    <ds:schemaRef ds:uri="http://schemas.microsoft.com/office/2006/metadata/properties"/>
    <ds:schemaRef ds:uri="http://schemas.microsoft.com/office/infopath/2007/PartnerControls"/>
    <ds:schemaRef ds:uri="9bc22ff7-ef93-4452-9dd9-d0fbbb384319"/>
    <ds:schemaRef ds:uri="154a59e4-fc38-4ea4-b2fd-883e2d379ca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1563</TotalTime>
  <Words>1891</Words>
  <Application>Microsoft Office PowerPoint</Application>
  <PresentationFormat>Grand écran</PresentationFormat>
  <Paragraphs>338</Paragraphs>
  <Slides>15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5" baseType="lpstr">
      <vt:lpstr>Aptos</vt:lpstr>
      <vt:lpstr>Aptos Display</vt:lpstr>
      <vt:lpstr>Arial</vt:lpstr>
      <vt:lpstr>Bio Sans</vt:lpstr>
      <vt:lpstr>Calibri</vt:lpstr>
      <vt:lpstr>Century Gothic</vt:lpstr>
      <vt:lpstr>Garamond</vt:lpstr>
      <vt:lpstr>Raleway</vt:lpstr>
      <vt:lpstr>Symbol</vt:lpstr>
      <vt:lpstr>Office Theme</vt:lpstr>
      <vt:lpstr>The Gulf of Guinea Northern Regions Social Cohesion (SOCO) Project, Ghana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Gulf of Guinea Northern Regions Social Cohesion (SOCO) Project, Ghana</dc:title>
  <dc:creator>Musah Ibrahim</dc:creator>
  <cp:lastModifiedBy>hp</cp:lastModifiedBy>
  <cp:revision>2</cp:revision>
  <dcterms:created xsi:type="dcterms:W3CDTF">2025-01-20T23:24:48Z</dcterms:created>
  <dcterms:modified xsi:type="dcterms:W3CDTF">2025-05-24T08:33:43Z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2025-01-21T19:27:07Z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31d4113f-6143-4131-a7cc-3d53a63e5561</vt:lpwstr>
  </property>
  <property fmtid="{D5CDD505-2E9C-101B-9397-08002B2CF9AE}" pid="7" name="MSIP_Label_defa4170-0d19-0005-0004-bc88714345d2_ActionId">
    <vt:lpwstr>04b020b3-1700-4038-b7ad-e5f9352e76e7</vt:lpwstr>
  </property>
  <property fmtid="{D5CDD505-2E9C-101B-9397-08002B2CF9AE}" pid="8" name="MSIP_Label_defa4170-0d19-0005-0004-bc88714345d2_ContentBits">
    <vt:lpwstr>0</vt:lpwstr>
  </property>
  <property fmtid="{D5CDD505-2E9C-101B-9397-08002B2CF9AE}" pid="9" name="MSIP_Label_defa4170-0d19-0005-0004-bc88714345d2_Tag">
    <vt:lpwstr>50, 3, 0, 1</vt:lpwstr>
  </property>
  <property fmtid="{D5CDD505-2E9C-101B-9397-08002B2CF9AE}" pid="10" name="ContentTypeId">
    <vt:lpwstr>0x0101002F71752FFFF1AC40A94A11EB94072ED0</vt:lpwstr>
  </property>
</Properties>
</file>