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charts/chart1.xml" ContentType="application/vnd.openxmlformats-officedocument.drawingml.chart+xml"/>
  <Override PartName="/ppt/notesSlides/notesSlide7.xml" ContentType="application/vnd.openxmlformats-officedocument.presentationml.notesSlide+xml"/>
  <Override PartName="/ppt/charts/chart2.xml" ContentType="application/vnd.openxmlformats-officedocument.drawingml.chart+xml"/>
  <Override PartName="/ppt/charts/chart3.xml" ContentType="application/vnd.openxmlformats-officedocument.drawingml.chart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trictFirstAndLastChars="0" embedTrueTypeFonts="1" saveSubsetFonts="1" autoCompressPictures="0">
  <p:sldMasterIdLst>
    <p:sldMasterId id="2147483700" r:id="rId4"/>
    <p:sldMasterId id="2147483714" r:id="rId5"/>
  </p:sldMasterIdLst>
  <p:notesMasterIdLst>
    <p:notesMasterId r:id="rId32"/>
  </p:notesMasterIdLst>
  <p:sldIdLst>
    <p:sldId id="2608" r:id="rId6"/>
    <p:sldId id="496" r:id="rId7"/>
    <p:sldId id="271" r:id="rId8"/>
    <p:sldId id="2611" r:id="rId9"/>
    <p:sldId id="515" r:id="rId10"/>
    <p:sldId id="518" r:id="rId11"/>
    <p:sldId id="521" r:id="rId12"/>
    <p:sldId id="552" r:id="rId13"/>
    <p:sldId id="588" r:id="rId14"/>
    <p:sldId id="585" r:id="rId15"/>
    <p:sldId id="2610" r:id="rId16"/>
    <p:sldId id="2601" r:id="rId17"/>
    <p:sldId id="2607" r:id="rId18"/>
    <p:sldId id="2615" r:id="rId19"/>
    <p:sldId id="2603" r:id="rId20"/>
    <p:sldId id="590" r:id="rId21"/>
    <p:sldId id="591" r:id="rId22"/>
    <p:sldId id="2612" r:id="rId23"/>
    <p:sldId id="594" r:id="rId24"/>
    <p:sldId id="2613" r:id="rId25"/>
    <p:sldId id="595" r:id="rId26"/>
    <p:sldId id="2614" r:id="rId27"/>
    <p:sldId id="583" r:id="rId28"/>
    <p:sldId id="592" r:id="rId29"/>
    <p:sldId id="593" r:id="rId30"/>
    <p:sldId id="470" r:id="rId31"/>
  </p:sldIdLst>
  <p:sldSz cx="9144000" cy="5143500" type="screen16x9"/>
  <p:notesSz cx="6797675" cy="9929813"/>
  <p:embeddedFontLst>
    <p:embeddedFont>
      <p:font typeface="Agency FB" panose="020B0503020202020204" pitchFamily="34" charset="0"/>
      <p:regular r:id="rId33"/>
      <p:bold r:id="rId34"/>
    </p:embeddedFont>
    <p:embeddedFont>
      <p:font typeface="Arial Black" panose="020B0A04020102020204" pitchFamily="34" charset="0"/>
      <p:bold r:id="rId35"/>
    </p:embeddedFont>
    <p:embeddedFont>
      <p:font typeface="Avenir Next LT Pro" panose="020B0504020202020204" pitchFamily="34" charset="0"/>
      <p:regular r:id="rId36"/>
      <p:bold r:id="rId37"/>
      <p:italic r:id="rId38"/>
      <p:boldItalic r:id="rId39"/>
    </p:embeddedFont>
    <p:embeddedFont>
      <p:font typeface="Calibri" panose="020F0502020204030204" pitchFamily="34" charset="0"/>
      <p:regular r:id="rId40"/>
      <p:bold r:id="rId41"/>
      <p:italic r:id="rId42"/>
      <p:boldItalic r:id="rId43"/>
    </p:embeddedFont>
    <p:embeddedFont>
      <p:font typeface="Calibri Light" panose="020F0302020204030204" pitchFamily="34" charset="0"/>
      <p:regular r:id="rId44"/>
      <p:italic r:id="rId45"/>
    </p:embeddedFont>
    <p:embeddedFont>
      <p:font typeface="Couture" panose="020B0604020202020204" charset="0"/>
      <p:bold r:id="rId46"/>
      <p:boldItalic r:id="rId47"/>
    </p:embeddedFont>
    <p:embeddedFont>
      <p:font typeface="Gill Sans MT" panose="020B0502020104020203" pitchFamily="34" charset="0"/>
      <p:regular r:id="rId48"/>
      <p:bold r:id="rId49"/>
      <p:italic r:id="rId50"/>
      <p:boldItalic r:id="rId51"/>
    </p:embeddedFont>
    <p:embeddedFont>
      <p:font typeface="Open Sans Extrabold" panose="020B0604020202020204" charset="0"/>
      <p:bold r:id="rId52"/>
      <p:boldItalic r:id="rId53"/>
    </p:embeddedFont>
    <p:embeddedFont>
      <p:font typeface="Open Sans Light" panose="020B0604020202020204" charset="0"/>
      <p:regular r:id="rId54"/>
      <p:italic r:id="rId55"/>
    </p:embeddedFont>
    <p:embeddedFont>
      <p:font typeface="Raleway" panose="020B0604020202020204" charset="0"/>
      <p:regular r:id="rId56"/>
      <p:bold r:id="rId57"/>
      <p:italic r:id="rId58"/>
      <p:boldItalic r:id="rId59"/>
    </p:embeddedFont>
    <p:embeddedFont>
      <p:font typeface="Raleway Medium" panose="020B0604020202020204" charset="0"/>
      <p:regular r:id="rId60"/>
      <p:italic r:id="rId61"/>
    </p:embeddedFont>
    <p:embeddedFont>
      <p:font typeface="Raleway SemiBold" panose="020B0604020202020204" charset="0"/>
      <p:bold r:id="rId62"/>
      <p:boldItalic r:id="rId63"/>
    </p:embeddedFont>
    <p:embeddedFont>
      <p:font typeface="Red Hat Display" panose="020B0604020202020204" charset="0"/>
      <p:regular r:id="rId64"/>
      <p:bold r:id="rId65"/>
      <p:italic r:id="rId66"/>
      <p:boldItalic r:id="rId67"/>
    </p:embeddedFont>
    <p:embeddedFont>
      <p:font typeface="Red Hat Display Black" panose="020B0604020202020204" charset="0"/>
      <p:bold r:id="rId68"/>
      <p:italic r:id="rId69"/>
      <p:boldItalic r:id="rId70"/>
    </p:embeddedFont>
    <p:embeddedFont>
      <p:font typeface="Red Hat Display SemiBold" panose="020B0604020202020204" charset="0"/>
      <p:bold r:id="rId71"/>
      <p:boldItalic r:id="rId72"/>
    </p:embeddedFont>
    <p:embeddedFont>
      <p:font typeface="Rockwell" panose="02060603020205020403" pitchFamily="18" charset="0"/>
      <p:regular r:id="rId73"/>
      <p:bold r:id="rId74"/>
      <p:italic r:id="rId75"/>
      <p:boldItalic r:id="rId76"/>
    </p:embeddedFont>
    <p:embeddedFont>
      <p:font typeface="Rockwell Extra Bold" panose="02060903040505020403" pitchFamily="18" charset="0"/>
      <p:bold r:id="rId77"/>
    </p:embeddedFont>
    <p:embeddedFont>
      <p:font typeface="Tahoma" panose="020B0604030504040204" pitchFamily="34" charset="0"/>
      <p:regular r:id="rId78"/>
      <p:bold r:id="rId79"/>
    </p:embeddedFont>
    <p:embeddedFont>
      <p:font typeface="Verdana" panose="020B0604030504040204" pitchFamily="34" charset="0"/>
      <p:regular r:id="rId80"/>
      <p:bold r:id="rId81"/>
      <p:italic r:id="rId82"/>
      <p:boldItalic r:id="rId83"/>
    </p:embeddedFont>
  </p:embeddedFontLst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DBEFF1"/>
    <a:srgbClr val="CCFFCC"/>
    <a:srgbClr val="00863D"/>
    <a:srgbClr val="FF8361"/>
    <a:srgbClr val="C92185"/>
    <a:srgbClr val="E2AC00"/>
    <a:srgbClr val="FFFF53"/>
    <a:srgbClr val="FF9900"/>
    <a:srgbClr val="F2B800"/>
    <a:srgbClr val="EAB2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1ADB3B3B-28E4-4F8B-9EC0-2FD3A526C8F7}">
  <a:tblStyle styleId="{1ADB3B3B-28E4-4F8B-9EC0-2FD3A526C8F7}" styleName="Table_0">
    <a:wholeTbl>
      <a:tcTxStyle>
        <a:font>
          <a:latin typeface="Arial"/>
          <a:ea typeface="Arial"/>
          <a:cs typeface="Arial"/>
        </a:font>
        <a:srgbClr val="000000"/>
      </a:tcTxStyle>
      <a:tcStyle>
        <a:tcBdr>
          <a:left>
            <a:ln w="9525" cap="flat" cmpd="sng">
              <a:solidFill>
                <a:srgbClr val="000000"/>
              </a:solidFill>
              <a:prstDash val="solid"/>
              <a:round/>
              <a:headEnd type="none" w="sm" len="sm"/>
              <a:tailEnd type="none" w="sm" len="sm"/>
            </a:ln>
          </a:left>
          <a:right>
            <a:ln w="9525" cap="flat" cmpd="sng">
              <a:solidFill>
                <a:srgbClr val="000000"/>
              </a:solidFill>
              <a:prstDash val="solid"/>
              <a:round/>
              <a:headEnd type="none" w="sm" len="sm"/>
              <a:tailEnd type="none" w="sm" len="sm"/>
            </a:ln>
          </a:right>
          <a:top>
            <a:ln w="9525" cap="flat" cmpd="sng">
              <a:solidFill>
                <a:srgbClr val="000000"/>
              </a:solidFill>
              <a:prstDash val="solid"/>
              <a:round/>
              <a:headEnd type="none" w="sm" len="sm"/>
              <a:tailEnd type="none" w="sm" len="sm"/>
            </a:ln>
          </a:top>
          <a:bottom>
            <a:ln w="9525" cap="flat" cmpd="sng">
              <a:solidFill>
                <a:srgbClr val="000000"/>
              </a:solidFill>
              <a:prstDash val="solid"/>
              <a:round/>
              <a:headEnd type="none" w="sm" len="sm"/>
              <a:tailEnd type="none" w="sm" len="sm"/>
            </a:ln>
          </a:bottom>
          <a:insideH>
            <a:ln w="9525" cap="flat" cmpd="sng">
              <a:solidFill>
                <a:srgbClr val="000000"/>
              </a:solidFill>
              <a:prstDash val="solid"/>
              <a:round/>
              <a:headEnd type="none" w="sm" len="sm"/>
              <a:tailEnd type="none" w="sm" len="sm"/>
            </a:ln>
          </a:insideH>
          <a:insideV>
            <a:ln w="9525" cap="flat" cmpd="sng">
              <a:solidFill>
                <a:srgbClr val="000000"/>
              </a:solidFill>
              <a:prstDash val="solid"/>
              <a:round/>
              <a:headEnd type="none" w="sm" len="sm"/>
              <a:tailEnd type="none" w="sm" len="sm"/>
            </a:ln>
          </a:insideV>
        </a:tcBdr>
      </a:tcStyle>
    </a:wholeTbl>
    <a:band1H>
      <a:tcTxStyle/>
      <a:tcStyle>
        <a:tcBdr/>
      </a:tcStyle>
    </a:band1H>
    <a:band2H>
      <a:tcTxStyle/>
      <a:tcStyle>
        <a:tcBdr/>
      </a:tcStyle>
    </a:band2H>
    <a:band1V>
      <a:tcTxStyle/>
      <a:tcStyle>
        <a:tcBdr/>
      </a:tcStyle>
    </a:band1V>
    <a:band2V>
      <a:tcTxStyle/>
      <a:tcStyle>
        <a:tcBdr/>
      </a:tcStyle>
    </a:band2V>
    <a:lastCol>
      <a:tcTxStyle/>
      <a:tcStyle>
        <a:tcBdr/>
      </a:tcStyle>
    </a:lastCol>
    <a:firstCol>
      <a:tcTxStyle/>
      <a:tcStyle>
        <a:tcBdr/>
      </a:tcStyle>
    </a:firstCol>
    <a:lastRow>
      <a:tcTxStyle/>
      <a:tcStyle>
        <a:tcBdr/>
      </a:tcStyle>
    </a:lastRow>
    <a:seCell>
      <a:tcTxStyle/>
      <a:tcStyle>
        <a:tcBdr/>
      </a:tcStyle>
    </a:seCell>
    <a:swCell>
      <a:tcTxStyle/>
      <a:tcStyle>
        <a:tcBdr/>
      </a:tcStyle>
    </a:swCell>
    <a:firstRow>
      <a:tcTxStyle/>
      <a:tcStyle>
        <a:tcBdr/>
      </a:tcStyle>
    </a:firstRow>
    <a:neCell>
      <a:tcTxStyle/>
      <a:tcStyle>
        <a:tcBdr/>
      </a:tcStyle>
    </a:neCell>
    <a:nwCell>
      <a:tcTxStyle/>
      <a:tcStyle>
        <a:tcBdr/>
      </a:tcStyle>
    </a:nwCell>
  </a:tblStyle>
  <a:tblStyle styleId="{7DF18680-E054-41AD-8BC1-D1AEF772440D}" styleName="Style moyen 2 - Accentuation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073A0DAA-6AF3-43AB-8588-CEC1D06C72B9}" styleName="Style moyen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616DA210-FB5B-4158-B5E0-FEB733F419BA}" styleName="Style clair 3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tx1">
              <a:alpha val="20000"/>
            </a:schemeClr>
          </a:solidFill>
        </a:fill>
      </a:tcStyle>
    </a:band1H>
    <a:band1V>
      <a:tcStyle>
        <a:tcBdr/>
        <a:fill>
          <a:solidFill>
            <a:schemeClr val="tx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tx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tx1"/>
              </a:solidFill>
            </a:ln>
          </a:bottom>
        </a:tcBdr>
        <a:fill>
          <a:noFill/>
        </a:fill>
      </a:tcStyle>
    </a:firstRow>
  </a:tblStyle>
  <a:tblStyle styleId="{93296810-A885-4BE3-A3E7-6D5BEEA58F35}" styleName="Style moyen 2 - Accentuation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E269D01E-BC32-4049-B463-5C60D7B0CCD2}" styleName="Style à thème 2 - Accentuation 4">
    <a:tblBg>
      <a:fillRef idx="3">
        <a:schemeClr val="accent4"/>
      </a:fillRef>
      <a:effectRef idx="3">
        <a:schemeClr val="accent4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4">
                <a:tint val="50000"/>
              </a:schemeClr>
            </a:lnRef>
          </a:left>
          <a:right>
            <a:lnRef idx="1">
              <a:schemeClr val="accent4">
                <a:tint val="50000"/>
              </a:schemeClr>
            </a:lnRef>
          </a:right>
          <a:top>
            <a:lnRef idx="1">
              <a:schemeClr val="accent4">
                <a:tint val="50000"/>
              </a:schemeClr>
            </a:lnRef>
          </a:top>
          <a:bottom>
            <a:lnRef idx="1">
              <a:schemeClr val="accent4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7973" autoAdjust="0"/>
    <p:restoredTop sz="57836" autoAdjust="0"/>
  </p:normalViewPr>
  <p:slideViewPr>
    <p:cSldViewPr snapToGrid="0">
      <p:cViewPr varScale="1">
        <p:scale>
          <a:sx n="95" d="100"/>
          <a:sy n="95" d="100"/>
        </p:scale>
        <p:origin x="558" y="78"/>
      </p:cViewPr>
      <p:guideLst>
        <p:guide orient="horz" pos="162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21.xml"/><Relationship Id="rId21" Type="http://schemas.openxmlformats.org/officeDocument/2006/relationships/slide" Target="slides/slide16.xml"/><Relationship Id="rId42" Type="http://schemas.openxmlformats.org/officeDocument/2006/relationships/font" Target="fonts/font10.fntdata"/><Relationship Id="rId47" Type="http://schemas.openxmlformats.org/officeDocument/2006/relationships/font" Target="fonts/font15.fntdata"/><Relationship Id="rId63" Type="http://schemas.openxmlformats.org/officeDocument/2006/relationships/font" Target="fonts/font31.fntdata"/><Relationship Id="rId68" Type="http://schemas.openxmlformats.org/officeDocument/2006/relationships/font" Target="fonts/font36.fntdata"/><Relationship Id="rId84" Type="http://schemas.openxmlformats.org/officeDocument/2006/relationships/presProps" Target="presProps.xml"/><Relationship Id="rId16" Type="http://schemas.openxmlformats.org/officeDocument/2006/relationships/slide" Target="slides/slide11.xml"/><Relationship Id="rId11" Type="http://schemas.openxmlformats.org/officeDocument/2006/relationships/slide" Target="slides/slide6.xml"/><Relationship Id="rId32" Type="http://schemas.openxmlformats.org/officeDocument/2006/relationships/notesMaster" Target="notesMasters/notesMaster1.xml"/><Relationship Id="rId37" Type="http://schemas.openxmlformats.org/officeDocument/2006/relationships/font" Target="fonts/font5.fntdata"/><Relationship Id="rId53" Type="http://schemas.openxmlformats.org/officeDocument/2006/relationships/font" Target="fonts/font21.fntdata"/><Relationship Id="rId58" Type="http://schemas.openxmlformats.org/officeDocument/2006/relationships/font" Target="fonts/font26.fntdata"/><Relationship Id="rId74" Type="http://schemas.openxmlformats.org/officeDocument/2006/relationships/font" Target="fonts/font42.fntdata"/><Relationship Id="rId79" Type="http://schemas.openxmlformats.org/officeDocument/2006/relationships/font" Target="fonts/font47.fntdata"/><Relationship Id="rId5" Type="http://schemas.openxmlformats.org/officeDocument/2006/relationships/slideMaster" Target="slideMasters/slideMaster2.xml"/><Relationship Id="rId19" Type="http://schemas.openxmlformats.org/officeDocument/2006/relationships/slide" Target="slides/slide14.xml"/><Relationship Id="rId14" Type="http://schemas.openxmlformats.org/officeDocument/2006/relationships/slide" Target="slides/slide9.xml"/><Relationship Id="rId22" Type="http://schemas.openxmlformats.org/officeDocument/2006/relationships/slide" Target="slides/slide17.xml"/><Relationship Id="rId27" Type="http://schemas.openxmlformats.org/officeDocument/2006/relationships/slide" Target="slides/slide22.xml"/><Relationship Id="rId30" Type="http://schemas.openxmlformats.org/officeDocument/2006/relationships/slide" Target="slides/slide25.xml"/><Relationship Id="rId35" Type="http://schemas.openxmlformats.org/officeDocument/2006/relationships/font" Target="fonts/font3.fntdata"/><Relationship Id="rId43" Type="http://schemas.openxmlformats.org/officeDocument/2006/relationships/font" Target="fonts/font11.fntdata"/><Relationship Id="rId48" Type="http://schemas.openxmlformats.org/officeDocument/2006/relationships/font" Target="fonts/font16.fntdata"/><Relationship Id="rId56" Type="http://schemas.openxmlformats.org/officeDocument/2006/relationships/font" Target="fonts/font24.fntdata"/><Relationship Id="rId64" Type="http://schemas.openxmlformats.org/officeDocument/2006/relationships/font" Target="fonts/font32.fntdata"/><Relationship Id="rId69" Type="http://schemas.openxmlformats.org/officeDocument/2006/relationships/font" Target="fonts/font37.fntdata"/><Relationship Id="rId77" Type="http://schemas.openxmlformats.org/officeDocument/2006/relationships/font" Target="fonts/font45.fntdata"/><Relationship Id="rId8" Type="http://schemas.openxmlformats.org/officeDocument/2006/relationships/slide" Target="slides/slide3.xml"/><Relationship Id="rId51" Type="http://schemas.openxmlformats.org/officeDocument/2006/relationships/font" Target="fonts/font19.fntdata"/><Relationship Id="rId72" Type="http://schemas.openxmlformats.org/officeDocument/2006/relationships/font" Target="fonts/font40.fntdata"/><Relationship Id="rId80" Type="http://schemas.openxmlformats.org/officeDocument/2006/relationships/font" Target="fonts/font48.fntdata"/><Relationship Id="rId85" Type="http://schemas.openxmlformats.org/officeDocument/2006/relationships/viewProps" Target="viewProps.xml"/><Relationship Id="rId3" Type="http://schemas.openxmlformats.org/officeDocument/2006/relationships/customXml" Target="../customXml/item3.xml"/><Relationship Id="rId12" Type="http://schemas.openxmlformats.org/officeDocument/2006/relationships/slide" Target="slides/slide7.xml"/><Relationship Id="rId17" Type="http://schemas.openxmlformats.org/officeDocument/2006/relationships/slide" Target="slides/slide12.xml"/><Relationship Id="rId25" Type="http://schemas.openxmlformats.org/officeDocument/2006/relationships/slide" Target="slides/slide20.xml"/><Relationship Id="rId33" Type="http://schemas.openxmlformats.org/officeDocument/2006/relationships/font" Target="fonts/font1.fntdata"/><Relationship Id="rId38" Type="http://schemas.openxmlformats.org/officeDocument/2006/relationships/font" Target="fonts/font6.fntdata"/><Relationship Id="rId46" Type="http://schemas.openxmlformats.org/officeDocument/2006/relationships/font" Target="fonts/font14.fntdata"/><Relationship Id="rId59" Type="http://schemas.openxmlformats.org/officeDocument/2006/relationships/font" Target="fonts/font27.fntdata"/><Relationship Id="rId67" Type="http://schemas.openxmlformats.org/officeDocument/2006/relationships/font" Target="fonts/font35.fntdata"/><Relationship Id="rId20" Type="http://schemas.openxmlformats.org/officeDocument/2006/relationships/slide" Target="slides/slide15.xml"/><Relationship Id="rId41" Type="http://schemas.openxmlformats.org/officeDocument/2006/relationships/font" Target="fonts/font9.fntdata"/><Relationship Id="rId54" Type="http://schemas.openxmlformats.org/officeDocument/2006/relationships/font" Target="fonts/font22.fntdata"/><Relationship Id="rId62" Type="http://schemas.openxmlformats.org/officeDocument/2006/relationships/font" Target="fonts/font30.fntdata"/><Relationship Id="rId70" Type="http://schemas.openxmlformats.org/officeDocument/2006/relationships/font" Target="fonts/font38.fntdata"/><Relationship Id="rId75" Type="http://schemas.openxmlformats.org/officeDocument/2006/relationships/font" Target="fonts/font43.fntdata"/><Relationship Id="rId83" Type="http://schemas.openxmlformats.org/officeDocument/2006/relationships/font" Target="fonts/font51.fntdata"/><Relationship Id="rId1" Type="http://schemas.openxmlformats.org/officeDocument/2006/relationships/customXml" Target="../customXml/item1.xml"/><Relationship Id="rId6" Type="http://schemas.openxmlformats.org/officeDocument/2006/relationships/slide" Target="slides/slide1.xml"/><Relationship Id="rId15" Type="http://schemas.openxmlformats.org/officeDocument/2006/relationships/slide" Target="slides/slide10.xml"/><Relationship Id="rId23" Type="http://schemas.openxmlformats.org/officeDocument/2006/relationships/slide" Target="slides/slide18.xml"/><Relationship Id="rId28" Type="http://schemas.openxmlformats.org/officeDocument/2006/relationships/slide" Target="slides/slide23.xml"/><Relationship Id="rId36" Type="http://schemas.openxmlformats.org/officeDocument/2006/relationships/font" Target="fonts/font4.fntdata"/><Relationship Id="rId49" Type="http://schemas.openxmlformats.org/officeDocument/2006/relationships/font" Target="fonts/font17.fntdata"/><Relationship Id="rId57" Type="http://schemas.openxmlformats.org/officeDocument/2006/relationships/font" Target="fonts/font25.fntdata"/><Relationship Id="rId10" Type="http://schemas.openxmlformats.org/officeDocument/2006/relationships/slide" Target="slides/slide5.xml"/><Relationship Id="rId31" Type="http://schemas.openxmlformats.org/officeDocument/2006/relationships/slide" Target="slides/slide26.xml"/><Relationship Id="rId44" Type="http://schemas.openxmlformats.org/officeDocument/2006/relationships/font" Target="fonts/font12.fntdata"/><Relationship Id="rId52" Type="http://schemas.openxmlformats.org/officeDocument/2006/relationships/font" Target="fonts/font20.fntdata"/><Relationship Id="rId60" Type="http://schemas.openxmlformats.org/officeDocument/2006/relationships/font" Target="fonts/font28.fntdata"/><Relationship Id="rId65" Type="http://schemas.openxmlformats.org/officeDocument/2006/relationships/font" Target="fonts/font33.fntdata"/><Relationship Id="rId73" Type="http://schemas.openxmlformats.org/officeDocument/2006/relationships/font" Target="fonts/font41.fntdata"/><Relationship Id="rId78" Type="http://schemas.openxmlformats.org/officeDocument/2006/relationships/font" Target="fonts/font46.fntdata"/><Relationship Id="rId81" Type="http://schemas.openxmlformats.org/officeDocument/2006/relationships/font" Target="fonts/font49.fntdata"/><Relationship Id="rId86" Type="http://schemas.openxmlformats.org/officeDocument/2006/relationships/theme" Target="theme/theme1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4.xml"/><Relationship Id="rId13" Type="http://schemas.openxmlformats.org/officeDocument/2006/relationships/slide" Target="slides/slide8.xml"/><Relationship Id="rId18" Type="http://schemas.openxmlformats.org/officeDocument/2006/relationships/slide" Target="slides/slide13.xml"/><Relationship Id="rId39" Type="http://schemas.openxmlformats.org/officeDocument/2006/relationships/font" Target="fonts/font7.fntdata"/><Relationship Id="rId34" Type="http://schemas.openxmlformats.org/officeDocument/2006/relationships/font" Target="fonts/font2.fntdata"/><Relationship Id="rId50" Type="http://schemas.openxmlformats.org/officeDocument/2006/relationships/font" Target="fonts/font18.fntdata"/><Relationship Id="rId55" Type="http://schemas.openxmlformats.org/officeDocument/2006/relationships/font" Target="fonts/font23.fntdata"/><Relationship Id="rId76" Type="http://schemas.openxmlformats.org/officeDocument/2006/relationships/font" Target="fonts/font44.fntdata"/><Relationship Id="rId7" Type="http://schemas.openxmlformats.org/officeDocument/2006/relationships/slide" Target="slides/slide2.xml"/><Relationship Id="rId71" Type="http://schemas.openxmlformats.org/officeDocument/2006/relationships/font" Target="fonts/font39.fntdata"/><Relationship Id="rId2" Type="http://schemas.openxmlformats.org/officeDocument/2006/relationships/customXml" Target="../customXml/item2.xml"/><Relationship Id="rId29" Type="http://schemas.openxmlformats.org/officeDocument/2006/relationships/slide" Target="slides/slide24.xml"/><Relationship Id="rId24" Type="http://schemas.openxmlformats.org/officeDocument/2006/relationships/slide" Target="slides/slide19.xml"/><Relationship Id="rId40" Type="http://schemas.openxmlformats.org/officeDocument/2006/relationships/font" Target="fonts/font8.fntdata"/><Relationship Id="rId45" Type="http://schemas.openxmlformats.org/officeDocument/2006/relationships/font" Target="fonts/font13.fntdata"/><Relationship Id="rId66" Type="http://schemas.openxmlformats.org/officeDocument/2006/relationships/font" Target="fonts/font34.fntdata"/><Relationship Id="rId87" Type="http://schemas.openxmlformats.org/officeDocument/2006/relationships/tableStyles" Target="tableStyles.xml"/><Relationship Id="rId61" Type="http://schemas.openxmlformats.org/officeDocument/2006/relationships/font" Target="fonts/font29.fntdata"/><Relationship Id="rId82" Type="http://schemas.openxmlformats.org/officeDocument/2006/relationships/font" Target="fonts/font50.fntdata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oleObject" Target="file:///C:\Users\HP\Downloads\TRAITEMENT_QUESTIONNAIRE_ETAT%20DES%20LIEUX%20AUX%20FRONTIERES%20-%2005102020.xlsx" TargetMode="External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oleObject" Target="file:///C:\Users\Brains4\Desktop\ICFNC\ETAT%20DES%20LIEUX%20DES%20DIFFERENTES%20FRONTIERES\BASE%20DE%20DONNEES%20ETUDE%20SUR%20L'ETAT%20DES%20LIEUX_EN%20TRAITEMENT\TRAITEMENT_QUESTIONNAIRE_ETAT%20DES%20LIEUX%20AUX%20FRONTIERES.xlsx" TargetMode="External"/></Relationships>
</file>

<file path=ppt/charts/_rels/chart3.xml.rels><?xml version="1.0" encoding="UTF-8" standalone="yes"?>
<Relationships xmlns="http://schemas.openxmlformats.org/package/2006/relationships"><Relationship Id="rId1" Type="http://schemas.openxmlformats.org/officeDocument/2006/relationships/oleObject" Target="file:///C:\Users\Brains4\Desktop\ICFNC\ETAT%20DES%20LIEUX%20DES%20DIFFERENTES%20FRONTIERES\BASE%20DE%20DONNEES%20ETUDE%20SUR%20L'ETAT%20DES%20LIEUX_EN%20TRAITEMENT\TRAITEMENT_QUESTIONNAIRE_ETAT%20DES%20LIEUX%20AUX%20FRONTIERES.xlsx" TargetMode="Externa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fr-F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'[TRAITEMENT_QUESTIONNAIRE_ETAT DES LIEUX AUX FRONTIERES - 05102020.xlsx]CROISEMENT'!$B$242</c:f>
              <c:strCache>
                <c:ptCount val="1"/>
                <c:pt idx="0">
                  <c:v>13.DISTVILLAGPROCHE</c:v>
                </c:pt>
              </c:strCache>
            </c:strRef>
          </c:tx>
          <c:spPr>
            <a:solidFill>
              <a:schemeClr val="accent1"/>
            </a:solidFill>
            <a:ln>
              <a:noFill/>
            </a:ln>
            <a:effectLst/>
          </c:spPr>
          <c:invertIfNegative val="0"/>
          <c:dPt>
            <c:idx val="0"/>
            <c:invertIfNegative val="0"/>
            <c:bubble3D val="0"/>
            <c:spPr>
              <a:solidFill>
                <a:schemeClr val="accent1">
                  <a:lumMod val="75000"/>
                </a:schemeClr>
              </a:solidFill>
              <a:ln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1-262F-46D5-80D2-87EBDB4BA528}"/>
              </c:ext>
            </c:extLst>
          </c:dPt>
          <c:dPt>
            <c:idx val="1"/>
            <c:invertIfNegative val="0"/>
            <c:bubble3D val="0"/>
            <c:spPr>
              <a:solidFill>
                <a:srgbClr val="FFFF00"/>
              </a:solidFill>
              <a:ln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3-262F-46D5-80D2-87EBDB4BA528}"/>
              </c:ext>
            </c:extLst>
          </c:dPt>
          <c:dPt>
            <c:idx val="2"/>
            <c:invertIfNegative val="0"/>
            <c:bubble3D val="0"/>
            <c:spPr>
              <a:solidFill>
                <a:schemeClr val="accent2">
                  <a:lumMod val="50000"/>
                </a:schemeClr>
              </a:solidFill>
              <a:ln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5-262F-46D5-80D2-87EBDB4BA528}"/>
              </c:ext>
            </c:extLst>
          </c:dPt>
          <c:dPt>
            <c:idx val="3"/>
            <c:invertIfNegative val="0"/>
            <c:bubble3D val="0"/>
            <c:spPr>
              <a:solidFill>
                <a:schemeClr val="accent6">
                  <a:lumMod val="50000"/>
                </a:schemeClr>
              </a:solidFill>
              <a:ln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A-262F-46D5-80D2-87EBDB4BA528}"/>
              </c:ext>
            </c:extLst>
          </c:dPt>
          <c:dPt>
            <c:idx val="4"/>
            <c:invertIfNegative val="0"/>
            <c:bubble3D val="0"/>
            <c:spPr>
              <a:solidFill>
                <a:srgbClr val="002060"/>
              </a:solidFill>
              <a:ln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7-262F-46D5-80D2-87EBDB4BA528}"/>
              </c:ext>
            </c:extLst>
          </c:dPt>
          <c:dPt>
            <c:idx val="5"/>
            <c:invertIfNegative val="0"/>
            <c:bubble3D val="0"/>
            <c:spPr>
              <a:solidFill>
                <a:srgbClr val="00B0F0"/>
              </a:solidFill>
              <a:ln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9-262F-46D5-80D2-87EBDB4BA528}"/>
              </c:ext>
            </c:extLst>
          </c:dPt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200" b="0" i="0" u="none" strike="noStrike" kern="1200" baseline="0">
                    <a:solidFill>
                      <a:schemeClr val="tx1"/>
                    </a:solidFill>
                    <a:latin typeface="Gill Sans MT" panose="020B0502020104020203" pitchFamily="34" charset="0"/>
                    <a:ea typeface="+mn-ea"/>
                    <a:cs typeface="Times New Roman" panose="02020603050405020304" pitchFamily="18" charset="0"/>
                  </a:defRPr>
                </a:pPr>
                <a:endParaRPr lang="fr-FR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'[TRAITEMENT_QUESTIONNAIRE_ETAT DES LIEUX AUX FRONTIERES - 05102020.xlsx]CROISEMENT'!$A$243:$A$248</c:f>
              <c:strCache>
                <c:ptCount val="6"/>
                <c:pt idx="0">
                  <c:v>COTE D'IVOIRE - GHANA</c:v>
                </c:pt>
                <c:pt idx="1">
                  <c:v>COTE D'IVOIRE - BURKINA FASO</c:v>
                </c:pt>
                <c:pt idx="2">
                  <c:v>COTE D'IVOIRE - MALI</c:v>
                </c:pt>
                <c:pt idx="3">
                  <c:v>COTE D'IVOIRE - GUINEE</c:v>
                </c:pt>
                <c:pt idx="4">
                  <c:v>COTE D'IVOIRE - LIBERIA</c:v>
                </c:pt>
                <c:pt idx="5">
                  <c:v>FACADE MARITIME</c:v>
                </c:pt>
              </c:strCache>
            </c:strRef>
          </c:cat>
          <c:val>
            <c:numRef>
              <c:f>'[TRAITEMENT_QUESTIONNAIRE_ETAT DES LIEUX AUX FRONTIERES - 05102020.xlsx]CROISEMENT'!$B$243:$B$248</c:f>
              <c:numCache>
                <c:formatCode>General</c:formatCode>
                <c:ptCount val="6"/>
                <c:pt idx="0">
                  <c:v>4.83</c:v>
                </c:pt>
                <c:pt idx="1">
                  <c:v>5.01</c:v>
                </c:pt>
                <c:pt idx="2">
                  <c:v>7.29</c:v>
                </c:pt>
                <c:pt idx="3">
                  <c:v>6.83</c:v>
                </c:pt>
                <c:pt idx="4">
                  <c:v>5.1899999999999995</c:v>
                </c:pt>
                <c:pt idx="5">
                  <c:v>0.86000000000000065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8-262F-46D5-80D2-87EBDB4BA528}"/>
            </c:ext>
          </c:extLst>
        </c:ser>
        <c:dLbls>
          <c:showLegendKey val="0"/>
          <c:showVal val="1"/>
          <c:showCatName val="0"/>
          <c:showSerName val="0"/>
          <c:showPercent val="0"/>
          <c:showBubbleSize val="0"/>
        </c:dLbls>
        <c:gapWidth val="75"/>
        <c:axId val="35578240"/>
        <c:axId val="35579776"/>
      </c:barChart>
      <c:catAx>
        <c:axId val="35578240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800" b="1" i="0" u="none" strike="noStrike" kern="1200" baseline="0">
                <a:solidFill>
                  <a:schemeClr val="tx1"/>
                </a:solidFill>
                <a:latin typeface="Gill Sans MT" panose="020B0502020104020203" pitchFamily="34" charset="0"/>
                <a:ea typeface="+mn-ea"/>
                <a:cs typeface="Times New Roman" panose="02020603050405020304" pitchFamily="18" charset="0"/>
              </a:defRPr>
            </a:pPr>
            <a:endParaRPr lang="fr-FR"/>
          </a:p>
        </c:txPr>
        <c:crossAx val="35579776"/>
        <c:crosses val="autoZero"/>
        <c:auto val="1"/>
        <c:lblAlgn val="ctr"/>
        <c:lblOffset val="100"/>
        <c:noMultiLvlLbl val="0"/>
      </c:catAx>
      <c:valAx>
        <c:axId val="35579776"/>
        <c:scaling>
          <c:orientation val="minMax"/>
        </c:scaling>
        <c:delete val="0"/>
        <c:axPos val="l"/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000" b="0" i="0" u="none" strike="noStrike" kern="1200" baseline="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pPr>
            <a:endParaRPr lang="fr-FR"/>
          </a:p>
        </c:txPr>
        <c:crossAx val="35578240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solidFill>
      <a:schemeClr val="bg1"/>
    </a:solidFill>
    <a:ln>
      <a:solidFill>
        <a:schemeClr val="tx1"/>
      </a:solidFill>
    </a:ln>
    <a:effectLst/>
  </c:spPr>
  <c:txPr>
    <a:bodyPr/>
    <a:lstStyle/>
    <a:p>
      <a:pPr>
        <a:defRPr sz="1000">
          <a:solidFill>
            <a:schemeClr val="tx1"/>
          </a:solidFill>
          <a:latin typeface="Times New Roman" panose="02020603050405020304" pitchFamily="18" charset="0"/>
          <a:cs typeface="Times New Roman" panose="02020603050405020304" pitchFamily="18" charset="0"/>
        </a:defRPr>
      </a:pPr>
      <a:endParaRPr lang="fr-FR"/>
    </a:p>
  </c:txPr>
  <c:externalData r:id="rId1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fr-F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1.7321984065262634E-2"/>
          <c:y val="0.12003462345472067"/>
          <c:w val="0.9700802093418196"/>
          <c:h val="0.7419346007419505"/>
        </c:manualLayout>
      </c:layout>
      <c:barChart>
        <c:barDir val="col"/>
        <c:grouping val="clustered"/>
        <c:varyColors val="0"/>
        <c:ser>
          <c:idx val="0"/>
          <c:order val="0"/>
          <c:tx>
            <c:strRef>
              <c:f>CROISEMENT!$B$96</c:f>
              <c:strCache>
                <c:ptCount val="1"/>
                <c:pt idx="0">
                  <c:v>OUI</c:v>
                </c:pt>
              </c:strCache>
            </c:strRef>
          </c:tx>
          <c:spPr>
            <a:solidFill>
              <a:srgbClr val="FF7D7D"/>
            </a:solidFill>
            <a:ln>
              <a:noFill/>
            </a:ln>
            <a:effectLst/>
          </c:spPr>
          <c:invertIfNegative val="0"/>
          <c:dLbls>
            <c:dLbl>
              <c:idx val="0"/>
              <c:spPr>
                <a:noFill/>
                <a:ln>
                  <a:solidFill>
                    <a:schemeClr val="accent1"/>
                  </a:solidFill>
                </a:ln>
                <a:effectLst/>
              </c:spPr>
              <c:txPr>
                <a:bodyPr rot="0" spcFirstLastPara="1" vertOverflow="ellipsis" vert="horz" wrap="square" anchor="ctr" anchorCtr="1"/>
                <a:lstStyle/>
                <a:p>
                  <a:pPr>
                    <a:defRPr sz="1200" b="1" i="0" u="none" strike="noStrike" kern="1200" baseline="0">
                      <a:solidFill>
                        <a:schemeClr val="tx1"/>
                      </a:solidFill>
                      <a:latin typeface="Gill Sans MT" panose="020B0502020104020203" pitchFamily="34" charset="0"/>
                      <a:ea typeface="+mn-ea"/>
                      <a:cs typeface="Times New Roman" panose="02020603050405020304" pitchFamily="18" charset="0"/>
                    </a:defRPr>
                  </a:pPr>
                  <a:endParaRPr lang="fr-FR"/>
                </a:p>
              </c:txPr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6="http://schemas.microsoft.com/office/drawing/2014/chart" uri="{C3380CC4-5D6E-409C-BE32-E72D297353CC}">
                  <c16:uniqueId val="{00000001-D18E-4188-BD72-64D242F09F2D}"/>
                </c:ext>
              </c:extLst>
            </c:dLbl>
            <c:dLbl>
              <c:idx val="1"/>
              <c:spPr>
                <a:noFill/>
                <a:ln>
                  <a:solidFill>
                    <a:schemeClr val="accent1"/>
                  </a:solidFill>
                </a:ln>
                <a:effectLst/>
              </c:spPr>
              <c:txPr>
                <a:bodyPr rot="0" spcFirstLastPara="1" vertOverflow="ellipsis" vert="horz" wrap="square" anchor="ctr" anchorCtr="1"/>
                <a:lstStyle/>
                <a:p>
                  <a:pPr>
                    <a:defRPr sz="1200" b="1" i="0" u="none" strike="noStrike" kern="1200" baseline="0">
                      <a:solidFill>
                        <a:schemeClr val="tx1"/>
                      </a:solidFill>
                      <a:latin typeface="Gill Sans MT" panose="020B0502020104020203" pitchFamily="34" charset="0"/>
                      <a:ea typeface="+mn-ea"/>
                      <a:cs typeface="Times New Roman" panose="02020603050405020304" pitchFamily="18" charset="0"/>
                    </a:defRPr>
                  </a:pPr>
                  <a:endParaRPr lang="fr-FR"/>
                </a:p>
              </c:txPr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6="http://schemas.microsoft.com/office/drawing/2014/chart" uri="{C3380CC4-5D6E-409C-BE32-E72D297353CC}">
                  <c16:uniqueId val="{00000000-D18E-4188-BD72-64D242F09F2D}"/>
                </c:ext>
              </c:extLst>
            </c:dLbl>
            <c:dLbl>
              <c:idx val="2"/>
              <c:spPr>
                <a:noFill/>
                <a:ln>
                  <a:solidFill>
                    <a:schemeClr val="accent1"/>
                  </a:solidFill>
                </a:ln>
                <a:effectLst/>
              </c:spPr>
              <c:txPr>
                <a:bodyPr rot="0" spcFirstLastPara="1" vertOverflow="ellipsis" vert="horz" wrap="square" anchor="ctr" anchorCtr="1"/>
                <a:lstStyle/>
                <a:p>
                  <a:pPr>
                    <a:defRPr sz="1200" b="1" i="0" u="none" strike="noStrike" kern="1200" baseline="0">
                      <a:solidFill>
                        <a:schemeClr val="tx1"/>
                      </a:solidFill>
                      <a:latin typeface="Gill Sans MT" panose="020B0502020104020203" pitchFamily="34" charset="0"/>
                      <a:ea typeface="+mn-ea"/>
                      <a:cs typeface="Times New Roman" panose="02020603050405020304" pitchFamily="18" charset="0"/>
                    </a:defRPr>
                  </a:pPr>
                  <a:endParaRPr lang="fr-FR"/>
                </a:p>
              </c:txPr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6="http://schemas.microsoft.com/office/drawing/2014/chart" uri="{C3380CC4-5D6E-409C-BE32-E72D297353CC}">
                  <c16:uniqueId val="{00000002-D18E-4188-BD72-64D242F09F2D}"/>
                </c:ext>
              </c:extLst>
            </c:dLbl>
            <c:spPr>
              <a:noFill/>
              <a:ln>
                <a:solidFill>
                  <a:schemeClr val="accent1"/>
                </a:solidFill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1200" b="0" i="0" u="none" strike="noStrike" kern="1200" baseline="0">
                    <a:solidFill>
                      <a:schemeClr val="tx1"/>
                    </a:solidFill>
                    <a:latin typeface="Gill Sans MT" panose="020B0502020104020203" pitchFamily="34" charset="0"/>
                    <a:ea typeface="+mn-ea"/>
                    <a:cs typeface="Times New Roman" panose="02020603050405020304" pitchFamily="18" charset="0"/>
                  </a:defRPr>
                </a:pPr>
                <a:endParaRPr lang="fr-FR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CROISEMENT!$A$97:$A$101</c:f>
              <c:strCache>
                <c:ptCount val="5"/>
                <c:pt idx="0">
                  <c:v>COTE D'IVOIRE - GHANA</c:v>
                </c:pt>
                <c:pt idx="1">
                  <c:v>COTE D'IVOIRE - BURKINA FASO</c:v>
                </c:pt>
                <c:pt idx="2">
                  <c:v>COTE D'IVOIRE - MALI</c:v>
                </c:pt>
                <c:pt idx="3">
                  <c:v>COTE D'IVOIRE - GUINEE</c:v>
                </c:pt>
                <c:pt idx="4">
                  <c:v>COTE D'IVOIRE - LIBERIA</c:v>
                </c:pt>
              </c:strCache>
            </c:strRef>
          </c:cat>
          <c:val>
            <c:numRef>
              <c:f>CROISEMENT!$B$97:$B$101</c:f>
              <c:numCache>
                <c:formatCode>0.00%</c:formatCode>
                <c:ptCount val="5"/>
                <c:pt idx="0">
                  <c:v>0.91259999999999997</c:v>
                </c:pt>
                <c:pt idx="1">
                  <c:v>0.77460000000000206</c:v>
                </c:pt>
                <c:pt idx="2">
                  <c:v>0.98280000000000001</c:v>
                </c:pt>
                <c:pt idx="3">
                  <c:v>0.96430000000000005</c:v>
                </c:pt>
                <c:pt idx="4">
                  <c:v>0.96490000000000065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08B8-4EA9-BE1F-6242AF573BE1}"/>
            </c:ext>
          </c:extLst>
        </c:ser>
        <c:ser>
          <c:idx val="1"/>
          <c:order val="1"/>
          <c:tx>
            <c:strRef>
              <c:f>CROISEMENT!$C$96</c:f>
              <c:strCache>
                <c:ptCount val="1"/>
                <c:pt idx="0">
                  <c:v>NON</c:v>
                </c:pt>
              </c:strCache>
            </c:strRef>
          </c:tx>
          <c:spPr>
            <a:solidFill>
              <a:srgbClr val="002060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1100" b="0" i="0" u="none" strike="noStrike" kern="1200" baseline="0">
                    <a:solidFill>
                      <a:schemeClr val="tx1"/>
                    </a:solidFill>
                    <a:latin typeface="Gill Sans MT" panose="020B0502020104020203" pitchFamily="34" charset="0"/>
                    <a:ea typeface="+mn-ea"/>
                    <a:cs typeface="Times New Roman" panose="02020603050405020304" pitchFamily="18" charset="0"/>
                  </a:defRPr>
                </a:pPr>
                <a:endParaRPr lang="fr-FR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CROISEMENT!$A$97:$A$101</c:f>
              <c:strCache>
                <c:ptCount val="5"/>
                <c:pt idx="0">
                  <c:v>COTE D'IVOIRE - GHANA</c:v>
                </c:pt>
                <c:pt idx="1">
                  <c:v>COTE D'IVOIRE - BURKINA FASO</c:v>
                </c:pt>
                <c:pt idx="2">
                  <c:v>COTE D'IVOIRE - MALI</c:v>
                </c:pt>
                <c:pt idx="3">
                  <c:v>COTE D'IVOIRE - GUINEE</c:v>
                </c:pt>
                <c:pt idx="4">
                  <c:v>COTE D'IVOIRE - LIBERIA</c:v>
                </c:pt>
              </c:strCache>
            </c:strRef>
          </c:cat>
          <c:val>
            <c:numRef>
              <c:f>CROISEMENT!$C$97:$C$101</c:f>
              <c:numCache>
                <c:formatCode>0.00%</c:formatCode>
                <c:ptCount val="5"/>
                <c:pt idx="0">
                  <c:v>8.7399999999999992E-2</c:v>
                </c:pt>
                <c:pt idx="1">
                  <c:v>0.22539999999999999</c:v>
                </c:pt>
                <c:pt idx="2">
                  <c:v>1.72E-2</c:v>
                </c:pt>
                <c:pt idx="3">
                  <c:v>3.570000000000001E-2</c:v>
                </c:pt>
                <c:pt idx="4">
                  <c:v>3.5099999999999999E-2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08B8-4EA9-BE1F-6242AF573BE1}"/>
            </c:ext>
          </c:extLst>
        </c:ser>
        <c:dLbls>
          <c:showLegendKey val="0"/>
          <c:showVal val="1"/>
          <c:showCatName val="0"/>
          <c:showSerName val="0"/>
          <c:showPercent val="0"/>
          <c:showBubbleSize val="0"/>
        </c:dLbls>
        <c:gapWidth val="150"/>
        <c:overlap val="-25"/>
        <c:axId val="82172544"/>
        <c:axId val="82178432"/>
      </c:barChart>
      <c:catAx>
        <c:axId val="82172544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600" b="1" i="0" u="none" strike="noStrike" kern="1200" baseline="0">
                <a:solidFill>
                  <a:schemeClr val="tx1"/>
                </a:solidFill>
                <a:latin typeface="Gill Sans MT" panose="020B0502020104020203" pitchFamily="34" charset="0"/>
                <a:ea typeface="+mn-ea"/>
                <a:cs typeface="Times New Roman" panose="02020603050405020304" pitchFamily="18" charset="0"/>
              </a:defRPr>
            </a:pPr>
            <a:endParaRPr lang="fr-FR"/>
          </a:p>
        </c:txPr>
        <c:crossAx val="82178432"/>
        <c:crosses val="autoZero"/>
        <c:auto val="1"/>
        <c:lblAlgn val="ctr"/>
        <c:lblOffset val="100"/>
        <c:noMultiLvlLbl val="0"/>
      </c:catAx>
      <c:valAx>
        <c:axId val="82178432"/>
        <c:scaling>
          <c:orientation val="minMax"/>
        </c:scaling>
        <c:delete val="1"/>
        <c:axPos val="l"/>
        <c:numFmt formatCode="0.00%" sourceLinked="1"/>
        <c:majorTickMark val="none"/>
        <c:minorTickMark val="none"/>
        <c:tickLblPos val="none"/>
        <c:crossAx val="82172544"/>
        <c:crosses val="autoZero"/>
        <c:crossBetween val="between"/>
      </c:valAx>
      <c:spPr>
        <a:solidFill>
          <a:schemeClr val="bg1"/>
        </a:solidFill>
        <a:ln>
          <a:noFill/>
        </a:ln>
        <a:effectLst/>
      </c:spPr>
    </c:plotArea>
    <c:legend>
      <c:legendPos val="t"/>
      <c:layout>
        <c:manualLayout>
          <c:xMode val="edge"/>
          <c:yMode val="edge"/>
          <c:x val="0.1751716805044384"/>
          <c:y val="5.0816820367541878E-2"/>
          <c:w val="0.12319633538467954"/>
          <c:h val="0.10077835763637755"/>
        </c:manualLayout>
      </c:layout>
      <c:overlay val="0"/>
      <c:spPr>
        <a:solidFill>
          <a:schemeClr val="bg1">
            <a:lumMod val="95000"/>
          </a:schemeClr>
        </a:solidFill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900" b="0" i="0" u="none" strike="noStrike" kern="1200" baseline="0">
              <a:solidFill>
                <a:schemeClr val="tx1"/>
              </a:solidFill>
              <a:latin typeface="Gill Sans MT" panose="020B0502020104020203" pitchFamily="34" charset="0"/>
              <a:ea typeface="+mn-ea"/>
              <a:cs typeface="Times New Roman" panose="02020603050405020304" pitchFamily="18" charset="0"/>
            </a:defRPr>
          </a:pPr>
          <a:endParaRPr lang="fr-FR"/>
        </a:p>
      </c:txPr>
    </c:legend>
    <c:plotVisOnly val="1"/>
    <c:dispBlanksAs val="gap"/>
    <c:showDLblsOverMax val="0"/>
  </c:chart>
  <c:spPr>
    <a:solidFill>
      <a:schemeClr val="bg1"/>
    </a:solidFill>
    <a:ln>
      <a:solidFill>
        <a:srgbClr val="FFCF37"/>
      </a:solidFill>
    </a:ln>
    <a:effectLst/>
  </c:spPr>
  <c:txPr>
    <a:bodyPr/>
    <a:lstStyle/>
    <a:p>
      <a:pPr>
        <a:defRPr sz="1000">
          <a:solidFill>
            <a:schemeClr val="tx1"/>
          </a:solidFill>
          <a:latin typeface="Times New Roman" panose="02020603050405020304" pitchFamily="18" charset="0"/>
          <a:cs typeface="Times New Roman" panose="02020603050405020304" pitchFamily="18" charset="0"/>
        </a:defRPr>
      </a:pPr>
      <a:endParaRPr lang="fr-FR"/>
    </a:p>
  </c:txPr>
  <c:externalData r:id="rId1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fr-F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0"/>
          <c:y val="2.9050823064086666E-2"/>
          <c:w val="0.96666242688464077"/>
          <c:h val="0.71973127678043125"/>
        </c:manualLayout>
      </c:layout>
      <c:barChart>
        <c:barDir val="col"/>
        <c:grouping val="clustered"/>
        <c:varyColors val="0"/>
        <c:ser>
          <c:idx val="0"/>
          <c:order val="0"/>
          <c:tx>
            <c:strRef>
              <c:f>CROISEMENT!$B$109</c:f>
              <c:strCache>
                <c:ptCount val="1"/>
                <c:pt idx="0">
                  <c:v>Famille</c:v>
                </c:pt>
              </c:strCache>
            </c:strRef>
          </c:tx>
          <c:spPr>
            <a:solidFill>
              <a:srgbClr val="002060"/>
            </a:solidFill>
            <a:ln>
              <a:solidFill>
                <a:srgbClr val="006600"/>
              </a:solidFill>
            </a:ln>
            <a:effectLst/>
          </c:spPr>
          <c:invertIfNegative val="0"/>
          <c:dLbls>
            <c:dLbl>
              <c:idx val="2"/>
              <c:layout>
                <c:manualLayout>
                  <c:x val="5.9098425068136957E-2"/>
                  <c:y val="4.962363404109419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0-F54C-4FD9-A2D6-3D497A581BB0}"/>
                </c:ext>
              </c:extLst>
            </c:dLbl>
            <c:spPr>
              <a:noFill/>
              <a:ln>
                <a:solidFill>
                  <a:schemeClr val="accent1"/>
                </a:solidFill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1000" b="0" i="0" u="none" strike="noStrike" kern="1200" baseline="0">
                    <a:solidFill>
                      <a:schemeClr val="tx1"/>
                    </a:solidFill>
                    <a:latin typeface="Gill Sans MT" panose="020B0502020104020203" pitchFamily="34" charset="0"/>
                    <a:ea typeface="Verdana" panose="020B0604030504040204" pitchFamily="34" charset="0"/>
                    <a:cs typeface="Times New Roman" panose="02020603050405020304" pitchFamily="18" charset="0"/>
                  </a:defRPr>
                </a:pPr>
                <a:endParaRPr lang="fr-FR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CROISEMENT!$A$110:$A$114</c:f>
              <c:strCache>
                <c:ptCount val="5"/>
                <c:pt idx="0">
                  <c:v>COTE D'IVOIRE - GHANA</c:v>
                </c:pt>
                <c:pt idx="1">
                  <c:v>COTE D'IVOIRE - BURKINA FASO</c:v>
                </c:pt>
                <c:pt idx="2">
                  <c:v>COTE D'IVOIRE - MALI</c:v>
                </c:pt>
                <c:pt idx="3">
                  <c:v>COTE D'IVOIRE - GUINEE</c:v>
                </c:pt>
                <c:pt idx="4">
                  <c:v>COTE D'IVOIRE - LIBERIA</c:v>
                </c:pt>
              </c:strCache>
            </c:strRef>
          </c:cat>
          <c:val>
            <c:numRef>
              <c:f>CROISEMENT!$B$110:$B$114</c:f>
              <c:numCache>
                <c:formatCode>0.00%</c:formatCode>
                <c:ptCount val="5"/>
                <c:pt idx="0">
                  <c:v>0.89319999999999999</c:v>
                </c:pt>
                <c:pt idx="1">
                  <c:v>0.77460000000000206</c:v>
                </c:pt>
                <c:pt idx="2">
                  <c:v>0.94830000000000003</c:v>
                </c:pt>
                <c:pt idx="3">
                  <c:v>0.75000000000000155</c:v>
                </c:pt>
                <c:pt idx="4">
                  <c:v>0.94740000000000002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F54C-4FD9-A2D6-3D497A581BB0}"/>
            </c:ext>
          </c:extLst>
        </c:ser>
        <c:ser>
          <c:idx val="1"/>
          <c:order val="1"/>
          <c:tx>
            <c:strRef>
              <c:f>CROISEMENT!$C$109</c:f>
              <c:strCache>
                <c:ptCount val="1"/>
                <c:pt idx="0">
                  <c:v>Maisons</c:v>
                </c:pt>
              </c:strCache>
            </c:strRef>
          </c:tx>
          <c:spPr>
            <a:solidFill>
              <a:srgbClr val="FFC000"/>
            </a:solidFill>
            <a:ln>
              <a:noFill/>
            </a:ln>
            <a:effectLst/>
          </c:spPr>
          <c:invertIfNegative val="0"/>
          <c:dLbls>
            <c:dLbl>
              <c:idx val="2"/>
              <c:layout>
                <c:manualLayout>
                  <c:x val="1.3638098092646954E-2"/>
                  <c:y val="-0.4328776203570894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2-F54C-4FD9-A2D6-3D497A581BB0}"/>
                </c:ext>
              </c:extLst>
            </c:dLbl>
            <c:dLbl>
              <c:idx val="3"/>
              <c:layout>
                <c:manualLayout>
                  <c:x val="0"/>
                  <c:y val="-7.407407407407407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3-F54C-4FD9-A2D6-3D497A581BB0}"/>
                </c:ext>
              </c:extLst>
            </c:dLbl>
            <c:dLbl>
              <c:idx val="4"/>
              <c:layout>
                <c:manualLayout>
                  <c:x val="2.2583586971226401E-2"/>
                  <c:y val="-2.6863735890495091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4-F54C-4FD9-A2D6-3D497A581BB0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600" b="0" i="0" u="none" strike="noStrike" kern="1200" baseline="0">
                    <a:solidFill>
                      <a:schemeClr val="tx1"/>
                    </a:solidFill>
                    <a:latin typeface="Verdana" panose="020B0604030504040204" pitchFamily="34" charset="0"/>
                    <a:ea typeface="Verdana" panose="020B0604030504040204" pitchFamily="34" charset="0"/>
                    <a:cs typeface="Times New Roman" panose="02020603050405020304" pitchFamily="18" charset="0"/>
                  </a:defRPr>
                </a:pPr>
                <a:endParaRPr lang="fr-FR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CROISEMENT!$A$110:$A$114</c:f>
              <c:strCache>
                <c:ptCount val="5"/>
                <c:pt idx="0">
                  <c:v>COTE D'IVOIRE - GHANA</c:v>
                </c:pt>
                <c:pt idx="1">
                  <c:v>COTE D'IVOIRE - BURKINA FASO</c:v>
                </c:pt>
                <c:pt idx="2">
                  <c:v>COTE D'IVOIRE - MALI</c:v>
                </c:pt>
                <c:pt idx="3">
                  <c:v>COTE D'IVOIRE - GUINEE</c:v>
                </c:pt>
                <c:pt idx="4">
                  <c:v>COTE D'IVOIRE - LIBERIA</c:v>
                </c:pt>
              </c:strCache>
            </c:strRef>
          </c:cat>
          <c:val>
            <c:numRef>
              <c:f>CROISEMENT!$C$110:$C$114</c:f>
              <c:numCache>
                <c:formatCode>0.00%</c:formatCode>
                <c:ptCount val="5"/>
                <c:pt idx="0">
                  <c:v>0.34950000000000031</c:v>
                </c:pt>
                <c:pt idx="1">
                  <c:v>0.14080000000000001</c:v>
                </c:pt>
                <c:pt idx="2">
                  <c:v>0.10340000000000002</c:v>
                </c:pt>
                <c:pt idx="3">
                  <c:v>0.10710000000000018</c:v>
                </c:pt>
                <c:pt idx="4">
                  <c:v>0.47370000000000001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5-F54C-4FD9-A2D6-3D497A581BB0}"/>
            </c:ext>
          </c:extLst>
        </c:ser>
        <c:ser>
          <c:idx val="2"/>
          <c:order val="2"/>
          <c:tx>
            <c:strRef>
              <c:f>CROISEMENT!$D$109</c:f>
              <c:strCache>
                <c:ptCount val="1"/>
                <c:pt idx="0">
                  <c:v>Parcelle de terre cultivables</c:v>
                </c:pt>
              </c:strCache>
            </c:strRef>
          </c:tx>
          <c:spPr>
            <a:solidFill>
              <a:schemeClr val="accent3"/>
            </a:solidFill>
            <a:ln>
              <a:noFill/>
            </a:ln>
            <a:effectLst/>
          </c:spPr>
          <c:invertIfNegative val="0"/>
          <c:dLbls>
            <c:dLbl>
              <c:idx val="3"/>
              <c:layout>
                <c:manualLayout>
                  <c:x val="-1.8998273401011068E-3"/>
                  <c:y val="-0.13370353878737021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6-F54C-4FD9-A2D6-3D497A581BB0}"/>
                </c:ext>
              </c:extLst>
            </c:dLbl>
            <c:spPr>
              <a:noFill/>
              <a:ln>
                <a:solidFill>
                  <a:srgbClr val="7030A0"/>
                </a:solidFill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1000" b="0" i="0" u="none" strike="noStrike" kern="1200" baseline="0">
                    <a:solidFill>
                      <a:schemeClr val="tx1"/>
                    </a:solidFill>
                    <a:latin typeface="Gill Sans MT" panose="020B0502020104020203" pitchFamily="34" charset="0"/>
                    <a:ea typeface="Verdana" panose="020B0604030504040204" pitchFamily="34" charset="0"/>
                    <a:cs typeface="Times New Roman" panose="02020603050405020304" pitchFamily="18" charset="0"/>
                  </a:defRPr>
                </a:pPr>
                <a:endParaRPr lang="fr-FR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CROISEMENT!$A$110:$A$114</c:f>
              <c:strCache>
                <c:ptCount val="5"/>
                <c:pt idx="0">
                  <c:v>COTE D'IVOIRE - GHANA</c:v>
                </c:pt>
                <c:pt idx="1">
                  <c:v>COTE D'IVOIRE - BURKINA FASO</c:v>
                </c:pt>
                <c:pt idx="2">
                  <c:v>COTE D'IVOIRE - MALI</c:v>
                </c:pt>
                <c:pt idx="3">
                  <c:v>COTE D'IVOIRE - GUINEE</c:v>
                </c:pt>
                <c:pt idx="4">
                  <c:v>COTE D'IVOIRE - LIBERIA</c:v>
                </c:pt>
              </c:strCache>
            </c:strRef>
          </c:cat>
          <c:val>
            <c:numRef>
              <c:f>CROISEMENT!$D$110:$D$114</c:f>
              <c:numCache>
                <c:formatCode>0.00%</c:formatCode>
                <c:ptCount val="5"/>
                <c:pt idx="0">
                  <c:v>0.50490000000000002</c:v>
                </c:pt>
                <c:pt idx="1">
                  <c:v>4.2299999999999997E-2</c:v>
                </c:pt>
                <c:pt idx="2">
                  <c:v>0.48280000000000084</c:v>
                </c:pt>
                <c:pt idx="3">
                  <c:v>0.10710000000000018</c:v>
                </c:pt>
                <c:pt idx="4">
                  <c:v>0.31580000000000102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7-F54C-4FD9-A2D6-3D497A581BB0}"/>
            </c:ext>
          </c:extLst>
        </c:ser>
        <c:ser>
          <c:idx val="3"/>
          <c:order val="3"/>
          <c:tx>
            <c:strRef>
              <c:f>CROISEMENT!$E$109</c:f>
              <c:strCache>
                <c:ptCount val="1"/>
                <c:pt idx="0">
                  <c:v>Parcelle de terre neutre</c:v>
                </c:pt>
              </c:strCache>
            </c:strRef>
          </c:tx>
          <c:spPr>
            <a:solidFill>
              <a:srgbClr val="FF0000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700" b="0" i="0" u="none" strike="noStrike" kern="1200" baseline="0">
                    <a:solidFill>
                      <a:schemeClr val="tx1"/>
                    </a:solidFill>
                    <a:latin typeface="Verdana" panose="020B0604030504040204" pitchFamily="34" charset="0"/>
                    <a:ea typeface="Verdana" panose="020B0604030504040204" pitchFamily="34" charset="0"/>
                    <a:cs typeface="Times New Roman" panose="02020603050405020304" pitchFamily="18" charset="0"/>
                  </a:defRPr>
                </a:pPr>
                <a:endParaRPr lang="fr-FR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CROISEMENT!$A$110:$A$114</c:f>
              <c:strCache>
                <c:ptCount val="5"/>
                <c:pt idx="0">
                  <c:v>COTE D'IVOIRE - GHANA</c:v>
                </c:pt>
                <c:pt idx="1">
                  <c:v>COTE D'IVOIRE - BURKINA FASO</c:v>
                </c:pt>
                <c:pt idx="2">
                  <c:v>COTE D'IVOIRE - MALI</c:v>
                </c:pt>
                <c:pt idx="3">
                  <c:v>COTE D'IVOIRE - GUINEE</c:v>
                </c:pt>
                <c:pt idx="4">
                  <c:v>COTE D'IVOIRE - LIBERIA</c:v>
                </c:pt>
              </c:strCache>
            </c:strRef>
          </c:cat>
          <c:val>
            <c:numRef>
              <c:f>CROISEMENT!$E$110:$E$114</c:f>
              <c:numCache>
                <c:formatCode>0.00%</c:formatCode>
                <c:ptCount val="5"/>
                <c:pt idx="0">
                  <c:v>0.11650000000000002</c:v>
                </c:pt>
                <c:pt idx="1">
                  <c:v>0</c:v>
                </c:pt>
                <c:pt idx="2">
                  <c:v>0.10340000000000002</c:v>
                </c:pt>
                <c:pt idx="3">
                  <c:v>0.10710000000000018</c:v>
                </c:pt>
                <c:pt idx="4">
                  <c:v>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8-F54C-4FD9-A2D6-3D497A581BB0}"/>
            </c:ext>
          </c:extLst>
        </c:ser>
        <c:ser>
          <c:idx val="4"/>
          <c:order val="4"/>
          <c:tx>
            <c:strRef>
              <c:f>CROISEMENT!$F$109</c:f>
              <c:strCache>
                <c:ptCount val="1"/>
                <c:pt idx="0">
                  <c:v>Autres investissements… (à préciser)</c:v>
                </c:pt>
              </c:strCache>
            </c:strRef>
          </c:tx>
          <c:spPr>
            <a:solidFill>
              <a:schemeClr val="accent5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600" b="0" i="0" u="none" strike="noStrike" kern="1200" baseline="0">
                    <a:solidFill>
                      <a:schemeClr val="tx1"/>
                    </a:solidFill>
                    <a:latin typeface="Verdana" panose="020B0604030504040204" pitchFamily="34" charset="0"/>
                    <a:ea typeface="Verdana" panose="020B0604030504040204" pitchFamily="34" charset="0"/>
                    <a:cs typeface="Times New Roman" panose="02020603050405020304" pitchFamily="18" charset="0"/>
                  </a:defRPr>
                </a:pPr>
                <a:endParaRPr lang="fr-FR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CROISEMENT!$A$110:$A$114</c:f>
              <c:strCache>
                <c:ptCount val="5"/>
                <c:pt idx="0">
                  <c:v>COTE D'IVOIRE - GHANA</c:v>
                </c:pt>
                <c:pt idx="1">
                  <c:v>COTE D'IVOIRE - BURKINA FASO</c:v>
                </c:pt>
                <c:pt idx="2">
                  <c:v>COTE D'IVOIRE - MALI</c:v>
                </c:pt>
                <c:pt idx="3">
                  <c:v>COTE D'IVOIRE - GUINEE</c:v>
                </c:pt>
                <c:pt idx="4">
                  <c:v>COTE D'IVOIRE - LIBERIA</c:v>
                </c:pt>
              </c:strCache>
            </c:strRef>
          </c:cat>
          <c:val>
            <c:numRef>
              <c:f>CROISEMENT!$F$110:$F$114</c:f>
              <c:numCache>
                <c:formatCode>0.00%</c:formatCode>
                <c:ptCount val="5"/>
                <c:pt idx="0">
                  <c:v>2.9100000000000001E-2</c:v>
                </c:pt>
                <c:pt idx="1">
                  <c:v>0</c:v>
                </c:pt>
                <c:pt idx="2">
                  <c:v>0</c:v>
                </c:pt>
                <c:pt idx="3">
                  <c:v>0.35710000000000008</c:v>
                </c:pt>
                <c:pt idx="4">
                  <c:v>1.7500000000000005E-2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9-F54C-4FD9-A2D6-3D497A581BB0}"/>
            </c:ext>
          </c:extLst>
        </c:ser>
        <c:dLbls>
          <c:showLegendKey val="0"/>
          <c:showVal val="1"/>
          <c:showCatName val="0"/>
          <c:showSerName val="0"/>
          <c:showPercent val="0"/>
          <c:showBubbleSize val="0"/>
        </c:dLbls>
        <c:gapWidth val="150"/>
        <c:overlap val="-25"/>
        <c:axId val="83010688"/>
        <c:axId val="83012224"/>
      </c:barChart>
      <c:catAx>
        <c:axId val="83010688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600" b="1" i="0" u="none" strike="noStrike" kern="1200" baseline="0">
                <a:solidFill>
                  <a:schemeClr val="tx1"/>
                </a:solidFill>
                <a:latin typeface="Verdana" panose="020B0604030504040204" pitchFamily="34" charset="0"/>
                <a:ea typeface="Verdana" panose="020B0604030504040204" pitchFamily="34" charset="0"/>
                <a:cs typeface="Times New Roman" panose="02020603050405020304" pitchFamily="18" charset="0"/>
              </a:defRPr>
            </a:pPr>
            <a:endParaRPr lang="fr-FR"/>
          </a:p>
        </c:txPr>
        <c:crossAx val="83012224"/>
        <c:crosses val="autoZero"/>
        <c:auto val="1"/>
        <c:lblAlgn val="ctr"/>
        <c:lblOffset val="100"/>
        <c:noMultiLvlLbl val="0"/>
      </c:catAx>
      <c:valAx>
        <c:axId val="83012224"/>
        <c:scaling>
          <c:orientation val="minMax"/>
        </c:scaling>
        <c:delete val="1"/>
        <c:axPos val="l"/>
        <c:numFmt formatCode="0.00%" sourceLinked="1"/>
        <c:majorTickMark val="none"/>
        <c:minorTickMark val="none"/>
        <c:tickLblPos val="none"/>
        <c:crossAx val="83010688"/>
        <c:crosses val="autoZero"/>
        <c:crossBetween val="between"/>
      </c:valAx>
      <c:spPr>
        <a:solidFill>
          <a:schemeClr val="bg1"/>
        </a:solidFill>
        <a:ln w="25400">
          <a:noFill/>
        </a:ln>
        <a:effectLst/>
      </c:spPr>
    </c:plotArea>
    <c:legend>
      <c:legendPos val="t"/>
      <c:layout>
        <c:manualLayout>
          <c:xMode val="edge"/>
          <c:yMode val="edge"/>
          <c:x val="4.2190963280265364E-2"/>
          <c:y val="0.88228971958797597"/>
          <c:w val="0.89999989239548484"/>
          <c:h val="8.1106903763809746E-2"/>
        </c:manualLayout>
      </c:layout>
      <c:overlay val="0"/>
      <c:spPr>
        <a:solidFill>
          <a:schemeClr val="bg1"/>
        </a:solidFill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000" b="0" i="0" u="none" strike="noStrike" kern="1200" baseline="0">
              <a:solidFill>
                <a:schemeClr val="tx1"/>
              </a:solidFill>
              <a:latin typeface="Gill Sans MT" panose="020B0502020104020203" pitchFamily="34" charset="0"/>
              <a:ea typeface="Verdana" panose="020B0604030504040204" pitchFamily="34" charset="0"/>
              <a:cs typeface="Times New Roman" panose="02020603050405020304" pitchFamily="18" charset="0"/>
            </a:defRPr>
          </a:pPr>
          <a:endParaRPr lang="fr-FR"/>
        </a:p>
      </c:txPr>
    </c:legend>
    <c:plotVisOnly val="1"/>
    <c:dispBlanksAs val="gap"/>
    <c:showDLblsOverMax val="0"/>
  </c:chart>
  <c:spPr>
    <a:solidFill>
      <a:schemeClr val="bg1"/>
    </a:solidFill>
    <a:ln>
      <a:solidFill>
        <a:srgbClr val="006600"/>
      </a:solidFill>
    </a:ln>
    <a:effectLst/>
  </c:spPr>
  <c:txPr>
    <a:bodyPr/>
    <a:lstStyle/>
    <a:p>
      <a:pPr>
        <a:defRPr sz="800">
          <a:solidFill>
            <a:schemeClr val="tx1"/>
          </a:solidFill>
          <a:latin typeface="Verdana" panose="020B0604030504040204" pitchFamily="34" charset="0"/>
          <a:ea typeface="Verdana" panose="020B0604030504040204" pitchFamily="34" charset="0"/>
          <a:cs typeface="Times New Roman" panose="02020603050405020304" pitchFamily="18" charset="0"/>
        </a:defRPr>
      </a:pPr>
      <a:endParaRPr lang="fr-FR"/>
    </a:p>
  </c:txPr>
  <c:externalData r:id="rId1">
    <c:autoUpdate val="0"/>
  </c:externalData>
</c:chartSpac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>
            <a:spLocks noGrp="1" noRot="1" noChangeAspect="1"/>
          </p:cNvSpPr>
          <p:nvPr>
            <p:ph type="sldImg" idx="2"/>
          </p:nvPr>
        </p:nvSpPr>
        <p:spPr>
          <a:xfrm>
            <a:off x="88900" y="744538"/>
            <a:ext cx="6619875" cy="3724275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" name="Google Shape;4;n"/>
          <p:cNvSpPr txBox="1">
            <a:spLocks noGrp="1"/>
          </p:cNvSpPr>
          <p:nvPr>
            <p:ph type="body" idx="1"/>
          </p:nvPr>
        </p:nvSpPr>
        <p:spPr>
          <a:xfrm>
            <a:off x="679768" y="4716661"/>
            <a:ext cx="5438140" cy="446841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100"/>
            </a:lvl1pPr>
            <a:lvl2pPr marL="914400" lvl="1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 sz="1100"/>
            </a:lvl2pPr>
            <a:lvl3pPr marL="1371600" lvl="2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 sz="1100"/>
            </a:lvl3pPr>
            <a:lvl4pPr marL="1828800" lvl="3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100"/>
            </a:lvl4pPr>
            <a:lvl5pPr marL="2286000" lvl="4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 sz="1100"/>
            </a:lvl5pPr>
            <a:lvl6pPr marL="2743200" lvl="5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 sz="1100"/>
            </a:lvl6pPr>
            <a:lvl7pPr marL="3200400" lvl="6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100"/>
            </a:lvl7pPr>
            <a:lvl8pPr marL="3657600" lvl="7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 sz="1100"/>
            </a:lvl8pPr>
            <a:lvl9pPr marL="4114800" lvl="8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 sz="1100"/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CI" dirty="0"/>
          </a:p>
        </p:txBody>
      </p:sp>
    </p:spTree>
    <p:extLst>
      <p:ext uri="{BB962C8B-B14F-4D97-AF65-F5344CB8AC3E}">
        <p14:creationId xmlns:p14="http://schemas.microsoft.com/office/powerpoint/2010/main" val="28473001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CI" dirty="0"/>
          </a:p>
        </p:txBody>
      </p:sp>
    </p:spTree>
    <p:extLst>
      <p:ext uri="{BB962C8B-B14F-4D97-AF65-F5344CB8AC3E}">
        <p14:creationId xmlns:p14="http://schemas.microsoft.com/office/powerpoint/2010/main" val="28473001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798C5307-140F-447F-BCBA-BB92E3A2906B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4458719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22B48FC-AB47-4F5D-9725-BF22E783BCCD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</a:t>
            </a:fld>
            <a:endParaRPr kumimoji="0" lang="en-GB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51491751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7" name="Google Shape;237;g35ed75ccf_028:notes"/>
          <p:cNvSpPr>
            <a:spLocks noGrp="1" noRot="1" noChangeAspect="1"/>
          </p:cNvSpPr>
          <p:nvPr>
            <p:ph type="sldImg" idx="2"/>
          </p:nvPr>
        </p:nvSpPr>
        <p:spPr>
          <a:xfrm>
            <a:off x="90488" y="744538"/>
            <a:ext cx="6616700" cy="3722687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38" name="Google Shape;238;g35ed75ccf_028:notes"/>
          <p:cNvSpPr txBox="1">
            <a:spLocks noGrp="1"/>
          </p:cNvSpPr>
          <p:nvPr>
            <p:ph type="body" idx="1"/>
          </p:nvPr>
        </p:nvSpPr>
        <p:spPr>
          <a:xfrm>
            <a:off x="679768" y="4715907"/>
            <a:ext cx="5438140" cy="4467701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</p:spTree>
    <p:extLst>
      <p:ext uri="{BB962C8B-B14F-4D97-AF65-F5344CB8AC3E}">
        <p14:creationId xmlns:p14="http://schemas.microsoft.com/office/powerpoint/2010/main" val="2255167045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7" name="Google Shape;237;g35ed75ccf_02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38" name="Google Shape;238;g35ed75ccf_02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1894656370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7" name="Google Shape;237;g35ed75ccf_02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38" name="Google Shape;238;g35ed75ccf_02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</p:spTree>
    <p:extLst>
      <p:ext uri="{BB962C8B-B14F-4D97-AF65-F5344CB8AC3E}">
        <p14:creationId xmlns:p14="http://schemas.microsoft.com/office/powerpoint/2010/main" val="4058520129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7" name="Google Shape;237;g35ed75ccf_028:notes"/>
          <p:cNvSpPr>
            <a:spLocks noGrp="1" noRot="1" noChangeAspect="1"/>
          </p:cNvSpPr>
          <p:nvPr>
            <p:ph type="sldImg" idx="2"/>
          </p:nvPr>
        </p:nvSpPr>
        <p:spPr>
          <a:xfrm>
            <a:off x="90488" y="744538"/>
            <a:ext cx="6616700" cy="3722687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38" name="Google Shape;238;g35ed75ccf_028:notes"/>
          <p:cNvSpPr txBox="1">
            <a:spLocks noGrp="1"/>
          </p:cNvSpPr>
          <p:nvPr>
            <p:ph type="body" idx="1"/>
          </p:nvPr>
        </p:nvSpPr>
        <p:spPr>
          <a:xfrm>
            <a:off x="679768" y="4715907"/>
            <a:ext cx="5438140" cy="4467701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</p:spTree>
    <p:extLst>
      <p:ext uri="{BB962C8B-B14F-4D97-AF65-F5344CB8AC3E}">
        <p14:creationId xmlns:p14="http://schemas.microsoft.com/office/powerpoint/2010/main" val="3706602623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22B48FC-AB47-4F5D-9725-BF22E783BCCD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9</a:t>
            </a:fld>
            <a:endParaRPr kumimoji="0" lang="en-GB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437531929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22B48FC-AB47-4F5D-9725-BF22E783BCCD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10</a:t>
            </a:fld>
            <a:endParaRPr kumimoji="0" lang="en-GB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741223353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22B48FC-AB47-4F5D-9725-BF22E783BCCD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11</a:t>
            </a:fld>
            <a:endParaRPr kumimoji="0" lang="en-GB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057040924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7" name="Google Shape;237;g35ed75ccf_02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38" name="Google Shape;238;g35ed75ccf_02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2020709430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40B7A14-AEF5-1265-FE78-41675E078CC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091FC040-2713-380B-DE19-6FD107B2BB55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CCF517EA-737F-F821-45E6-D1D5483CDD7B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223B46F6-FCCC-C505-3168-2A2E321A62AC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22B48FC-AB47-4F5D-9725-BF22E783BCCD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14</a:t>
            </a:fld>
            <a:endParaRPr kumimoji="0" lang="en-GB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082495987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22B48FC-AB47-4F5D-9725-BF22E783BCCD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16</a:t>
            </a:fld>
            <a:endParaRPr kumimoji="0" lang="en-GB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242056484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22B48FC-AB47-4F5D-9725-BF22E783BCCD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17</a:t>
            </a:fld>
            <a:endParaRPr kumimoji="0" lang="en-GB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100732230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DBC25B7-39C1-C522-6C4D-E3210D872C7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F20FC242-8CBB-BE13-0DE4-B0B05EA794A2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D0976678-595E-E8C1-C1B9-698CAECB2EA1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6EC218A8-AE1F-76F2-F24C-34A27F89CEFD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22B48FC-AB47-4F5D-9725-BF22E783BCCD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18</a:t>
            </a:fld>
            <a:endParaRPr kumimoji="0" lang="en-GB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187792752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22B48FC-AB47-4F5D-9725-BF22E783BCCD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19</a:t>
            </a:fld>
            <a:endParaRPr kumimoji="0" lang="en-GB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853867340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4191A3E-0890-DA9F-EEBD-9B92E0B5784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A57DD303-9AF7-D4F6-F349-3D83363AEB5F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E6BED28F-A6E1-71D6-6097-8A1C79946722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54ECD3F-FF58-D604-C521-9E91B92277A0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22B48FC-AB47-4F5D-9725-BF22E783BCCD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20</a:t>
            </a:fld>
            <a:endParaRPr kumimoji="0" lang="en-GB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213144766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22B48FC-AB47-4F5D-9725-BF22E783BCCD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21</a:t>
            </a:fld>
            <a:endParaRPr kumimoji="0" lang="en-GB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45073619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89ABC16-4FCE-3574-2CD6-9CF983947FB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248235FC-B98A-3E07-BE9B-5DB04F44E17B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F67757FD-807E-B7E2-3951-82A88226C162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8D413F69-F295-06E0-8D3F-D5A7181C4325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22B48FC-AB47-4F5D-9725-BF22E783BCCD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22</a:t>
            </a:fld>
            <a:endParaRPr kumimoji="0" lang="en-GB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427735352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22B48FC-AB47-4F5D-9725-BF22E783BCCD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23</a:t>
            </a:fld>
            <a:endParaRPr kumimoji="0" lang="en-GB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99360434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22B48FC-AB47-4F5D-9725-BF22E783BCCD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24</a:t>
            </a:fld>
            <a:endParaRPr kumimoji="0" lang="en-GB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439239429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22B48FC-AB47-4F5D-9725-BF22E783BCCD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25</a:t>
            </a:fld>
            <a:endParaRPr kumimoji="0" lang="en-GB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868155415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8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2" name="Google Shape;182;g71059c2e68_0_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83" name="Google Shape;183;g71059c2e68_0_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</p:spTree>
    <p:extLst>
      <p:ext uri="{BB962C8B-B14F-4D97-AF65-F5344CB8AC3E}">
        <p14:creationId xmlns:p14="http://schemas.microsoft.com/office/powerpoint/2010/main" val="134084407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143000" y="841772"/>
            <a:ext cx="6858000" cy="17907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143000" y="2701528"/>
            <a:ext cx="6858000" cy="124182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fr-FR"/>
              <a:t>Modifier le style des sous-titres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685732">
              <a:buClrTx/>
            </a:pPr>
            <a:fld id="{B8C83E1C-8851-4D1A-8FDA-C7FCA157A0B7}" type="datetimeFigureOut">
              <a:rPr lang="fr-FR" kern="1200" smtClean="0">
                <a:solidFill>
                  <a:prstClr val="black">
                    <a:tint val="75000"/>
                  </a:prstClr>
                </a:solidFill>
                <a:latin typeface="Calibri" panose="020F0502020204030204"/>
                <a:ea typeface="+mn-ea"/>
                <a:cs typeface="+mn-cs"/>
              </a:rPr>
              <a:pPr defTabSz="685732">
                <a:buClrTx/>
              </a:pPr>
              <a:t>24/05/2025</a:t>
            </a:fld>
            <a:endParaRPr lang="fr-FR" kern="1200" dirty="0">
              <a:solidFill>
                <a:prstClr val="black">
                  <a:tint val="75000"/>
                </a:prstClr>
              </a:solidFill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685732">
              <a:buClrTx/>
            </a:pPr>
            <a:endParaRPr lang="fr-FR" kern="1200" dirty="0">
              <a:solidFill>
                <a:prstClr val="black">
                  <a:tint val="75000"/>
                </a:prstClr>
              </a:solidFill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685732">
              <a:buClrTx/>
            </a:pPr>
            <a:fld id="{EA32824C-A631-4377-8098-6A506F4C6B2B}" type="slidenum">
              <a:rPr lang="fr-FR" kern="1200" smtClean="0">
                <a:solidFill>
                  <a:prstClr val="black">
                    <a:tint val="75000"/>
                  </a:prstClr>
                </a:solidFill>
                <a:latin typeface="Calibri" panose="020F0502020204030204"/>
                <a:ea typeface="+mn-ea"/>
                <a:cs typeface="+mn-cs"/>
              </a:rPr>
              <a:pPr defTabSz="685732">
                <a:buClrTx/>
              </a:pPr>
              <a:t>‹N°›</a:t>
            </a:fld>
            <a:endParaRPr lang="fr-FR" kern="1200" dirty="0">
              <a:solidFill>
                <a:prstClr val="black">
                  <a:tint val="75000"/>
                </a:prstClr>
              </a:solidFill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82920064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ubtitle" preserve="1">
  <p:cSld name="Subtitle">
    <p:bg>
      <p:bgPr>
        <a:solidFill>
          <a:schemeClr val="accent6"/>
        </a:solidFill>
        <a:effectLst/>
      </p:bgPr>
    </p:bg>
    <p:spTree>
      <p:nvGrpSpPr>
        <p:cNvPr id="1" name="Shape 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Google Shape;16;p3"/>
          <p:cNvSpPr/>
          <p:nvPr/>
        </p:nvSpPr>
        <p:spPr>
          <a:xfrm>
            <a:off x="0" y="1"/>
            <a:ext cx="9150000" cy="951470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defTabSz="685732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7" name="Google Shape;17;p3"/>
          <p:cNvSpPr txBox="1">
            <a:spLocks noGrp="1"/>
          </p:cNvSpPr>
          <p:nvPr>
            <p:ph type="ctrTitle"/>
          </p:nvPr>
        </p:nvSpPr>
        <p:spPr>
          <a:xfrm>
            <a:off x="1561925" y="3020412"/>
            <a:ext cx="7003800" cy="546900"/>
          </a:xfrm>
          <a:prstGeom prst="rect">
            <a:avLst/>
          </a:prstGeom>
        </p:spPr>
        <p:txBody>
          <a:bodyPr spcFirstLastPara="1" wrap="square" lIns="0" tIns="0" rIns="0" bIns="0" anchor="b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400"/>
              <a:buNone/>
              <a:defRPr sz="4400">
                <a:solidFill>
                  <a:schemeClr val="lt1"/>
                </a:solidFill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400"/>
              <a:buNone/>
              <a:defRPr sz="4400">
                <a:solidFill>
                  <a:schemeClr val="lt1"/>
                </a:solidFill>
              </a:defRPr>
            </a:lvl2pPr>
            <a:lvl3pPr lvl="2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400"/>
              <a:buNone/>
              <a:defRPr sz="4400">
                <a:solidFill>
                  <a:schemeClr val="lt1"/>
                </a:solidFill>
              </a:defRPr>
            </a:lvl3pPr>
            <a:lvl4pPr lvl="3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400"/>
              <a:buNone/>
              <a:defRPr sz="4400">
                <a:solidFill>
                  <a:schemeClr val="lt1"/>
                </a:solidFill>
              </a:defRPr>
            </a:lvl4pPr>
            <a:lvl5pPr lvl="4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400"/>
              <a:buNone/>
              <a:defRPr sz="4400">
                <a:solidFill>
                  <a:schemeClr val="lt1"/>
                </a:solidFill>
              </a:defRPr>
            </a:lvl5pPr>
            <a:lvl6pPr lvl="5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400"/>
              <a:buNone/>
              <a:defRPr sz="4400">
                <a:solidFill>
                  <a:schemeClr val="lt1"/>
                </a:solidFill>
              </a:defRPr>
            </a:lvl6pPr>
            <a:lvl7pPr lvl="6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400"/>
              <a:buNone/>
              <a:defRPr sz="4400">
                <a:solidFill>
                  <a:schemeClr val="lt1"/>
                </a:solidFill>
              </a:defRPr>
            </a:lvl7pPr>
            <a:lvl8pPr lvl="7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400"/>
              <a:buNone/>
              <a:defRPr sz="4400">
                <a:solidFill>
                  <a:schemeClr val="lt1"/>
                </a:solidFill>
              </a:defRPr>
            </a:lvl8pPr>
            <a:lvl9pPr lvl="8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400"/>
              <a:buNone/>
              <a:defRPr sz="4400">
                <a:solidFill>
                  <a:schemeClr val="lt1"/>
                </a:solidFill>
              </a:defRPr>
            </a:lvl9pPr>
          </a:lstStyle>
          <a:p>
            <a:endParaRPr/>
          </a:p>
        </p:txBody>
      </p:sp>
      <p:sp>
        <p:nvSpPr>
          <p:cNvPr id="18" name="Google Shape;18;p3"/>
          <p:cNvSpPr txBox="1">
            <a:spLocks noGrp="1"/>
          </p:cNvSpPr>
          <p:nvPr>
            <p:ph type="subTitle" idx="1"/>
          </p:nvPr>
        </p:nvSpPr>
        <p:spPr>
          <a:xfrm>
            <a:off x="1561925" y="3533375"/>
            <a:ext cx="7003800" cy="2796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None/>
              <a:defRPr sz="1800">
                <a:solidFill>
                  <a:schemeClr val="dk2"/>
                </a:solidFill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None/>
              <a:defRPr sz="1800">
                <a:solidFill>
                  <a:schemeClr val="dk2"/>
                </a:solidFill>
              </a:defRPr>
            </a:lvl2pPr>
            <a:lvl3pPr lvl="2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>
                <a:solidFill>
                  <a:schemeClr val="dk2"/>
                </a:solidFill>
              </a:defRPr>
            </a:lvl3pPr>
            <a:lvl4pPr lvl="3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>
                <a:solidFill>
                  <a:schemeClr val="dk2"/>
                </a:solidFill>
              </a:defRPr>
            </a:lvl4pPr>
            <a:lvl5pPr lvl="4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>
                <a:solidFill>
                  <a:schemeClr val="dk2"/>
                </a:solidFill>
              </a:defRPr>
            </a:lvl5pPr>
            <a:lvl6pPr lvl="5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>
                <a:solidFill>
                  <a:schemeClr val="dk2"/>
                </a:solidFill>
              </a:defRPr>
            </a:lvl6pPr>
            <a:lvl7pPr lvl="6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>
                <a:solidFill>
                  <a:schemeClr val="dk2"/>
                </a:solidFill>
              </a:defRPr>
            </a:lvl7pPr>
            <a:lvl8pPr lvl="7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>
                <a:solidFill>
                  <a:schemeClr val="dk2"/>
                </a:solidFill>
              </a:defRPr>
            </a:lvl8pPr>
            <a:lvl9pPr lvl="8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>
                <a:solidFill>
                  <a:schemeClr val="dk2"/>
                </a:solidFill>
              </a:defRPr>
            </a:lvl9pPr>
          </a:lstStyle>
          <a:p>
            <a:endParaRPr/>
          </a:p>
        </p:txBody>
      </p:sp>
      <p:sp>
        <p:nvSpPr>
          <p:cNvPr id="19" name="Google Shape;19;p3"/>
          <p:cNvSpPr/>
          <p:nvPr/>
        </p:nvSpPr>
        <p:spPr>
          <a:xfrm>
            <a:off x="1" y="4314160"/>
            <a:ext cx="829340" cy="829340"/>
          </a:xfrm>
          <a:prstGeom prst="round1Rect">
            <a:avLst>
              <a:gd name="adj" fmla="val 50000"/>
            </a:avLst>
          </a:prstGeom>
          <a:solidFill>
            <a:srgbClr val="FF9900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defTabSz="685732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 dirty="0">
              <a:ln>
                <a:noFill/>
              </a:ln>
              <a:solidFill>
                <a:srgbClr val="5B9BD5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34339940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685732">
              <a:buClrTx/>
            </a:pPr>
            <a:fld id="{B8C83E1C-8851-4D1A-8FDA-C7FCA157A0B7}" type="datetimeFigureOut">
              <a:rPr lang="fr-FR" kern="1200" smtClean="0">
                <a:solidFill>
                  <a:prstClr val="black">
                    <a:tint val="75000"/>
                  </a:prstClr>
                </a:solidFill>
                <a:latin typeface="Calibri" panose="020F0502020204030204"/>
                <a:ea typeface="+mn-ea"/>
                <a:cs typeface="+mn-cs"/>
              </a:rPr>
              <a:pPr defTabSz="685732">
                <a:buClrTx/>
              </a:pPr>
              <a:t>24/05/2025</a:t>
            </a:fld>
            <a:endParaRPr lang="fr-FR" kern="1200" dirty="0">
              <a:solidFill>
                <a:prstClr val="black">
                  <a:tint val="75000"/>
                </a:prstClr>
              </a:solidFill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685732">
              <a:buClrTx/>
            </a:pPr>
            <a:endParaRPr lang="fr-FR" kern="1200" dirty="0">
              <a:solidFill>
                <a:prstClr val="black">
                  <a:tint val="75000"/>
                </a:prstClr>
              </a:solidFill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685732">
              <a:buClrTx/>
            </a:pPr>
            <a:fld id="{EA32824C-A631-4377-8098-6A506F4C6B2B}" type="slidenum">
              <a:rPr lang="fr-FR" kern="1200" smtClean="0">
                <a:solidFill>
                  <a:prstClr val="black">
                    <a:tint val="75000"/>
                  </a:prstClr>
                </a:solidFill>
                <a:latin typeface="Calibri" panose="020F0502020204030204"/>
                <a:ea typeface="+mn-ea"/>
                <a:cs typeface="+mn-cs"/>
              </a:rPr>
              <a:pPr defTabSz="685732">
                <a:buClrTx/>
              </a:pPr>
              <a:t>‹N°›</a:t>
            </a:fld>
            <a:endParaRPr lang="fr-FR" kern="1200" dirty="0">
              <a:solidFill>
                <a:prstClr val="black">
                  <a:tint val="75000"/>
                </a:prstClr>
              </a:solidFill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03717232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623888" y="1282304"/>
            <a:ext cx="7886700" cy="2139553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623888" y="3442098"/>
            <a:ext cx="7886700" cy="1125140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685732">
              <a:buClrTx/>
            </a:pPr>
            <a:fld id="{B8C83E1C-8851-4D1A-8FDA-C7FCA157A0B7}" type="datetimeFigureOut">
              <a:rPr lang="fr-FR" kern="1200" smtClean="0">
                <a:solidFill>
                  <a:prstClr val="black">
                    <a:tint val="75000"/>
                  </a:prstClr>
                </a:solidFill>
                <a:latin typeface="Calibri" panose="020F0502020204030204"/>
                <a:ea typeface="+mn-ea"/>
                <a:cs typeface="+mn-cs"/>
              </a:rPr>
              <a:pPr defTabSz="685732">
                <a:buClrTx/>
              </a:pPr>
              <a:t>24/05/2025</a:t>
            </a:fld>
            <a:endParaRPr lang="fr-FR" kern="1200" dirty="0">
              <a:solidFill>
                <a:prstClr val="black">
                  <a:tint val="75000"/>
                </a:prstClr>
              </a:solidFill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685732">
              <a:buClrTx/>
            </a:pPr>
            <a:endParaRPr lang="fr-FR" kern="1200" dirty="0">
              <a:solidFill>
                <a:prstClr val="black">
                  <a:tint val="75000"/>
                </a:prstClr>
              </a:solidFill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685732">
              <a:buClrTx/>
            </a:pPr>
            <a:fld id="{EA32824C-A631-4377-8098-6A506F4C6B2B}" type="slidenum">
              <a:rPr lang="fr-FR" kern="1200" smtClean="0">
                <a:solidFill>
                  <a:prstClr val="black">
                    <a:tint val="75000"/>
                  </a:prstClr>
                </a:solidFill>
                <a:latin typeface="Calibri" panose="020F0502020204030204"/>
                <a:ea typeface="+mn-ea"/>
                <a:cs typeface="+mn-cs"/>
              </a:rPr>
              <a:pPr defTabSz="685732">
                <a:buClrTx/>
              </a:pPr>
              <a:t>‹N°›</a:t>
            </a:fld>
            <a:endParaRPr lang="fr-FR" kern="1200" dirty="0">
              <a:solidFill>
                <a:prstClr val="black">
                  <a:tint val="75000"/>
                </a:prstClr>
              </a:solidFill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39919463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628650" y="1369219"/>
            <a:ext cx="3886200" cy="3263504"/>
          </a:xfrm>
        </p:spPr>
        <p:txBody>
          <a:bodyPr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29150" y="1369219"/>
            <a:ext cx="3886200" cy="3263504"/>
          </a:xfrm>
        </p:spPr>
        <p:txBody>
          <a:bodyPr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685732">
              <a:buClrTx/>
            </a:pPr>
            <a:fld id="{B8C83E1C-8851-4D1A-8FDA-C7FCA157A0B7}" type="datetimeFigureOut">
              <a:rPr lang="fr-FR" kern="1200" smtClean="0">
                <a:solidFill>
                  <a:prstClr val="black">
                    <a:tint val="75000"/>
                  </a:prstClr>
                </a:solidFill>
                <a:latin typeface="Calibri" panose="020F0502020204030204"/>
                <a:ea typeface="+mn-ea"/>
                <a:cs typeface="+mn-cs"/>
              </a:rPr>
              <a:pPr defTabSz="685732">
                <a:buClrTx/>
              </a:pPr>
              <a:t>24/05/2025</a:t>
            </a:fld>
            <a:endParaRPr lang="fr-FR" kern="1200" dirty="0">
              <a:solidFill>
                <a:prstClr val="black">
                  <a:tint val="75000"/>
                </a:prstClr>
              </a:solidFill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685732">
              <a:buClrTx/>
            </a:pPr>
            <a:endParaRPr lang="fr-FR" kern="1200" dirty="0">
              <a:solidFill>
                <a:prstClr val="black">
                  <a:tint val="75000"/>
                </a:prstClr>
              </a:solidFill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685732">
              <a:buClrTx/>
            </a:pPr>
            <a:fld id="{EA32824C-A631-4377-8098-6A506F4C6B2B}" type="slidenum">
              <a:rPr lang="fr-FR" kern="1200" smtClean="0">
                <a:solidFill>
                  <a:prstClr val="black">
                    <a:tint val="75000"/>
                  </a:prstClr>
                </a:solidFill>
                <a:latin typeface="Calibri" panose="020F0502020204030204"/>
                <a:ea typeface="+mn-ea"/>
                <a:cs typeface="+mn-cs"/>
              </a:rPr>
              <a:pPr defTabSz="685732">
                <a:buClrTx/>
              </a:pPr>
              <a:t>‹N°›</a:t>
            </a:fld>
            <a:endParaRPr lang="fr-FR" kern="1200" dirty="0">
              <a:solidFill>
                <a:prstClr val="black">
                  <a:tint val="75000"/>
                </a:prstClr>
              </a:solidFill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46187938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629841" y="273844"/>
            <a:ext cx="7886700" cy="994172"/>
          </a:xfrm>
        </p:spPr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629842" y="1260872"/>
            <a:ext cx="3868340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fr-FR"/>
              <a:t>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29842" y="1878806"/>
            <a:ext cx="3868340" cy="2763441"/>
          </a:xfrm>
        </p:spPr>
        <p:txBody>
          <a:bodyPr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29150" y="1260872"/>
            <a:ext cx="3887391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fr-FR"/>
              <a:t>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29150" y="1878806"/>
            <a:ext cx="3887391" cy="2763441"/>
          </a:xfrm>
        </p:spPr>
        <p:txBody>
          <a:bodyPr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685732">
              <a:buClrTx/>
            </a:pPr>
            <a:fld id="{B8C83E1C-8851-4D1A-8FDA-C7FCA157A0B7}" type="datetimeFigureOut">
              <a:rPr lang="fr-FR" kern="1200" smtClean="0">
                <a:solidFill>
                  <a:prstClr val="black">
                    <a:tint val="75000"/>
                  </a:prstClr>
                </a:solidFill>
                <a:latin typeface="Calibri" panose="020F0502020204030204"/>
                <a:ea typeface="+mn-ea"/>
                <a:cs typeface="+mn-cs"/>
              </a:rPr>
              <a:pPr defTabSz="685732">
                <a:buClrTx/>
              </a:pPr>
              <a:t>24/05/2025</a:t>
            </a:fld>
            <a:endParaRPr lang="fr-FR" kern="1200" dirty="0">
              <a:solidFill>
                <a:prstClr val="black">
                  <a:tint val="75000"/>
                </a:prstClr>
              </a:solidFill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685732">
              <a:buClrTx/>
            </a:pPr>
            <a:endParaRPr lang="fr-FR" kern="1200" dirty="0">
              <a:solidFill>
                <a:prstClr val="black">
                  <a:tint val="75000"/>
                </a:prstClr>
              </a:solidFill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685732">
              <a:buClrTx/>
            </a:pPr>
            <a:fld id="{EA32824C-A631-4377-8098-6A506F4C6B2B}" type="slidenum">
              <a:rPr lang="fr-FR" kern="1200" smtClean="0">
                <a:solidFill>
                  <a:prstClr val="black">
                    <a:tint val="75000"/>
                  </a:prstClr>
                </a:solidFill>
                <a:latin typeface="Calibri" panose="020F0502020204030204"/>
                <a:ea typeface="+mn-ea"/>
                <a:cs typeface="+mn-cs"/>
              </a:rPr>
              <a:pPr defTabSz="685732">
                <a:buClrTx/>
              </a:pPr>
              <a:t>‹N°›</a:t>
            </a:fld>
            <a:endParaRPr lang="fr-FR" kern="1200" dirty="0">
              <a:solidFill>
                <a:prstClr val="black">
                  <a:tint val="75000"/>
                </a:prstClr>
              </a:solidFill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92989381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685732">
              <a:buClrTx/>
            </a:pPr>
            <a:fld id="{B8C83E1C-8851-4D1A-8FDA-C7FCA157A0B7}" type="datetimeFigureOut">
              <a:rPr lang="fr-FR" kern="1200" smtClean="0">
                <a:solidFill>
                  <a:prstClr val="black">
                    <a:tint val="75000"/>
                  </a:prstClr>
                </a:solidFill>
                <a:latin typeface="Calibri" panose="020F0502020204030204"/>
                <a:ea typeface="+mn-ea"/>
                <a:cs typeface="+mn-cs"/>
              </a:rPr>
              <a:pPr defTabSz="685732">
                <a:buClrTx/>
              </a:pPr>
              <a:t>24/05/2025</a:t>
            </a:fld>
            <a:endParaRPr lang="fr-FR" kern="1200" dirty="0">
              <a:solidFill>
                <a:prstClr val="black">
                  <a:tint val="75000"/>
                </a:prstClr>
              </a:solidFill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685732">
              <a:buClrTx/>
            </a:pPr>
            <a:endParaRPr lang="fr-FR" kern="1200" dirty="0">
              <a:solidFill>
                <a:prstClr val="black">
                  <a:tint val="75000"/>
                </a:prstClr>
              </a:solidFill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685732">
              <a:buClrTx/>
            </a:pPr>
            <a:fld id="{EA32824C-A631-4377-8098-6A506F4C6B2B}" type="slidenum">
              <a:rPr lang="fr-FR" kern="1200" smtClean="0">
                <a:solidFill>
                  <a:prstClr val="black">
                    <a:tint val="75000"/>
                  </a:prstClr>
                </a:solidFill>
                <a:latin typeface="Calibri" panose="020F0502020204030204"/>
                <a:ea typeface="+mn-ea"/>
                <a:cs typeface="+mn-cs"/>
              </a:rPr>
              <a:pPr defTabSz="685732">
                <a:buClrTx/>
              </a:pPr>
              <a:t>‹N°›</a:t>
            </a:fld>
            <a:endParaRPr lang="fr-FR" kern="1200" dirty="0">
              <a:solidFill>
                <a:prstClr val="black">
                  <a:tint val="75000"/>
                </a:prstClr>
              </a:solidFill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57837900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685732">
              <a:buClrTx/>
            </a:pPr>
            <a:fld id="{B8C83E1C-8851-4D1A-8FDA-C7FCA157A0B7}" type="datetimeFigureOut">
              <a:rPr lang="fr-FR" kern="1200" smtClean="0">
                <a:solidFill>
                  <a:prstClr val="black">
                    <a:tint val="75000"/>
                  </a:prstClr>
                </a:solidFill>
                <a:latin typeface="Calibri" panose="020F0502020204030204"/>
                <a:ea typeface="+mn-ea"/>
                <a:cs typeface="+mn-cs"/>
              </a:rPr>
              <a:pPr defTabSz="685732">
                <a:buClrTx/>
              </a:pPr>
              <a:t>24/05/2025</a:t>
            </a:fld>
            <a:endParaRPr lang="fr-FR" kern="1200" dirty="0">
              <a:solidFill>
                <a:prstClr val="black">
                  <a:tint val="75000"/>
                </a:prstClr>
              </a:solidFill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685732">
              <a:buClrTx/>
            </a:pPr>
            <a:endParaRPr lang="fr-FR" kern="1200" dirty="0">
              <a:solidFill>
                <a:prstClr val="black">
                  <a:tint val="75000"/>
                </a:prstClr>
              </a:solidFill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685732">
              <a:buClrTx/>
            </a:pPr>
            <a:fld id="{EA32824C-A631-4377-8098-6A506F4C6B2B}" type="slidenum">
              <a:rPr lang="fr-FR" kern="1200" smtClean="0">
                <a:solidFill>
                  <a:prstClr val="black">
                    <a:tint val="75000"/>
                  </a:prstClr>
                </a:solidFill>
                <a:latin typeface="Calibri" panose="020F0502020204030204"/>
                <a:ea typeface="+mn-ea"/>
                <a:cs typeface="+mn-cs"/>
              </a:rPr>
              <a:pPr defTabSz="685732">
                <a:buClrTx/>
              </a:pPr>
              <a:t>‹N°›</a:t>
            </a:fld>
            <a:endParaRPr lang="fr-FR" kern="1200" dirty="0">
              <a:solidFill>
                <a:prstClr val="black">
                  <a:tint val="75000"/>
                </a:prstClr>
              </a:solidFill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95564303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887391" y="740569"/>
            <a:ext cx="4629150" cy="3655219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fr-FR"/>
              <a:t>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685732">
              <a:buClrTx/>
            </a:pPr>
            <a:fld id="{B8C83E1C-8851-4D1A-8FDA-C7FCA157A0B7}" type="datetimeFigureOut">
              <a:rPr lang="fr-FR" kern="1200" smtClean="0">
                <a:solidFill>
                  <a:prstClr val="black">
                    <a:tint val="75000"/>
                  </a:prstClr>
                </a:solidFill>
                <a:latin typeface="Calibri" panose="020F0502020204030204"/>
                <a:ea typeface="+mn-ea"/>
                <a:cs typeface="+mn-cs"/>
              </a:rPr>
              <a:pPr defTabSz="685732">
                <a:buClrTx/>
              </a:pPr>
              <a:t>24/05/2025</a:t>
            </a:fld>
            <a:endParaRPr lang="fr-FR" kern="1200" dirty="0">
              <a:solidFill>
                <a:prstClr val="black">
                  <a:tint val="75000"/>
                </a:prstClr>
              </a:solidFill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685732">
              <a:buClrTx/>
            </a:pPr>
            <a:endParaRPr lang="fr-FR" kern="1200" dirty="0">
              <a:solidFill>
                <a:prstClr val="black">
                  <a:tint val="75000"/>
                </a:prstClr>
              </a:solidFill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685732">
              <a:buClrTx/>
            </a:pPr>
            <a:fld id="{EA32824C-A631-4377-8098-6A506F4C6B2B}" type="slidenum">
              <a:rPr lang="fr-FR" kern="1200" smtClean="0">
                <a:solidFill>
                  <a:prstClr val="black">
                    <a:tint val="75000"/>
                  </a:prstClr>
                </a:solidFill>
                <a:latin typeface="Calibri" panose="020F0502020204030204"/>
                <a:ea typeface="+mn-ea"/>
                <a:cs typeface="+mn-cs"/>
              </a:rPr>
              <a:pPr defTabSz="685732">
                <a:buClrTx/>
              </a:pPr>
              <a:t>‹N°›</a:t>
            </a:fld>
            <a:endParaRPr lang="fr-FR" kern="1200" dirty="0">
              <a:solidFill>
                <a:prstClr val="black">
                  <a:tint val="75000"/>
                </a:prstClr>
              </a:solidFill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24424584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3887391" y="740569"/>
            <a:ext cx="4629150" cy="3655219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endParaRPr lang="fr-FR" dirty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fr-FR"/>
              <a:t>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685732">
              <a:buClrTx/>
            </a:pPr>
            <a:fld id="{B8C83E1C-8851-4D1A-8FDA-C7FCA157A0B7}" type="datetimeFigureOut">
              <a:rPr lang="fr-FR" kern="1200" smtClean="0">
                <a:solidFill>
                  <a:prstClr val="black">
                    <a:tint val="75000"/>
                  </a:prstClr>
                </a:solidFill>
                <a:latin typeface="Calibri" panose="020F0502020204030204"/>
                <a:ea typeface="+mn-ea"/>
                <a:cs typeface="+mn-cs"/>
              </a:rPr>
              <a:pPr defTabSz="685732">
                <a:buClrTx/>
              </a:pPr>
              <a:t>24/05/2025</a:t>
            </a:fld>
            <a:endParaRPr lang="fr-FR" kern="1200" dirty="0">
              <a:solidFill>
                <a:prstClr val="black">
                  <a:tint val="75000"/>
                </a:prstClr>
              </a:solidFill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685732">
              <a:buClrTx/>
            </a:pPr>
            <a:endParaRPr lang="fr-FR" kern="1200" dirty="0">
              <a:solidFill>
                <a:prstClr val="black">
                  <a:tint val="75000"/>
                </a:prstClr>
              </a:solidFill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685732">
              <a:buClrTx/>
            </a:pPr>
            <a:fld id="{EA32824C-A631-4377-8098-6A506F4C6B2B}" type="slidenum">
              <a:rPr lang="fr-FR" kern="1200" smtClean="0">
                <a:solidFill>
                  <a:prstClr val="black">
                    <a:tint val="75000"/>
                  </a:prstClr>
                </a:solidFill>
                <a:latin typeface="Calibri" panose="020F0502020204030204"/>
                <a:ea typeface="+mn-ea"/>
                <a:cs typeface="+mn-cs"/>
              </a:rPr>
              <a:pPr defTabSz="685732">
                <a:buClrTx/>
              </a:pPr>
              <a:t>‹N°›</a:t>
            </a:fld>
            <a:endParaRPr lang="fr-FR" kern="1200" dirty="0">
              <a:solidFill>
                <a:prstClr val="black">
                  <a:tint val="75000"/>
                </a:prstClr>
              </a:solidFill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69769716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685732">
              <a:buClrTx/>
            </a:pPr>
            <a:fld id="{B8C83E1C-8851-4D1A-8FDA-C7FCA157A0B7}" type="datetimeFigureOut">
              <a:rPr lang="fr-FR" kern="1200" smtClean="0">
                <a:solidFill>
                  <a:prstClr val="black">
                    <a:tint val="75000"/>
                  </a:prstClr>
                </a:solidFill>
                <a:latin typeface="Calibri" panose="020F0502020204030204"/>
                <a:ea typeface="+mn-ea"/>
                <a:cs typeface="+mn-cs"/>
              </a:rPr>
              <a:pPr defTabSz="685732">
                <a:buClrTx/>
              </a:pPr>
              <a:t>24/05/2025</a:t>
            </a:fld>
            <a:endParaRPr lang="fr-FR" kern="1200" dirty="0">
              <a:solidFill>
                <a:prstClr val="black">
                  <a:tint val="75000"/>
                </a:prstClr>
              </a:solidFill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685732">
              <a:buClrTx/>
            </a:pPr>
            <a:endParaRPr lang="fr-FR" kern="1200" dirty="0">
              <a:solidFill>
                <a:prstClr val="black">
                  <a:tint val="75000"/>
                </a:prstClr>
              </a:solidFill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685732">
              <a:buClrTx/>
            </a:pPr>
            <a:fld id="{EA32824C-A631-4377-8098-6A506F4C6B2B}" type="slidenum">
              <a:rPr lang="fr-FR" kern="1200" smtClean="0">
                <a:solidFill>
                  <a:prstClr val="black">
                    <a:tint val="75000"/>
                  </a:prstClr>
                </a:solidFill>
                <a:latin typeface="Calibri" panose="020F0502020204030204"/>
                <a:ea typeface="+mn-ea"/>
                <a:cs typeface="+mn-cs"/>
              </a:rPr>
              <a:pPr defTabSz="685732">
                <a:buClrTx/>
              </a:pPr>
              <a:t>‹N°›</a:t>
            </a:fld>
            <a:endParaRPr lang="fr-FR" kern="1200" dirty="0">
              <a:solidFill>
                <a:prstClr val="black">
                  <a:tint val="75000"/>
                </a:prstClr>
              </a:solidFill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127025086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543675" y="273844"/>
            <a:ext cx="1971675" cy="4358879"/>
          </a:xfrm>
        </p:spPr>
        <p:txBody>
          <a:bodyPr vert="eaVert"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628650" y="273844"/>
            <a:ext cx="5800725" cy="4358879"/>
          </a:xfrm>
        </p:spPr>
        <p:txBody>
          <a:bodyPr vert="eaVert"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685732">
              <a:buClrTx/>
            </a:pPr>
            <a:fld id="{B8C83E1C-8851-4D1A-8FDA-C7FCA157A0B7}" type="datetimeFigureOut">
              <a:rPr lang="fr-FR" kern="1200" smtClean="0">
                <a:solidFill>
                  <a:prstClr val="black">
                    <a:tint val="75000"/>
                  </a:prstClr>
                </a:solidFill>
                <a:latin typeface="Calibri" panose="020F0502020204030204"/>
                <a:ea typeface="+mn-ea"/>
                <a:cs typeface="+mn-cs"/>
              </a:rPr>
              <a:pPr defTabSz="685732">
                <a:buClrTx/>
              </a:pPr>
              <a:t>24/05/2025</a:t>
            </a:fld>
            <a:endParaRPr lang="fr-FR" kern="1200" dirty="0">
              <a:solidFill>
                <a:prstClr val="black">
                  <a:tint val="75000"/>
                </a:prstClr>
              </a:solidFill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685732">
              <a:buClrTx/>
            </a:pPr>
            <a:endParaRPr lang="fr-FR" kern="1200" dirty="0">
              <a:solidFill>
                <a:prstClr val="black">
                  <a:tint val="75000"/>
                </a:prstClr>
              </a:solidFill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685732">
              <a:buClrTx/>
            </a:pPr>
            <a:fld id="{EA32824C-A631-4377-8098-6A506F4C6B2B}" type="slidenum">
              <a:rPr lang="fr-FR" kern="1200" smtClean="0">
                <a:solidFill>
                  <a:prstClr val="black">
                    <a:tint val="75000"/>
                  </a:prstClr>
                </a:solidFill>
                <a:latin typeface="Calibri" panose="020F0502020204030204"/>
                <a:ea typeface="+mn-ea"/>
                <a:cs typeface="+mn-cs"/>
              </a:rPr>
              <a:pPr defTabSz="685732">
                <a:buClrTx/>
              </a:pPr>
              <a:t>‹N°›</a:t>
            </a:fld>
            <a:endParaRPr lang="fr-FR" kern="1200" dirty="0">
              <a:solidFill>
                <a:prstClr val="black">
                  <a:tint val="75000"/>
                </a:prstClr>
              </a:solidFill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904198666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+ 1 column + Image">
  <p:cSld name="Title + 1 column + Image">
    <p:bg>
      <p:bgPr>
        <a:solidFill>
          <a:schemeClr val="lt1"/>
        </a:solidFill>
        <a:effectLst/>
      </p:bgPr>
    </p:bg>
    <p:spTree>
      <p:nvGrpSpPr>
        <p:cNvPr id="1" name="Shape 3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" name="Google Shape;39;p6"/>
          <p:cNvSpPr/>
          <p:nvPr/>
        </p:nvSpPr>
        <p:spPr>
          <a:xfrm rot="10800000">
            <a:off x="4766875" y="300"/>
            <a:ext cx="4377000" cy="4377000"/>
          </a:xfrm>
          <a:prstGeom prst="round1Rect">
            <a:avLst>
              <a:gd name="adj" fmla="val 50000"/>
            </a:avLst>
          </a:prstGeom>
          <a:solidFill>
            <a:srgbClr val="142236">
              <a:alpha val="7819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0" name="Google Shape;40;p6"/>
          <p:cNvSpPr/>
          <p:nvPr/>
        </p:nvSpPr>
        <p:spPr>
          <a:xfrm flipH="1">
            <a:off x="8760600" y="4760125"/>
            <a:ext cx="383400" cy="383400"/>
          </a:xfrm>
          <a:prstGeom prst="round1Rect">
            <a:avLst>
              <a:gd name="adj" fmla="val 50000"/>
            </a:avLst>
          </a:prstGeom>
          <a:solidFill>
            <a:schemeClr val="l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1" name="Google Shape;41;p6"/>
          <p:cNvSpPr txBox="1">
            <a:spLocks noGrp="1"/>
          </p:cNvSpPr>
          <p:nvPr>
            <p:ph type="title"/>
          </p:nvPr>
        </p:nvSpPr>
        <p:spPr>
          <a:xfrm>
            <a:off x="913175" y="834175"/>
            <a:ext cx="3467100" cy="627000"/>
          </a:xfrm>
          <a:prstGeom prst="rect">
            <a:avLst/>
          </a:prstGeom>
        </p:spPr>
        <p:txBody>
          <a:bodyPr spcFirstLastPara="1" wrap="square" lIns="0" tIns="0" rIns="0" bIns="0" anchor="b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600"/>
              <a:buNone/>
              <a:defRPr/>
            </a:lvl1pPr>
            <a:lvl2pPr lvl="1" rtl="0">
              <a:spcBef>
                <a:spcPts val="0"/>
              </a:spcBef>
              <a:spcAft>
                <a:spcPts val="0"/>
              </a:spcAft>
              <a:buSzPts val="26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26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26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26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26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26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26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2600"/>
              <a:buNone/>
              <a:defRPr/>
            </a:lvl9pPr>
          </a:lstStyle>
          <a:p>
            <a:endParaRPr/>
          </a:p>
        </p:txBody>
      </p:sp>
      <p:sp>
        <p:nvSpPr>
          <p:cNvPr id="42" name="Google Shape;42;p6"/>
          <p:cNvSpPr txBox="1">
            <a:spLocks noGrp="1"/>
          </p:cNvSpPr>
          <p:nvPr>
            <p:ph type="body" idx="1"/>
          </p:nvPr>
        </p:nvSpPr>
        <p:spPr>
          <a:xfrm>
            <a:off x="913175" y="1593750"/>
            <a:ext cx="3467100" cy="27837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marL="457189" lvl="0" indent="-355591" rtl="0">
              <a:lnSpc>
                <a:spcPct val="115000"/>
              </a:lnSpc>
              <a:spcBef>
                <a:spcPts val="600"/>
              </a:spcBef>
              <a:spcAft>
                <a:spcPts val="0"/>
              </a:spcAft>
              <a:buSzPts val="2000"/>
              <a:buChar char="╸"/>
              <a:defRPr sz="2000">
                <a:solidFill>
                  <a:schemeClr val="dk2"/>
                </a:solidFill>
              </a:defRPr>
            </a:lvl1pPr>
            <a:lvl2pPr marL="914378" lvl="1" indent="-355591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000"/>
              <a:buChar char="╶"/>
              <a:defRPr sz="2000">
                <a:solidFill>
                  <a:schemeClr val="dk2"/>
                </a:solidFill>
              </a:defRPr>
            </a:lvl2pPr>
            <a:lvl3pPr marL="1371566" lvl="2" indent="-355591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2000"/>
              <a:buChar char="╶"/>
              <a:defRPr sz="2000">
                <a:solidFill>
                  <a:schemeClr val="dk2"/>
                </a:solidFill>
              </a:defRPr>
            </a:lvl3pPr>
            <a:lvl4pPr marL="1828754" lvl="3" indent="-355591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2000"/>
              <a:buChar char="╶"/>
              <a:defRPr sz="2000">
                <a:solidFill>
                  <a:schemeClr val="dk2"/>
                </a:solidFill>
              </a:defRPr>
            </a:lvl4pPr>
            <a:lvl5pPr marL="2285943" lvl="4" indent="-355591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2000"/>
              <a:buChar char="╶"/>
              <a:defRPr sz="2000">
                <a:solidFill>
                  <a:schemeClr val="dk2"/>
                </a:solidFill>
              </a:defRPr>
            </a:lvl5pPr>
            <a:lvl6pPr marL="2743132" lvl="5" indent="-355591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2000"/>
              <a:buChar char="╶"/>
              <a:defRPr sz="2000">
                <a:solidFill>
                  <a:schemeClr val="dk2"/>
                </a:solidFill>
              </a:defRPr>
            </a:lvl6pPr>
            <a:lvl7pPr marL="3200320" lvl="6" indent="-355591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2000"/>
              <a:buChar char="╶"/>
              <a:defRPr sz="2000">
                <a:solidFill>
                  <a:schemeClr val="dk2"/>
                </a:solidFill>
              </a:defRPr>
            </a:lvl7pPr>
            <a:lvl8pPr marL="3657509" lvl="7" indent="-355591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2000"/>
              <a:buChar char="╶"/>
              <a:defRPr sz="2000">
                <a:solidFill>
                  <a:schemeClr val="dk2"/>
                </a:solidFill>
              </a:defRPr>
            </a:lvl8pPr>
            <a:lvl9pPr marL="4114697" lvl="8" indent="-355591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2000"/>
              <a:buChar char="╶"/>
              <a:defRPr sz="2000">
                <a:solidFill>
                  <a:schemeClr val="dk2"/>
                </a:solidFill>
              </a:defRPr>
            </a:lvl9pPr>
          </a:lstStyle>
          <a:p>
            <a:endParaRPr/>
          </a:p>
        </p:txBody>
      </p:sp>
      <p:sp>
        <p:nvSpPr>
          <p:cNvPr id="43" name="Google Shape;43;p6"/>
          <p:cNvSpPr txBox="1">
            <a:spLocks noGrp="1"/>
          </p:cNvSpPr>
          <p:nvPr>
            <p:ph type="sldNum" idx="12"/>
          </p:nvPr>
        </p:nvSpPr>
        <p:spPr>
          <a:xfrm>
            <a:off x="8760475" y="4759953"/>
            <a:ext cx="383400" cy="38340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>
            <a:lvl1pPr lvl="0" rtl="0">
              <a:buNone/>
              <a:defRPr/>
            </a:lvl1pPr>
            <a:lvl2pPr lvl="1" rtl="0">
              <a:buNone/>
              <a:defRPr/>
            </a:lvl2pPr>
            <a:lvl3pPr lvl="2" rtl="0">
              <a:buNone/>
              <a:defRPr/>
            </a:lvl3pPr>
            <a:lvl4pPr lvl="3" rtl="0">
              <a:buNone/>
              <a:defRPr/>
            </a:lvl4pPr>
            <a:lvl5pPr lvl="4" rtl="0">
              <a:buNone/>
              <a:defRPr/>
            </a:lvl5pPr>
            <a:lvl6pPr lvl="5" rtl="0">
              <a:buNone/>
              <a:defRPr/>
            </a:lvl6pPr>
            <a:lvl7pPr lvl="6" rtl="0">
              <a:buNone/>
              <a:defRPr/>
            </a:lvl7pPr>
            <a:lvl8pPr lvl="7" rtl="0">
              <a:buNone/>
              <a:defRPr/>
            </a:lvl8pPr>
            <a:lvl9pPr lvl="8" rtl="0">
              <a:buNone/>
              <a:defRPr/>
            </a:lvl9pPr>
          </a:lstStyle>
          <a:p>
            <a:pPr algn="ctr" defTabSz="685800">
              <a:buClrTx/>
              <a:defRPr/>
            </a:pPr>
            <a:fld id="{00000000-1234-1234-1234-123412341234}" type="slidenum">
              <a:rPr lang="fr-CI" kern="1200" smtClean="0">
                <a:solidFill>
                  <a:prstClr val="black">
                    <a:tint val="75000"/>
                  </a:prstClr>
                </a:solidFill>
                <a:latin typeface="Calibri" panose="020F0502020204030204"/>
                <a:ea typeface="+mn-ea"/>
                <a:cs typeface="+mn-cs"/>
              </a:rPr>
              <a:pPr algn="ctr" defTabSz="685800">
                <a:buClrTx/>
                <a:defRPr/>
              </a:pPr>
              <a:t>‹N°›</a:t>
            </a:fld>
            <a:endParaRPr lang="fr-CI" kern="1200" dirty="0">
              <a:solidFill>
                <a:prstClr val="black">
                  <a:tint val="75000"/>
                </a:prstClr>
              </a:solidFill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414740823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43000" y="841772"/>
            <a:ext cx="6858000" cy="1790700"/>
          </a:xfrm>
          <a:prstGeom prst="rect">
            <a:avLst/>
          </a:prstGeom>
        </p:spPr>
        <p:txBody>
          <a:bodyPr anchor="b"/>
          <a:lstStyle>
            <a:lvl1pPr algn="ctr">
              <a:defRPr sz="4499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2701528"/>
            <a:ext cx="6858000" cy="124182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1800"/>
            </a:lvl1pPr>
            <a:lvl2pPr marL="342815" indent="0" algn="ctr">
              <a:buNone/>
              <a:defRPr sz="1500"/>
            </a:lvl2pPr>
            <a:lvl3pPr marL="685629" indent="0" algn="ctr">
              <a:buNone/>
              <a:defRPr sz="1350"/>
            </a:lvl3pPr>
            <a:lvl4pPr marL="1028443" indent="0" algn="ctr">
              <a:buNone/>
              <a:defRPr sz="1200"/>
            </a:lvl4pPr>
            <a:lvl5pPr marL="1371257" indent="0" algn="ctr">
              <a:buNone/>
              <a:defRPr sz="1200"/>
            </a:lvl5pPr>
            <a:lvl6pPr marL="1714072" indent="0" algn="ctr">
              <a:buNone/>
              <a:defRPr sz="1200"/>
            </a:lvl6pPr>
            <a:lvl7pPr marL="2056886" indent="0" algn="ctr">
              <a:buNone/>
              <a:defRPr sz="1200"/>
            </a:lvl7pPr>
            <a:lvl8pPr marL="2399700" indent="0" algn="ctr">
              <a:buNone/>
              <a:defRPr sz="1200"/>
            </a:lvl8pPr>
            <a:lvl9pPr marL="2742515" indent="0" algn="ctr">
              <a:buNone/>
              <a:defRPr sz="12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28650" y="4767264"/>
            <a:ext cx="2057400" cy="273844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13541" y="4767264"/>
            <a:ext cx="3086100" cy="273844"/>
          </a:xfrm>
          <a:prstGeom prst="rect">
            <a:avLst/>
          </a:prstGeom>
        </p:spPr>
        <p:txBody>
          <a:bodyPr/>
          <a:lstStyle/>
          <a:p>
            <a:r>
              <a:rPr lang="en-US"/>
              <a:t>ADVANT Multipurpose  Presentation 2017 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BF67D7-8C75-433C-B949-F5BA01069781}" type="slidenum">
              <a:rPr lang="en-US" smtClean="0"/>
              <a:t>‹N°›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24361860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1" y="273845"/>
            <a:ext cx="7886700" cy="994172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28651" y="1369219"/>
            <a:ext cx="7886700" cy="3263504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28650" y="4767264"/>
            <a:ext cx="2057400" cy="273844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13541" y="4767264"/>
            <a:ext cx="3086100" cy="273844"/>
          </a:xfrm>
          <a:prstGeom prst="rect">
            <a:avLst/>
          </a:prstGeom>
        </p:spPr>
        <p:txBody>
          <a:bodyPr/>
          <a:lstStyle/>
          <a:p>
            <a:r>
              <a:rPr lang="en-US"/>
              <a:t>ADVANT Multipurpose  Presentation 2017 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BF67D7-8C75-433C-B949-F5BA01069781}" type="slidenum">
              <a:rPr lang="en-US" smtClean="0"/>
              <a:t>‹N°›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52215159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282305"/>
            <a:ext cx="7886700" cy="2139553"/>
          </a:xfrm>
          <a:prstGeom prst="rect">
            <a:avLst/>
          </a:prstGeom>
        </p:spPr>
        <p:txBody>
          <a:bodyPr anchor="b"/>
          <a:lstStyle>
            <a:lvl1pPr>
              <a:defRPr sz="4499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3442099"/>
            <a:ext cx="7886700" cy="112514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815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629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443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257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072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6886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399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2515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28650" y="4767264"/>
            <a:ext cx="2057400" cy="273844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13541" y="4767264"/>
            <a:ext cx="3086100" cy="273844"/>
          </a:xfrm>
          <a:prstGeom prst="rect">
            <a:avLst/>
          </a:prstGeom>
        </p:spPr>
        <p:txBody>
          <a:bodyPr/>
          <a:lstStyle/>
          <a:p>
            <a:r>
              <a:rPr lang="en-US"/>
              <a:t>ADVANT Multipurpose  Presentation 2017 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BF67D7-8C75-433C-B949-F5BA01069781}" type="slidenum">
              <a:rPr lang="en-US" smtClean="0"/>
              <a:t>‹N°›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17972400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1" y="273845"/>
            <a:ext cx="7886700" cy="994172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369219"/>
            <a:ext cx="3886200" cy="3263504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369219"/>
            <a:ext cx="3886200" cy="3263504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628650" y="4767264"/>
            <a:ext cx="2057400" cy="273844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113541" y="4767264"/>
            <a:ext cx="3086100" cy="273844"/>
          </a:xfrm>
          <a:prstGeom prst="rect">
            <a:avLst/>
          </a:prstGeom>
        </p:spPr>
        <p:txBody>
          <a:bodyPr/>
          <a:lstStyle/>
          <a:p>
            <a:r>
              <a:rPr lang="en-US"/>
              <a:t>ADVANT Multipurpose  Presentation 2017 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BF67D7-8C75-433C-B949-F5BA01069781}" type="slidenum">
              <a:rPr lang="en-US" smtClean="0"/>
              <a:t>‹N°›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5014484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273845"/>
            <a:ext cx="7886700" cy="994172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260872"/>
            <a:ext cx="3868340" cy="617934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1800" b="1"/>
            </a:lvl1pPr>
            <a:lvl2pPr marL="342815" indent="0">
              <a:buNone/>
              <a:defRPr sz="1500" b="1"/>
            </a:lvl2pPr>
            <a:lvl3pPr marL="685629" indent="0">
              <a:buNone/>
              <a:defRPr sz="1350" b="1"/>
            </a:lvl3pPr>
            <a:lvl4pPr marL="1028443" indent="0">
              <a:buNone/>
              <a:defRPr sz="1200" b="1"/>
            </a:lvl4pPr>
            <a:lvl5pPr marL="1371257" indent="0">
              <a:buNone/>
              <a:defRPr sz="1200" b="1"/>
            </a:lvl5pPr>
            <a:lvl6pPr marL="1714072" indent="0">
              <a:buNone/>
              <a:defRPr sz="1200" b="1"/>
            </a:lvl6pPr>
            <a:lvl7pPr marL="2056886" indent="0">
              <a:buNone/>
              <a:defRPr sz="1200" b="1"/>
            </a:lvl7pPr>
            <a:lvl8pPr marL="2399700" indent="0">
              <a:buNone/>
              <a:defRPr sz="1200" b="1"/>
            </a:lvl8pPr>
            <a:lvl9pPr marL="2742515" indent="0">
              <a:buNone/>
              <a:defRPr sz="12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1878806"/>
            <a:ext cx="3868340" cy="2763441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260872"/>
            <a:ext cx="3887391" cy="617934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1800" b="1"/>
            </a:lvl1pPr>
            <a:lvl2pPr marL="342815" indent="0">
              <a:buNone/>
              <a:defRPr sz="1500" b="1"/>
            </a:lvl2pPr>
            <a:lvl3pPr marL="685629" indent="0">
              <a:buNone/>
              <a:defRPr sz="1350" b="1"/>
            </a:lvl3pPr>
            <a:lvl4pPr marL="1028443" indent="0">
              <a:buNone/>
              <a:defRPr sz="1200" b="1"/>
            </a:lvl4pPr>
            <a:lvl5pPr marL="1371257" indent="0">
              <a:buNone/>
              <a:defRPr sz="1200" b="1"/>
            </a:lvl5pPr>
            <a:lvl6pPr marL="1714072" indent="0">
              <a:buNone/>
              <a:defRPr sz="1200" b="1"/>
            </a:lvl6pPr>
            <a:lvl7pPr marL="2056886" indent="0">
              <a:buNone/>
              <a:defRPr sz="1200" b="1"/>
            </a:lvl7pPr>
            <a:lvl8pPr marL="2399700" indent="0">
              <a:buNone/>
              <a:defRPr sz="1200" b="1"/>
            </a:lvl8pPr>
            <a:lvl9pPr marL="2742515" indent="0">
              <a:buNone/>
              <a:defRPr sz="12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1878806"/>
            <a:ext cx="3887391" cy="2763441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>
          <a:xfrm>
            <a:off x="628650" y="4767264"/>
            <a:ext cx="2057400" cy="273844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113541" y="4767264"/>
            <a:ext cx="3086100" cy="273844"/>
          </a:xfrm>
          <a:prstGeom prst="rect">
            <a:avLst/>
          </a:prstGeom>
        </p:spPr>
        <p:txBody>
          <a:bodyPr/>
          <a:lstStyle/>
          <a:p>
            <a:r>
              <a:rPr lang="en-US"/>
              <a:t>ADVANT Multipurpose  Presentation 2017 </a:t>
            </a: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BF67D7-8C75-433C-B949-F5BA01069781}" type="slidenum">
              <a:rPr lang="en-US" smtClean="0"/>
              <a:t>‹N°›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21726665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1" y="273845"/>
            <a:ext cx="7886700" cy="994172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628650" y="4767264"/>
            <a:ext cx="2057400" cy="273844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113541" y="4767264"/>
            <a:ext cx="3086100" cy="273844"/>
          </a:xfrm>
          <a:prstGeom prst="rect">
            <a:avLst/>
          </a:prstGeom>
        </p:spPr>
        <p:txBody>
          <a:bodyPr/>
          <a:lstStyle/>
          <a:p>
            <a:r>
              <a:rPr lang="en-US"/>
              <a:t>ADVANT Multipurpose  Presentation 2017 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BF67D7-8C75-433C-B949-F5BA01069781}" type="slidenum">
              <a:rPr lang="en-US" smtClean="0"/>
              <a:t>‹N°›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81228184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>
          <a:xfrm>
            <a:off x="628650" y="4767264"/>
            <a:ext cx="2057400" cy="273844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113541" y="4767264"/>
            <a:ext cx="3086100" cy="273844"/>
          </a:xfrm>
          <a:prstGeom prst="rect">
            <a:avLst/>
          </a:prstGeom>
        </p:spPr>
        <p:txBody>
          <a:bodyPr/>
          <a:lstStyle/>
          <a:p>
            <a:r>
              <a:rPr lang="en-US"/>
              <a:t>ADVANT Multipurpose  Presentation 2017 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BF67D7-8C75-433C-B949-F5BA01069781}" type="slidenum">
              <a:rPr lang="en-US" smtClean="0"/>
              <a:t>‹N°›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11808194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2" y="342900"/>
            <a:ext cx="2949178" cy="1200150"/>
          </a:xfrm>
          <a:prstGeom prst="rect">
            <a:avLst/>
          </a:prstGeom>
        </p:spPr>
        <p:txBody>
          <a:bodyPr anchor="b"/>
          <a:lstStyle>
            <a:lvl1pPr>
              <a:defRPr sz="2399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740570"/>
            <a:ext cx="4629150" cy="3655219"/>
          </a:xfrm>
          <a:prstGeom prst="rect">
            <a:avLst/>
          </a:prstGeom>
        </p:spPr>
        <p:txBody>
          <a:bodyPr/>
          <a:lstStyle>
            <a:lvl1pPr>
              <a:defRPr sz="2399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2" y="1543050"/>
            <a:ext cx="2949178" cy="2858691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200"/>
            </a:lvl1pPr>
            <a:lvl2pPr marL="342815" indent="0">
              <a:buNone/>
              <a:defRPr sz="1050"/>
            </a:lvl2pPr>
            <a:lvl3pPr marL="685629" indent="0">
              <a:buNone/>
              <a:defRPr sz="900"/>
            </a:lvl3pPr>
            <a:lvl4pPr marL="1028443" indent="0">
              <a:buNone/>
              <a:defRPr sz="750"/>
            </a:lvl4pPr>
            <a:lvl5pPr marL="1371257" indent="0">
              <a:buNone/>
              <a:defRPr sz="750"/>
            </a:lvl5pPr>
            <a:lvl6pPr marL="1714072" indent="0">
              <a:buNone/>
              <a:defRPr sz="750"/>
            </a:lvl6pPr>
            <a:lvl7pPr marL="2056886" indent="0">
              <a:buNone/>
              <a:defRPr sz="750"/>
            </a:lvl7pPr>
            <a:lvl8pPr marL="2399700" indent="0">
              <a:buNone/>
              <a:defRPr sz="750"/>
            </a:lvl8pPr>
            <a:lvl9pPr marL="2742515" indent="0">
              <a:buNone/>
              <a:defRPr sz="75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628650" y="4767264"/>
            <a:ext cx="2057400" cy="273844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113541" y="4767264"/>
            <a:ext cx="3086100" cy="273844"/>
          </a:xfrm>
          <a:prstGeom prst="rect">
            <a:avLst/>
          </a:prstGeom>
        </p:spPr>
        <p:txBody>
          <a:bodyPr/>
          <a:lstStyle/>
          <a:p>
            <a:r>
              <a:rPr lang="en-US"/>
              <a:t>ADVANT Multipurpose  Presentation 2017 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BF67D7-8C75-433C-B949-F5BA01069781}" type="slidenum">
              <a:rPr lang="en-US" smtClean="0"/>
              <a:t>‹N°›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17437550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2" y="342900"/>
            <a:ext cx="2949178" cy="1200150"/>
          </a:xfrm>
          <a:prstGeom prst="rect">
            <a:avLst/>
          </a:prstGeom>
        </p:spPr>
        <p:txBody>
          <a:bodyPr anchor="b"/>
          <a:lstStyle>
            <a:lvl1pPr>
              <a:defRPr sz="2399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740570"/>
            <a:ext cx="4629150" cy="3655219"/>
          </a:xfrm>
          <a:prstGeom prst="rect">
            <a:avLst/>
          </a:prstGeom>
        </p:spPr>
        <p:txBody>
          <a:bodyPr anchor="t"/>
          <a:lstStyle>
            <a:lvl1pPr marL="0" indent="0">
              <a:buNone/>
              <a:defRPr sz="2399"/>
            </a:lvl1pPr>
            <a:lvl2pPr marL="342815" indent="0">
              <a:buNone/>
              <a:defRPr sz="2100"/>
            </a:lvl2pPr>
            <a:lvl3pPr marL="685629" indent="0">
              <a:buNone/>
              <a:defRPr sz="1800"/>
            </a:lvl3pPr>
            <a:lvl4pPr marL="1028443" indent="0">
              <a:buNone/>
              <a:defRPr sz="1500"/>
            </a:lvl4pPr>
            <a:lvl5pPr marL="1371257" indent="0">
              <a:buNone/>
              <a:defRPr sz="1500"/>
            </a:lvl5pPr>
            <a:lvl6pPr marL="1714072" indent="0">
              <a:buNone/>
              <a:defRPr sz="1500"/>
            </a:lvl6pPr>
            <a:lvl7pPr marL="2056886" indent="0">
              <a:buNone/>
              <a:defRPr sz="1500"/>
            </a:lvl7pPr>
            <a:lvl8pPr marL="2399700" indent="0">
              <a:buNone/>
              <a:defRPr sz="1500"/>
            </a:lvl8pPr>
            <a:lvl9pPr marL="2742515" indent="0">
              <a:buNone/>
              <a:defRPr sz="15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2" y="1543050"/>
            <a:ext cx="2949178" cy="2858691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200"/>
            </a:lvl1pPr>
            <a:lvl2pPr marL="342815" indent="0">
              <a:buNone/>
              <a:defRPr sz="1050"/>
            </a:lvl2pPr>
            <a:lvl3pPr marL="685629" indent="0">
              <a:buNone/>
              <a:defRPr sz="900"/>
            </a:lvl3pPr>
            <a:lvl4pPr marL="1028443" indent="0">
              <a:buNone/>
              <a:defRPr sz="750"/>
            </a:lvl4pPr>
            <a:lvl5pPr marL="1371257" indent="0">
              <a:buNone/>
              <a:defRPr sz="750"/>
            </a:lvl5pPr>
            <a:lvl6pPr marL="1714072" indent="0">
              <a:buNone/>
              <a:defRPr sz="750"/>
            </a:lvl6pPr>
            <a:lvl7pPr marL="2056886" indent="0">
              <a:buNone/>
              <a:defRPr sz="750"/>
            </a:lvl7pPr>
            <a:lvl8pPr marL="2399700" indent="0">
              <a:buNone/>
              <a:defRPr sz="750"/>
            </a:lvl8pPr>
            <a:lvl9pPr marL="2742515" indent="0">
              <a:buNone/>
              <a:defRPr sz="75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628650" y="4767264"/>
            <a:ext cx="2057400" cy="273844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113541" y="4767264"/>
            <a:ext cx="3086100" cy="273844"/>
          </a:xfrm>
          <a:prstGeom prst="rect">
            <a:avLst/>
          </a:prstGeom>
        </p:spPr>
        <p:txBody>
          <a:bodyPr/>
          <a:lstStyle/>
          <a:p>
            <a:r>
              <a:rPr lang="en-US"/>
              <a:t>ADVANT Multipurpose  Presentation 2017 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BF67D7-8C75-433C-B949-F5BA01069781}" type="slidenum">
              <a:rPr lang="en-US" smtClean="0"/>
              <a:t>‹N°›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0274391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1" y="273845"/>
            <a:ext cx="7886700" cy="994172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1" y="1369219"/>
            <a:ext cx="7886700" cy="3263504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28650" y="4767264"/>
            <a:ext cx="2057400" cy="273844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13541" y="4767264"/>
            <a:ext cx="3086100" cy="273844"/>
          </a:xfrm>
          <a:prstGeom prst="rect">
            <a:avLst/>
          </a:prstGeom>
        </p:spPr>
        <p:txBody>
          <a:bodyPr/>
          <a:lstStyle/>
          <a:p>
            <a:r>
              <a:rPr lang="en-US"/>
              <a:t>ADVANT Multipurpose  Presentation 2017 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BF67D7-8C75-433C-B949-F5BA01069781}" type="slidenum">
              <a:rPr lang="en-US" smtClean="0"/>
              <a:t>‹N°›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92837484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273844"/>
            <a:ext cx="1971675" cy="4358879"/>
          </a:xfrm>
          <a:prstGeom prst="rect">
            <a:avLst/>
          </a:prstGeo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273844"/>
            <a:ext cx="5800725" cy="4358879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28650" y="4767264"/>
            <a:ext cx="2057400" cy="273844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13541" y="4767264"/>
            <a:ext cx="3086100" cy="273844"/>
          </a:xfrm>
          <a:prstGeom prst="rect">
            <a:avLst/>
          </a:prstGeom>
        </p:spPr>
        <p:txBody>
          <a:bodyPr/>
          <a:lstStyle/>
          <a:p>
            <a:r>
              <a:rPr lang="en-US"/>
              <a:t>ADVANT Multipurpose  Presentation 2017 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BF67D7-8C75-433C-B949-F5BA01069781}" type="slidenum">
              <a:rPr lang="en-US" smtClean="0"/>
              <a:t>‹N°›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81570517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Fullscreen 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icture Placeholder 7"/>
          <p:cNvSpPr>
            <a:spLocks noGrp="1" noChangeAspect="1"/>
          </p:cNvSpPr>
          <p:nvPr>
            <p:ph type="pic" sz="quarter" idx="13"/>
          </p:nvPr>
        </p:nvSpPr>
        <p:spPr>
          <a:xfrm>
            <a:off x="0" y="0"/>
            <a:ext cx="9144000" cy="5143500"/>
          </a:xfrm>
          <a:prstGeom prst="rect">
            <a:avLst/>
          </a:prstGeom>
          <a:noFill/>
        </p:spPr>
        <p:txBody>
          <a:bodyPr>
            <a:normAutofit/>
          </a:bodyPr>
          <a:lstStyle>
            <a:lvl1pPr marL="0" indent="0">
              <a:buNone/>
              <a:defRPr sz="1200">
                <a:solidFill>
                  <a:schemeClr val="bg2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2" name="Footer Placeholder 1"/>
          <p:cNvSpPr>
            <a:spLocks noGrp="1"/>
          </p:cNvSpPr>
          <p:nvPr>
            <p:ph type="ftr" sz="quarter" idx="14"/>
          </p:nvPr>
        </p:nvSpPr>
        <p:spPr>
          <a:xfrm>
            <a:off x="113541" y="4767264"/>
            <a:ext cx="3086100" cy="273844"/>
          </a:xfrm>
          <a:prstGeom prst="rect">
            <a:avLst/>
          </a:prstGeom>
        </p:spPr>
        <p:txBody>
          <a:bodyPr/>
          <a:lstStyle/>
          <a:p>
            <a:r>
              <a:rPr lang="en-GB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ADVANT </a:t>
            </a:r>
            <a:r>
              <a:rPr lang="en-GB" sz="1050" dirty="0"/>
              <a:t>Multipurpose  Presentation 2017 </a:t>
            </a: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fld id="{8C48FCF8-25E9-4F94-BC2B-FA1B572C1FF3}" type="slidenum">
              <a:rPr lang="en-US" smtClean="0"/>
              <a:pPr/>
              <a:t>‹N°›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21930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Coffee Brea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cture Placeholder 6"/>
          <p:cNvSpPr>
            <a:spLocks noGrp="1"/>
          </p:cNvSpPr>
          <p:nvPr>
            <p:ph type="pic" sz="quarter" idx="10"/>
          </p:nvPr>
        </p:nvSpPr>
        <p:spPr>
          <a:xfrm>
            <a:off x="1" y="882201"/>
            <a:ext cx="2131205" cy="4261299"/>
          </a:xfrm>
          <a:custGeom>
            <a:avLst/>
            <a:gdLst>
              <a:gd name="connsiteX0" fmla="*/ 0 w 5681734"/>
              <a:gd name="connsiteY0" fmla="*/ 0 h 11363464"/>
              <a:gd name="connsiteX1" fmla="*/ 5681734 w 5681734"/>
              <a:gd name="connsiteY1" fmla="*/ 11363464 h 11363464"/>
              <a:gd name="connsiteX2" fmla="*/ 0 w 5681734"/>
              <a:gd name="connsiteY2" fmla="*/ 11363464 h 1136346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5681734" h="11363464">
                <a:moveTo>
                  <a:pt x="0" y="0"/>
                </a:moveTo>
                <a:lnTo>
                  <a:pt x="5681734" y="11363464"/>
                </a:lnTo>
                <a:lnTo>
                  <a:pt x="0" y="11363464"/>
                </a:lnTo>
                <a:close/>
              </a:path>
            </a:pathLst>
          </a:custGeom>
          <a:solidFill>
            <a:srgbClr val="BFBFBF"/>
          </a:solidFill>
        </p:spPr>
        <p:txBody>
          <a:bodyPr wrap="square">
            <a:noAutofit/>
          </a:bodyPr>
          <a:lstStyle/>
          <a:p>
            <a:endParaRPr lang="en-GB" dirty="0"/>
          </a:p>
        </p:txBody>
      </p:sp>
      <p:sp>
        <p:nvSpPr>
          <p:cNvPr id="10" name="Picture Placeholder 9"/>
          <p:cNvSpPr>
            <a:spLocks noGrp="1"/>
          </p:cNvSpPr>
          <p:nvPr>
            <p:ph type="pic" sz="quarter" idx="11"/>
          </p:nvPr>
        </p:nvSpPr>
        <p:spPr>
          <a:xfrm>
            <a:off x="5294898" y="0"/>
            <a:ext cx="3849102" cy="5143498"/>
          </a:xfrm>
          <a:custGeom>
            <a:avLst/>
            <a:gdLst>
              <a:gd name="connsiteX0" fmla="*/ 382 w 10261600"/>
              <a:gd name="connsiteY0" fmla="*/ 0 h 13792194"/>
              <a:gd name="connsiteX1" fmla="*/ 10261600 w 10261600"/>
              <a:gd name="connsiteY1" fmla="*/ 0 h 13792194"/>
              <a:gd name="connsiteX2" fmla="*/ 10261600 w 10261600"/>
              <a:gd name="connsiteY2" fmla="*/ 13792194 h 13792194"/>
              <a:gd name="connsiteX3" fmla="*/ 6895720 w 10261600"/>
              <a:gd name="connsiteY3" fmla="*/ 13792194 h 13792194"/>
              <a:gd name="connsiteX4" fmla="*/ 0 w 10261600"/>
              <a:gd name="connsiteY4" fmla="*/ 763 h 1379219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0261600" h="13792194">
                <a:moveTo>
                  <a:pt x="382" y="0"/>
                </a:moveTo>
                <a:lnTo>
                  <a:pt x="10261600" y="0"/>
                </a:lnTo>
                <a:lnTo>
                  <a:pt x="10261600" y="13792194"/>
                </a:lnTo>
                <a:lnTo>
                  <a:pt x="6895720" y="13792194"/>
                </a:lnTo>
                <a:lnTo>
                  <a:pt x="0" y="763"/>
                </a:lnTo>
                <a:close/>
              </a:path>
            </a:pathLst>
          </a:custGeom>
          <a:solidFill>
            <a:srgbClr val="BFBFBF"/>
          </a:solidFill>
        </p:spPr>
        <p:txBody>
          <a:bodyPr wrap="square">
            <a:noAutofit/>
          </a:bodyPr>
          <a:lstStyle/>
          <a:p>
            <a:endParaRPr lang="en-GB" dirty="0"/>
          </a:p>
        </p:txBody>
      </p:sp>
      <p:sp>
        <p:nvSpPr>
          <p:cNvPr id="2" name="Footer Placeholder 1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r>
              <a:rPr lang="en-GB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ADVANT </a:t>
            </a:r>
            <a:r>
              <a:rPr lang="en-GB" sz="1050" dirty="0"/>
              <a:t>Multipurpose  Presentation 2017 </a:t>
            </a: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fld id="{8C48FCF8-25E9-4F94-BC2B-FA1B572C1FF3}" type="slidenum">
              <a:rPr lang="en-US" smtClean="0"/>
              <a:pPr/>
              <a:t>‹N°›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646796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Coffee Brea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Picture Placeholder 9"/>
          <p:cNvSpPr>
            <a:spLocks noGrp="1"/>
          </p:cNvSpPr>
          <p:nvPr>
            <p:ph type="pic" sz="quarter" idx="10"/>
          </p:nvPr>
        </p:nvSpPr>
        <p:spPr>
          <a:xfrm>
            <a:off x="1" y="2149750"/>
            <a:ext cx="1531313" cy="2993751"/>
          </a:xfrm>
          <a:custGeom>
            <a:avLst/>
            <a:gdLst>
              <a:gd name="connsiteX0" fmla="*/ 0 w 4082439"/>
              <a:gd name="connsiteY0" fmla="*/ 0 h 7983337"/>
              <a:gd name="connsiteX1" fmla="*/ 4082439 w 4082439"/>
              <a:gd name="connsiteY1" fmla="*/ 7983337 h 7983337"/>
              <a:gd name="connsiteX2" fmla="*/ 0 w 4082439"/>
              <a:gd name="connsiteY2" fmla="*/ 7983337 h 798333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4082439" h="7983337">
                <a:moveTo>
                  <a:pt x="0" y="0"/>
                </a:moveTo>
                <a:lnTo>
                  <a:pt x="4082439" y="7983337"/>
                </a:lnTo>
                <a:lnTo>
                  <a:pt x="0" y="7983337"/>
                </a:lnTo>
                <a:close/>
              </a:path>
            </a:pathLst>
          </a:custGeom>
          <a:solidFill>
            <a:srgbClr val="BFBFBF"/>
          </a:solidFill>
        </p:spPr>
        <p:txBody>
          <a:bodyPr wrap="square">
            <a:noAutofit/>
          </a:bodyPr>
          <a:lstStyle/>
          <a:p>
            <a:endParaRPr lang="en-GB" dirty="0"/>
          </a:p>
        </p:txBody>
      </p:sp>
      <p:sp>
        <p:nvSpPr>
          <p:cNvPr id="15" name="Picture Placeholder 14"/>
          <p:cNvSpPr>
            <a:spLocks noGrp="1"/>
          </p:cNvSpPr>
          <p:nvPr>
            <p:ph type="pic" sz="quarter" idx="11"/>
          </p:nvPr>
        </p:nvSpPr>
        <p:spPr>
          <a:xfrm>
            <a:off x="0" y="0"/>
            <a:ext cx="3825284" cy="5143500"/>
          </a:xfrm>
          <a:custGeom>
            <a:avLst/>
            <a:gdLst>
              <a:gd name="connsiteX0" fmla="*/ 0 w 10198100"/>
              <a:gd name="connsiteY0" fmla="*/ 0 h 13716000"/>
              <a:gd name="connsiteX1" fmla="*/ 3186698 w 10198100"/>
              <a:gd name="connsiteY1" fmla="*/ 0 h 13716000"/>
              <a:gd name="connsiteX2" fmla="*/ 10198100 w 10198100"/>
              <a:gd name="connsiteY2" fmla="*/ 13715200 h 13716000"/>
              <a:gd name="connsiteX3" fmla="*/ 10198100 w 10198100"/>
              <a:gd name="connsiteY3" fmla="*/ 13716000 h 13716000"/>
              <a:gd name="connsiteX4" fmla="*/ 4180120 w 10198100"/>
              <a:gd name="connsiteY4" fmla="*/ 13716000 h 13716000"/>
              <a:gd name="connsiteX5" fmla="*/ 0 w 10198100"/>
              <a:gd name="connsiteY5" fmla="*/ 5539151 h 13716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0198100" h="13716000">
                <a:moveTo>
                  <a:pt x="0" y="0"/>
                </a:moveTo>
                <a:lnTo>
                  <a:pt x="3186698" y="0"/>
                </a:lnTo>
                <a:lnTo>
                  <a:pt x="10198100" y="13715200"/>
                </a:lnTo>
                <a:lnTo>
                  <a:pt x="10198100" y="13716000"/>
                </a:lnTo>
                <a:lnTo>
                  <a:pt x="4180120" y="13716000"/>
                </a:lnTo>
                <a:lnTo>
                  <a:pt x="0" y="5539151"/>
                </a:lnTo>
                <a:close/>
              </a:path>
            </a:pathLst>
          </a:custGeom>
          <a:solidFill>
            <a:srgbClr val="BFBFBF"/>
          </a:solidFill>
        </p:spPr>
        <p:txBody>
          <a:bodyPr wrap="square">
            <a:noAutofit/>
          </a:bodyPr>
          <a:lstStyle/>
          <a:p>
            <a:endParaRPr lang="en-GB" dirty="0"/>
          </a:p>
        </p:txBody>
      </p:sp>
      <p:sp>
        <p:nvSpPr>
          <p:cNvPr id="16" name="Picture Placeholder 15"/>
          <p:cNvSpPr>
            <a:spLocks noGrp="1"/>
          </p:cNvSpPr>
          <p:nvPr>
            <p:ph type="pic" sz="quarter" idx="12"/>
          </p:nvPr>
        </p:nvSpPr>
        <p:spPr>
          <a:xfrm>
            <a:off x="1243028" y="1"/>
            <a:ext cx="3979134" cy="2046089"/>
          </a:xfrm>
          <a:custGeom>
            <a:avLst/>
            <a:gdLst>
              <a:gd name="connsiteX0" fmla="*/ 0 w 10608261"/>
              <a:gd name="connsiteY0" fmla="*/ 0 h 5456238"/>
              <a:gd name="connsiteX1" fmla="*/ 7818105 w 10608261"/>
              <a:gd name="connsiteY1" fmla="*/ 0 h 5456238"/>
              <a:gd name="connsiteX2" fmla="*/ 10608261 w 10608261"/>
              <a:gd name="connsiteY2" fmla="*/ 5456238 h 5456238"/>
              <a:gd name="connsiteX3" fmla="*/ 2790156 w 10608261"/>
              <a:gd name="connsiteY3" fmla="*/ 5456238 h 545623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0608261" h="5456238">
                <a:moveTo>
                  <a:pt x="0" y="0"/>
                </a:moveTo>
                <a:lnTo>
                  <a:pt x="7818105" y="0"/>
                </a:lnTo>
                <a:lnTo>
                  <a:pt x="10608261" y="5456238"/>
                </a:lnTo>
                <a:lnTo>
                  <a:pt x="2790156" y="5456238"/>
                </a:lnTo>
                <a:close/>
              </a:path>
            </a:pathLst>
          </a:custGeom>
          <a:solidFill>
            <a:srgbClr val="BFBFBF"/>
          </a:solidFill>
        </p:spPr>
        <p:txBody>
          <a:bodyPr wrap="square">
            <a:noAutofit/>
          </a:bodyPr>
          <a:lstStyle/>
          <a:p>
            <a:endParaRPr lang="en-GB" dirty="0"/>
          </a:p>
        </p:txBody>
      </p:sp>
      <p:sp>
        <p:nvSpPr>
          <p:cNvPr id="2" name="Footer Placeholder 1"/>
          <p:cNvSpPr>
            <a:spLocks noGrp="1"/>
          </p:cNvSpPr>
          <p:nvPr>
            <p:ph type="ftr" sz="quarter" idx="13"/>
          </p:nvPr>
        </p:nvSpPr>
        <p:spPr/>
        <p:txBody>
          <a:bodyPr/>
          <a:lstStyle/>
          <a:p>
            <a:r>
              <a:rPr lang="en-GB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ADVANT </a:t>
            </a:r>
            <a:r>
              <a:rPr lang="en-GB" sz="1050" dirty="0"/>
              <a:t>Multipurpose  Presentation 2017 </a:t>
            </a: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4"/>
          </p:nvPr>
        </p:nvSpPr>
        <p:spPr/>
        <p:txBody>
          <a:bodyPr/>
          <a:lstStyle/>
          <a:p>
            <a:fld id="{8C48FCF8-25E9-4F94-BC2B-FA1B572C1FF3}" type="slidenum">
              <a:rPr lang="en-US" smtClean="0"/>
              <a:pPr/>
              <a:t>‹N°›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200400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1_Left Img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/>
          <p:cNvSpPr>
            <a:spLocks noGrp="1"/>
          </p:cNvSpPr>
          <p:nvPr>
            <p:ph type="pic" sz="quarter" idx="10"/>
          </p:nvPr>
        </p:nvSpPr>
        <p:spPr>
          <a:xfrm>
            <a:off x="2" y="0"/>
            <a:ext cx="5300663" cy="5143500"/>
          </a:xfrm>
          <a:custGeom>
            <a:avLst/>
            <a:gdLst>
              <a:gd name="connsiteX0" fmla="*/ 2609873 w 8343900"/>
              <a:gd name="connsiteY0" fmla="*/ 0 h 6858000"/>
              <a:gd name="connsiteX1" fmla="*/ 8343900 w 8343900"/>
              <a:gd name="connsiteY1" fmla="*/ 0 h 6858000"/>
              <a:gd name="connsiteX2" fmla="*/ 5143477 w 8343900"/>
              <a:gd name="connsiteY2" fmla="*/ 6858000 h 6858000"/>
              <a:gd name="connsiteX3" fmla="*/ 0 w 8343900"/>
              <a:gd name="connsiteY3" fmla="*/ 6858000 h 6858000"/>
              <a:gd name="connsiteX4" fmla="*/ 0 w 8343900"/>
              <a:gd name="connsiteY4" fmla="*/ 5592545 h 6858000"/>
              <a:gd name="connsiteX5" fmla="*/ 0 w 8343900"/>
              <a:gd name="connsiteY5" fmla="*/ 0 h 6858000"/>
              <a:gd name="connsiteX6" fmla="*/ 2076450 w 8343900"/>
              <a:gd name="connsiteY6" fmla="*/ 0 h 6858000"/>
              <a:gd name="connsiteX7" fmla="*/ 0 w 8343900"/>
              <a:gd name="connsiteY7" fmla="*/ 4449504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8343900" h="6858000">
                <a:moveTo>
                  <a:pt x="2609873" y="0"/>
                </a:moveTo>
                <a:lnTo>
                  <a:pt x="8343900" y="0"/>
                </a:lnTo>
                <a:lnTo>
                  <a:pt x="5143477" y="6858000"/>
                </a:lnTo>
                <a:lnTo>
                  <a:pt x="0" y="6858000"/>
                </a:lnTo>
                <a:lnTo>
                  <a:pt x="0" y="5592545"/>
                </a:lnTo>
                <a:close/>
                <a:moveTo>
                  <a:pt x="0" y="0"/>
                </a:moveTo>
                <a:lnTo>
                  <a:pt x="2076450" y="0"/>
                </a:lnTo>
                <a:lnTo>
                  <a:pt x="0" y="4449504"/>
                </a:lnTo>
                <a:close/>
              </a:path>
            </a:pathLst>
          </a:custGeom>
          <a:solidFill>
            <a:srgbClr val="88888A"/>
          </a:solidFill>
        </p:spPr>
        <p:txBody>
          <a:bodyPr wrap="square">
            <a:noAutofit/>
          </a:bodyPr>
          <a:lstStyle>
            <a:lvl1pPr marL="0" indent="0">
              <a:buNone/>
              <a:defRPr sz="1200">
                <a:solidFill>
                  <a:schemeClr val="bg2"/>
                </a:solidFill>
                <a:latin typeface="Open Sans Light" panose="020B0306030504020204" pitchFamily="34" charset="0"/>
                <a:ea typeface="Open Sans Light" panose="020B0306030504020204" pitchFamily="34" charset="0"/>
                <a:cs typeface="Open Sans Light" panose="020B0306030504020204" pitchFamily="34" charset="0"/>
              </a:defRPr>
            </a:lvl1pPr>
          </a:lstStyle>
          <a:p>
            <a:endParaRPr lang="en-GB" dirty="0"/>
          </a:p>
        </p:txBody>
      </p:sp>
      <p:sp>
        <p:nvSpPr>
          <p:cNvPr id="12" name="Text Placeholder 9"/>
          <p:cNvSpPr>
            <a:spLocks noGrp="1"/>
          </p:cNvSpPr>
          <p:nvPr>
            <p:ph type="body" sz="quarter" idx="11" hasCustomPrompt="1"/>
          </p:nvPr>
        </p:nvSpPr>
        <p:spPr>
          <a:xfrm>
            <a:off x="5300663" y="620487"/>
            <a:ext cx="3228975" cy="1426029"/>
          </a:xfrm>
        </p:spPr>
        <p:txBody>
          <a:bodyPr lIns="360000" tIns="180000" rIns="360000" bIns="180000">
            <a:normAutofit/>
          </a:bodyPr>
          <a:lstStyle>
            <a:lvl1pPr marL="0" indent="0">
              <a:spcBef>
                <a:spcPts val="0"/>
              </a:spcBef>
              <a:buNone/>
              <a:defRPr sz="3749" baseline="0">
                <a:solidFill>
                  <a:srgbClr val="88888A"/>
                </a:solidFill>
                <a:latin typeface="Open Sans Extrabold" panose="020B0906030804020204" pitchFamily="34" charset="0"/>
                <a:ea typeface="Open Sans Extrabold" panose="020B0906030804020204" pitchFamily="34" charset="0"/>
                <a:cs typeface="Open Sans Extrabold" panose="020B0906030804020204" pitchFamily="34" charset="0"/>
              </a:defRPr>
            </a:lvl1pPr>
          </a:lstStyle>
          <a:p>
            <a:pPr lvl="0"/>
            <a:r>
              <a:rPr lang="en-GB" dirty="0"/>
              <a:t>Title Here </a:t>
            </a:r>
          </a:p>
        </p:txBody>
      </p:sp>
      <p:sp>
        <p:nvSpPr>
          <p:cNvPr id="13" name="Text Placeholder 9"/>
          <p:cNvSpPr>
            <a:spLocks noGrp="1"/>
          </p:cNvSpPr>
          <p:nvPr>
            <p:ph type="body" sz="quarter" idx="12" hasCustomPrompt="1"/>
          </p:nvPr>
        </p:nvSpPr>
        <p:spPr>
          <a:xfrm>
            <a:off x="5300663" y="2460172"/>
            <a:ext cx="3228975" cy="2264229"/>
          </a:xfrm>
        </p:spPr>
        <p:txBody>
          <a:bodyPr lIns="360000" tIns="180000" rIns="360000" bIns="180000">
            <a:normAutofit/>
          </a:bodyPr>
          <a:lstStyle>
            <a:lvl1pPr marL="0" indent="0">
              <a:lnSpc>
                <a:spcPct val="110000"/>
              </a:lnSpc>
              <a:buNone/>
              <a:defRPr sz="1200" baseline="0">
                <a:solidFill>
                  <a:srgbClr val="88888A"/>
                </a:solidFill>
                <a:latin typeface="+mj-lt"/>
              </a:defRPr>
            </a:lvl1pPr>
          </a:lstStyle>
          <a:p>
            <a:pPr lvl="0"/>
            <a:r>
              <a:rPr lang="en-GB" dirty="0"/>
              <a:t>Body Text Goes Here </a:t>
            </a:r>
          </a:p>
        </p:txBody>
      </p:sp>
      <p:sp>
        <p:nvSpPr>
          <p:cNvPr id="2" name="Footer Placeholder 1"/>
          <p:cNvSpPr>
            <a:spLocks noGrp="1"/>
          </p:cNvSpPr>
          <p:nvPr>
            <p:ph type="ftr" sz="quarter" idx="13"/>
          </p:nvPr>
        </p:nvSpPr>
        <p:spPr/>
        <p:txBody>
          <a:bodyPr/>
          <a:lstStyle/>
          <a:p>
            <a:r>
              <a:rPr lang="en-GB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ADVANT </a:t>
            </a:r>
            <a:r>
              <a:rPr lang="en-GB" sz="1050" dirty="0"/>
              <a:t>Multipurpose  Presentation 2017 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4"/>
          </p:nvPr>
        </p:nvSpPr>
        <p:spPr/>
        <p:txBody>
          <a:bodyPr/>
          <a:lstStyle/>
          <a:p>
            <a:fld id="{8C48FCF8-25E9-4F94-BC2B-FA1B572C1FF3}" type="slidenum">
              <a:rPr lang="en-US" smtClean="0"/>
              <a:pPr/>
              <a:t>‹N°›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475139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6_Coffee Brea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icture Placeholder 7"/>
          <p:cNvSpPr>
            <a:spLocks noGrp="1" noChangeAspect="1"/>
          </p:cNvSpPr>
          <p:nvPr>
            <p:ph type="pic" sz="quarter" idx="13"/>
          </p:nvPr>
        </p:nvSpPr>
        <p:spPr>
          <a:xfrm>
            <a:off x="0" y="0"/>
            <a:ext cx="9144000" cy="3100388"/>
          </a:xfrm>
          <a:solidFill>
            <a:srgbClr val="BFBFBF"/>
          </a:solidFill>
        </p:spPr>
        <p:txBody>
          <a:bodyPr>
            <a:normAutofit/>
          </a:bodyPr>
          <a:lstStyle>
            <a:lvl1pPr marL="0" indent="0">
              <a:buNone/>
              <a:defRPr sz="1200">
                <a:solidFill>
                  <a:schemeClr val="bg2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2" name="Footer Placeholder 1"/>
          <p:cNvSpPr>
            <a:spLocks noGrp="1"/>
          </p:cNvSpPr>
          <p:nvPr>
            <p:ph type="ftr" sz="quarter" idx="14"/>
          </p:nvPr>
        </p:nvSpPr>
        <p:spPr/>
        <p:txBody>
          <a:bodyPr/>
          <a:lstStyle/>
          <a:p>
            <a:r>
              <a:rPr lang="en-GB" sz="1050"/>
              <a:t>ADVANT Multipurpose  Presentation 2017 </a:t>
            </a:r>
            <a:endParaRPr lang="en-GB" sz="1050" dirty="0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fld id="{8C48FCF8-25E9-4F94-BC2B-FA1B572C1FF3}" type="slidenum">
              <a:rPr lang="en-US" smtClean="0"/>
              <a:pPr/>
              <a:t>‹N°›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903126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Picture Placeholder 16"/>
          <p:cNvSpPr>
            <a:spLocks noGrp="1"/>
          </p:cNvSpPr>
          <p:nvPr>
            <p:ph type="pic" sz="quarter" idx="10"/>
          </p:nvPr>
        </p:nvSpPr>
        <p:spPr>
          <a:xfrm>
            <a:off x="790782" y="1275755"/>
            <a:ext cx="2403707" cy="1809053"/>
          </a:xfrm>
          <a:custGeom>
            <a:avLst/>
            <a:gdLst>
              <a:gd name="connsiteX0" fmla="*/ 151284 w 6408217"/>
              <a:gd name="connsiteY0" fmla="*/ 0 h 4824139"/>
              <a:gd name="connsiteX1" fmla="*/ 6256439 w 6408217"/>
              <a:gd name="connsiteY1" fmla="*/ 0 h 4824139"/>
              <a:gd name="connsiteX2" fmla="*/ 6314317 w 6408217"/>
              <a:gd name="connsiteY2" fmla="*/ 11685 h 4824139"/>
              <a:gd name="connsiteX3" fmla="*/ 6408217 w 6408217"/>
              <a:gd name="connsiteY3" fmla="*/ 153348 h 4824139"/>
              <a:gd name="connsiteX4" fmla="*/ 6408217 w 6408217"/>
              <a:gd name="connsiteY4" fmla="*/ 4824139 h 4824139"/>
              <a:gd name="connsiteX5" fmla="*/ 0 w 6408217"/>
              <a:gd name="connsiteY5" fmla="*/ 4824139 h 4824139"/>
              <a:gd name="connsiteX6" fmla="*/ 0 w 6408217"/>
              <a:gd name="connsiteY6" fmla="*/ 150896 h 4824139"/>
              <a:gd name="connsiteX7" fmla="*/ 11587 w 6408217"/>
              <a:gd name="connsiteY7" fmla="*/ 93504 h 4824139"/>
              <a:gd name="connsiteX8" fmla="*/ 93406 w 6408217"/>
              <a:gd name="connsiteY8" fmla="*/ 11685 h 482413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6408217" h="4824139">
                <a:moveTo>
                  <a:pt x="151284" y="0"/>
                </a:moveTo>
                <a:lnTo>
                  <a:pt x="6256439" y="0"/>
                </a:lnTo>
                <a:lnTo>
                  <a:pt x="6314317" y="11685"/>
                </a:lnTo>
                <a:cubicBezTo>
                  <a:pt x="6369498" y="35025"/>
                  <a:pt x="6408217" y="89665"/>
                  <a:pt x="6408217" y="153348"/>
                </a:cubicBezTo>
                <a:lnTo>
                  <a:pt x="6408217" y="4824139"/>
                </a:lnTo>
                <a:lnTo>
                  <a:pt x="0" y="4824139"/>
                </a:lnTo>
                <a:lnTo>
                  <a:pt x="0" y="150896"/>
                </a:lnTo>
                <a:lnTo>
                  <a:pt x="11587" y="93504"/>
                </a:lnTo>
                <a:cubicBezTo>
                  <a:pt x="27147" y="56716"/>
                  <a:pt x="56618" y="27245"/>
                  <a:pt x="93406" y="11685"/>
                </a:cubicBez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US" dirty="0"/>
          </a:p>
        </p:txBody>
      </p:sp>
      <p:sp>
        <p:nvSpPr>
          <p:cNvPr id="19" name="Picture Placeholder 18"/>
          <p:cNvSpPr>
            <a:spLocks noGrp="1"/>
          </p:cNvSpPr>
          <p:nvPr>
            <p:ph type="pic" sz="quarter" idx="11"/>
          </p:nvPr>
        </p:nvSpPr>
        <p:spPr>
          <a:xfrm>
            <a:off x="3299753" y="1071564"/>
            <a:ext cx="2946335" cy="2217437"/>
          </a:xfrm>
          <a:custGeom>
            <a:avLst/>
            <a:gdLst>
              <a:gd name="connsiteX0" fmla="*/ 151284 w 6408217"/>
              <a:gd name="connsiteY0" fmla="*/ 0 h 4824139"/>
              <a:gd name="connsiteX1" fmla="*/ 6256439 w 6408217"/>
              <a:gd name="connsiteY1" fmla="*/ 0 h 4824139"/>
              <a:gd name="connsiteX2" fmla="*/ 6314317 w 6408217"/>
              <a:gd name="connsiteY2" fmla="*/ 11685 h 4824139"/>
              <a:gd name="connsiteX3" fmla="*/ 6408217 w 6408217"/>
              <a:gd name="connsiteY3" fmla="*/ 153348 h 4824139"/>
              <a:gd name="connsiteX4" fmla="*/ 6408217 w 6408217"/>
              <a:gd name="connsiteY4" fmla="*/ 4824139 h 4824139"/>
              <a:gd name="connsiteX5" fmla="*/ 0 w 6408217"/>
              <a:gd name="connsiteY5" fmla="*/ 4824139 h 4824139"/>
              <a:gd name="connsiteX6" fmla="*/ 0 w 6408217"/>
              <a:gd name="connsiteY6" fmla="*/ 150896 h 4824139"/>
              <a:gd name="connsiteX7" fmla="*/ 11587 w 6408217"/>
              <a:gd name="connsiteY7" fmla="*/ 93504 h 4824139"/>
              <a:gd name="connsiteX8" fmla="*/ 93406 w 6408217"/>
              <a:gd name="connsiteY8" fmla="*/ 11685 h 482413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6408217" h="4824139">
                <a:moveTo>
                  <a:pt x="151284" y="0"/>
                </a:moveTo>
                <a:lnTo>
                  <a:pt x="6256439" y="0"/>
                </a:lnTo>
                <a:lnTo>
                  <a:pt x="6314317" y="11685"/>
                </a:lnTo>
                <a:cubicBezTo>
                  <a:pt x="6369498" y="35025"/>
                  <a:pt x="6408217" y="89665"/>
                  <a:pt x="6408217" y="153348"/>
                </a:cubicBezTo>
                <a:lnTo>
                  <a:pt x="6408217" y="4824139"/>
                </a:lnTo>
                <a:lnTo>
                  <a:pt x="0" y="4824139"/>
                </a:lnTo>
                <a:lnTo>
                  <a:pt x="0" y="150896"/>
                </a:lnTo>
                <a:lnTo>
                  <a:pt x="11587" y="93504"/>
                </a:lnTo>
                <a:cubicBezTo>
                  <a:pt x="27147" y="56716"/>
                  <a:pt x="56618" y="27245"/>
                  <a:pt x="93406" y="11685"/>
                </a:cubicBez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US" dirty="0"/>
          </a:p>
        </p:txBody>
      </p:sp>
      <p:sp>
        <p:nvSpPr>
          <p:cNvPr id="21" name="Picture Placeholder 20"/>
          <p:cNvSpPr>
            <a:spLocks noGrp="1"/>
          </p:cNvSpPr>
          <p:nvPr>
            <p:ph type="pic" sz="quarter" idx="12"/>
          </p:nvPr>
        </p:nvSpPr>
        <p:spPr>
          <a:xfrm>
            <a:off x="6351538" y="1275755"/>
            <a:ext cx="2403707" cy="1809053"/>
          </a:xfrm>
          <a:custGeom>
            <a:avLst/>
            <a:gdLst>
              <a:gd name="connsiteX0" fmla="*/ 151284 w 6408217"/>
              <a:gd name="connsiteY0" fmla="*/ 0 h 4824139"/>
              <a:gd name="connsiteX1" fmla="*/ 6256439 w 6408217"/>
              <a:gd name="connsiteY1" fmla="*/ 0 h 4824139"/>
              <a:gd name="connsiteX2" fmla="*/ 6314317 w 6408217"/>
              <a:gd name="connsiteY2" fmla="*/ 11685 h 4824139"/>
              <a:gd name="connsiteX3" fmla="*/ 6408217 w 6408217"/>
              <a:gd name="connsiteY3" fmla="*/ 153348 h 4824139"/>
              <a:gd name="connsiteX4" fmla="*/ 6408217 w 6408217"/>
              <a:gd name="connsiteY4" fmla="*/ 4824139 h 4824139"/>
              <a:gd name="connsiteX5" fmla="*/ 0 w 6408217"/>
              <a:gd name="connsiteY5" fmla="*/ 4824139 h 4824139"/>
              <a:gd name="connsiteX6" fmla="*/ 0 w 6408217"/>
              <a:gd name="connsiteY6" fmla="*/ 150896 h 4824139"/>
              <a:gd name="connsiteX7" fmla="*/ 11587 w 6408217"/>
              <a:gd name="connsiteY7" fmla="*/ 93504 h 4824139"/>
              <a:gd name="connsiteX8" fmla="*/ 93406 w 6408217"/>
              <a:gd name="connsiteY8" fmla="*/ 11685 h 482413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6408217" h="4824139">
                <a:moveTo>
                  <a:pt x="151284" y="0"/>
                </a:moveTo>
                <a:lnTo>
                  <a:pt x="6256439" y="0"/>
                </a:lnTo>
                <a:lnTo>
                  <a:pt x="6314317" y="11685"/>
                </a:lnTo>
                <a:cubicBezTo>
                  <a:pt x="6369498" y="35025"/>
                  <a:pt x="6408217" y="89665"/>
                  <a:pt x="6408217" y="153348"/>
                </a:cubicBezTo>
                <a:lnTo>
                  <a:pt x="6408217" y="4824139"/>
                </a:lnTo>
                <a:lnTo>
                  <a:pt x="0" y="4824139"/>
                </a:lnTo>
                <a:lnTo>
                  <a:pt x="0" y="150896"/>
                </a:lnTo>
                <a:lnTo>
                  <a:pt x="11587" y="93504"/>
                </a:lnTo>
                <a:cubicBezTo>
                  <a:pt x="27147" y="56716"/>
                  <a:pt x="56618" y="27245"/>
                  <a:pt x="93406" y="11685"/>
                </a:cubicBez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US" dirty="0"/>
          </a:p>
        </p:txBody>
      </p:sp>
      <p:sp>
        <p:nvSpPr>
          <p:cNvPr id="2" name="Footer Placeholder 1"/>
          <p:cNvSpPr>
            <a:spLocks noGrp="1"/>
          </p:cNvSpPr>
          <p:nvPr>
            <p:ph type="ftr" sz="quarter" idx="13"/>
          </p:nvPr>
        </p:nvSpPr>
        <p:spPr/>
        <p:txBody>
          <a:bodyPr/>
          <a:lstStyle/>
          <a:p>
            <a:r>
              <a:rPr lang="en-GB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ADVANT </a:t>
            </a:r>
            <a:r>
              <a:rPr lang="en-GB" sz="1050" dirty="0"/>
              <a:t>Multipurpose  Presentation 2017 </a:t>
            </a: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4"/>
          </p:nvPr>
        </p:nvSpPr>
        <p:spPr/>
        <p:txBody>
          <a:bodyPr/>
          <a:lstStyle/>
          <a:p>
            <a:fld id="{8C48FCF8-25E9-4F94-BC2B-FA1B572C1FF3}" type="slidenum">
              <a:rPr lang="en-US" smtClean="0"/>
              <a:pPr/>
              <a:t>‹N°›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998121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Master Slide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oter Placeholder 1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GB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ADVANT </a:t>
            </a:r>
            <a:r>
              <a:rPr lang="en-GB" sz="1050" dirty="0"/>
              <a:t>Multipurpose  Presentation 2017 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8C48FCF8-25E9-4F94-BC2B-FA1B572C1FF3}" type="slidenum">
              <a:rPr lang="en-US" smtClean="0"/>
              <a:pPr/>
              <a:t>‹N°›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720798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No Foo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oter Placeholder 1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GB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ADVANT </a:t>
            </a:r>
            <a:r>
              <a:rPr lang="en-GB" sz="1050" dirty="0"/>
              <a:t>Multipurpose  Presentation 2017 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8C48FCF8-25E9-4F94-BC2B-FA1B572C1FF3}" type="slidenum">
              <a:rPr lang="en-US" smtClean="0"/>
              <a:pPr/>
              <a:t>‹N°›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960906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4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 Placeholder 6"/>
          <p:cNvSpPr>
            <a:spLocks noGrp="1"/>
          </p:cNvSpPr>
          <p:nvPr>
            <p:ph type="body" sz="quarter" idx="10" hasCustomPrompt="1"/>
          </p:nvPr>
        </p:nvSpPr>
        <p:spPr>
          <a:xfrm>
            <a:off x="304800" y="273845"/>
            <a:ext cx="4027884" cy="621068"/>
          </a:xfrm>
        </p:spPr>
        <p:txBody>
          <a:bodyPr>
            <a:normAutofit/>
          </a:bodyPr>
          <a:lstStyle>
            <a:lvl1pPr marL="0" indent="0">
              <a:buNone/>
              <a:defRPr sz="2100" baseline="0">
                <a:solidFill>
                  <a:srgbClr val="55555F"/>
                </a:solidFill>
                <a:latin typeface="Open Sans Extrabold" panose="020B0906030804020204" pitchFamily="34" charset="0"/>
                <a:ea typeface="Open Sans Extrabold" panose="020B0906030804020204" pitchFamily="34" charset="0"/>
                <a:cs typeface="Open Sans Extrabold" panose="020B0906030804020204" pitchFamily="34" charset="0"/>
              </a:defRPr>
            </a:lvl1pPr>
          </a:lstStyle>
          <a:p>
            <a:pPr lvl="0"/>
            <a:r>
              <a:rPr lang="en-GB" dirty="0"/>
              <a:t>Title Here 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1" hasCustomPrompt="1"/>
          </p:nvPr>
        </p:nvSpPr>
        <p:spPr>
          <a:xfrm>
            <a:off x="304801" y="3679033"/>
            <a:ext cx="5337464" cy="1132286"/>
          </a:xfrm>
        </p:spPr>
        <p:txBody>
          <a:bodyPr>
            <a:normAutofit/>
          </a:bodyPr>
          <a:lstStyle>
            <a:lvl1pPr marL="0" indent="0">
              <a:buNone/>
              <a:defRPr sz="1350">
                <a:solidFill>
                  <a:srgbClr val="55555F"/>
                </a:solidFill>
              </a:defRPr>
            </a:lvl1pPr>
          </a:lstStyle>
          <a:p>
            <a:pPr lvl="0"/>
            <a:r>
              <a:rPr lang="en-US" dirty="0"/>
              <a:t>Body Text here </a:t>
            </a:r>
            <a:endParaRPr lang="en-GB" dirty="0"/>
          </a:p>
        </p:txBody>
      </p:sp>
      <p:sp>
        <p:nvSpPr>
          <p:cNvPr id="2" name="Footer Placeholder 1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r>
              <a:rPr lang="en-GB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ADVANT </a:t>
            </a:r>
            <a:r>
              <a:rPr lang="en-GB" sz="1050" dirty="0"/>
              <a:t>Multipurpose  Presentation 2017 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fld id="{8C48FCF8-25E9-4F94-BC2B-FA1B572C1FF3}" type="slidenum">
              <a:rPr lang="en-US" smtClean="0"/>
              <a:pPr/>
              <a:t>‹N°›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746071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isposition personnalisé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0ECA784B-45A3-308E-C5ED-87B7FEC27F93}"/>
              </a:ext>
            </a:extLst>
          </p:cNvPr>
          <p:cNvSpPr/>
          <p:nvPr userDrawn="1"/>
        </p:nvSpPr>
        <p:spPr>
          <a:xfrm>
            <a:off x="-1" y="-1940"/>
            <a:ext cx="9144000" cy="580948"/>
          </a:xfrm>
          <a:prstGeom prst="rect">
            <a:avLst/>
          </a:prstGeom>
          <a:pattFill prst="dkUpDiag">
            <a:fgClr>
              <a:srgbClr val="006600"/>
            </a:fgClr>
            <a:bgClr>
              <a:srgbClr val="30891A"/>
            </a:bgClr>
          </a:patt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 sz="1350" dirty="0"/>
          </a:p>
        </p:txBody>
      </p:sp>
      <p:sp>
        <p:nvSpPr>
          <p:cNvPr id="3" name="Espace réservé du numéro de diapositive 2">
            <a:extLst>
              <a:ext uri="{FF2B5EF4-FFF2-40B4-BE49-F238E27FC236}">
                <a16:creationId xmlns:a16="http://schemas.microsoft.com/office/drawing/2014/main" id="{06D9E3E9-D5A4-A4A0-5BBF-A0CAFFDADC70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>
          <a:xfrm>
            <a:off x="-192074" y="151612"/>
            <a:ext cx="628650" cy="273844"/>
          </a:xfrm>
          <a:solidFill>
            <a:srgbClr val="006600"/>
          </a:solidFill>
        </p:spPr>
        <p:txBody>
          <a:bodyPr/>
          <a:lstStyle>
            <a:lvl1pPr>
              <a:defRPr b="1"/>
            </a:lvl1pPr>
          </a:lstStyle>
          <a:p>
            <a:fld id="{3CBF67D7-8C75-433C-B949-F5BA01069781}" type="slidenum">
              <a:rPr lang="en-US" smtClean="0"/>
              <a:pPr/>
              <a:t>‹N°›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00712349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Disposition personnalisé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0ECA784B-45A3-308E-C5ED-87B7FEC27F93}"/>
              </a:ext>
            </a:extLst>
          </p:cNvPr>
          <p:cNvSpPr/>
          <p:nvPr userDrawn="1"/>
        </p:nvSpPr>
        <p:spPr>
          <a:xfrm>
            <a:off x="-1" y="-1940"/>
            <a:ext cx="9144000" cy="580948"/>
          </a:xfrm>
          <a:prstGeom prst="rect">
            <a:avLst/>
          </a:prstGeom>
          <a:pattFill prst="dkUpDiag">
            <a:fgClr>
              <a:srgbClr val="006600"/>
            </a:fgClr>
            <a:bgClr>
              <a:srgbClr val="30891A"/>
            </a:bgClr>
          </a:patt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 sz="1350" dirty="0"/>
          </a:p>
        </p:txBody>
      </p:sp>
      <p:sp>
        <p:nvSpPr>
          <p:cNvPr id="3" name="Espace réservé du numéro de diapositive 2">
            <a:extLst>
              <a:ext uri="{FF2B5EF4-FFF2-40B4-BE49-F238E27FC236}">
                <a16:creationId xmlns:a16="http://schemas.microsoft.com/office/drawing/2014/main" id="{06D9E3E9-D5A4-A4A0-5BBF-A0CAFFDADC70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>
          <a:xfrm>
            <a:off x="-192074" y="151612"/>
            <a:ext cx="628650" cy="273844"/>
          </a:xfrm>
          <a:solidFill>
            <a:srgbClr val="006600"/>
          </a:solidFill>
        </p:spPr>
        <p:txBody>
          <a:bodyPr/>
          <a:lstStyle>
            <a:lvl1pPr>
              <a:defRPr b="1"/>
            </a:lvl1pPr>
          </a:lstStyle>
          <a:p>
            <a:fld id="{3CBF67D7-8C75-433C-B949-F5BA01069781}" type="slidenum">
              <a:rPr lang="en-US" smtClean="0"/>
              <a:pPr/>
              <a:t>‹N°›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35575274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ubtitle">
  <p:cSld name="Subtitle">
    <p:spTree>
      <p:nvGrpSpPr>
        <p:cNvPr id="1" name="Shape 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Google Shape;15;p3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FF9900">
              <a:alpha val="79890"/>
            </a:srgbClr>
          </a:solidFill>
          <a:ln>
            <a:noFill/>
          </a:ln>
        </p:spPr>
        <p:txBody>
          <a:bodyPr spcFirstLastPara="1" wrap="square" lIns="91402" tIns="91402" rIns="91402" bIns="91402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900" dirty="0">
              <a:solidFill>
                <a:srgbClr val="FF0000"/>
              </a:solidFill>
            </a:endParaRPr>
          </a:p>
        </p:txBody>
      </p:sp>
      <p:sp>
        <p:nvSpPr>
          <p:cNvPr id="16" name="Google Shape;16;p3"/>
          <p:cNvSpPr/>
          <p:nvPr/>
        </p:nvSpPr>
        <p:spPr>
          <a:xfrm>
            <a:off x="-6000" y="-24614"/>
            <a:ext cx="9150000" cy="4149574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spcFirstLastPara="1" wrap="square" lIns="91402" tIns="91402" rIns="91402" bIns="91402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900" dirty="0"/>
          </a:p>
        </p:txBody>
      </p:sp>
      <p:sp>
        <p:nvSpPr>
          <p:cNvPr id="17" name="Google Shape;17;p3"/>
          <p:cNvSpPr txBox="1">
            <a:spLocks noGrp="1"/>
          </p:cNvSpPr>
          <p:nvPr>
            <p:ph type="ctrTitle"/>
          </p:nvPr>
        </p:nvSpPr>
        <p:spPr>
          <a:xfrm>
            <a:off x="1561925" y="3020412"/>
            <a:ext cx="7003800" cy="546900"/>
          </a:xfrm>
          <a:prstGeom prst="rect">
            <a:avLst/>
          </a:prstGeom>
        </p:spPr>
        <p:txBody>
          <a:bodyPr spcFirstLastPara="1" wrap="square" lIns="0" tIns="0" rIns="0" bIns="0" anchor="b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400"/>
              <a:buNone/>
              <a:defRPr sz="4400">
                <a:solidFill>
                  <a:schemeClr val="lt1"/>
                </a:solidFill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400"/>
              <a:buNone/>
              <a:defRPr sz="4400">
                <a:solidFill>
                  <a:schemeClr val="lt1"/>
                </a:solidFill>
              </a:defRPr>
            </a:lvl2pPr>
            <a:lvl3pPr lvl="2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400"/>
              <a:buNone/>
              <a:defRPr sz="4400">
                <a:solidFill>
                  <a:schemeClr val="lt1"/>
                </a:solidFill>
              </a:defRPr>
            </a:lvl3pPr>
            <a:lvl4pPr lvl="3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400"/>
              <a:buNone/>
              <a:defRPr sz="4400">
                <a:solidFill>
                  <a:schemeClr val="lt1"/>
                </a:solidFill>
              </a:defRPr>
            </a:lvl4pPr>
            <a:lvl5pPr lvl="4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400"/>
              <a:buNone/>
              <a:defRPr sz="4400">
                <a:solidFill>
                  <a:schemeClr val="lt1"/>
                </a:solidFill>
              </a:defRPr>
            </a:lvl5pPr>
            <a:lvl6pPr lvl="5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400"/>
              <a:buNone/>
              <a:defRPr sz="4400">
                <a:solidFill>
                  <a:schemeClr val="lt1"/>
                </a:solidFill>
              </a:defRPr>
            </a:lvl6pPr>
            <a:lvl7pPr lvl="6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400"/>
              <a:buNone/>
              <a:defRPr sz="4400">
                <a:solidFill>
                  <a:schemeClr val="lt1"/>
                </a:solidFill>
              </a:defRPr>
            </a:lvl7pPr>
            <a:lvl8pPr lvl="7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400"/>
              <a:buNone/>
              <a:defRPr sz="4400">
                <a:solidFill>
                  <a:schemeClr val="lt1"/>
                </a:solidFill>
              </a:defRPr>
            </a:lvl8pPr>
            <a:lvl9pPr lvl="8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400"/>
              <a:buNone/>
              <a:defRPr sz="4400">
                <a:solidFill>
                  <a:schemeClr val="lt1"/>
                </a:solidFill>
              </a:defRPr>
            </a:lvl9pPr>
          </a:lstStyle>
          <a:p>
            <a:endParaRPr dirty="0"/>
          </a:p>
        </p:txBody>
      </p:sp>
      <p:sp>
        <p:nvSpPr>
          <p:cNvPr id="18" name="Google Shape;18;p3"/>
          <p:cNvSpPr txBox="1">
            <a:spLocks noGrp="1"/>
          </p:cNvSpPr>
          <p:nvPr>
            <p:ph type="subTitle" idx="1"/>
          </p:nvPr>
        </p:nvSpPr>
        <p:spPr>
          <a:xfrm>
            <a:off x="1561925" y="3533375"/>
            <a:ext cx="7003800" cy="2796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None/>
              <a:defRPr sz="1800">
                <a:solidFill>
                  <a:schemeClr val="dk2"/>
                </a:solidFill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None/>
              <a:defRPr sz="1800">
                <a:solidFill>
                  <a:schemeClr val="dk2"/>
                </a:solidFill>
              </a:defRPr>
            </a:lvl2pPr>
            <a:lvl3pPr lvl="2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>
                <a:solidFill>
                  <a:schemeClr val="dk2"/>
                </a:solidFill>
              </a:defRPr>
            </a:lvl3pPr>
            <a:lvl4pPr lvl="3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>
                <a:solidFill>
                  <a:schemeClr val="dk2"/>
                </a:solidFill>
              </a:defRPr>
            </a:lvl4pPr>
            <a:lvl5pPr lvl="4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>
                <a:solidFill>
                  <a:schemeClr val="dk2"/>
                </a:solidFill>
              </a:defRPr>
            </a:lvl5pPr>
            <a:lvl6pPr lvl="5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>
                <a:solidFill>
                  <a:schemeClr val="dk2"/>
                </a:solidFill>
              </a:defRPr>
            </a:lvl6pPr>
            <a:lvl7pPr lvl="6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>
                <a:solidFill>
                  <a:schemeClr val="dk2"/>
                </a:solidFill>
              </a:defRPr>
            </a:lvl7pPr>
            <a:lvl8pPr lvl="7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>
                <a:solidFill>
                  <a:schemeClr val="dk2"/>
                </a:solidFill>
              </a:defRPr>
            </a:lvl8pPr>
            <a:lvl9pPr lvl="8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>
                <a:solidFill>
                  <a:schemeClr val="dk2"/>
                </a:solidFill>
              </a:defRPr>
            </a:lvl9pPr>
          </a:lstStyle>
          <a:p>
            <a:endParaRPr dirty="0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4961E95D-DB1B-AD6E-1C33-24BD9C01A6AF}"/>
              </a:ext>
            </a:extLst>
          </p:cNvPr>
          <p:cNvSpPr/>
          <p:nvPr userDrawn="1"/>
        </p:nvSpPr>
        <p:spPr>
          <a:xfrm>
            <a:off x="0" y="4124961"/>
            <a:ext cx="9144000" cy="1018540"/>
          </a:xfrm>
          <a:prstGeom prst="rect">
            <a:avLst/>
          </a:prstGeom>
          <a:pattFill prst="dkUpDiag">
            <a:fgClr>
              <a:srgbClr val="006600"/>
            </a:fgClr>
            <a:bgClr>
              <a:srgbClr val="30891A"/>
            </a:bgClr>
          </a:patt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 sz="1350" dirty="0"/>
          </a:p>
        </p:txBody>
      </p:sp>
    </p:spTree>
    <p:extLst>
      <p:ext uri="{BB962C8B-B14F-4D97-AF65-F5344CB8AC3E}">
        <p14:creationId xmlns:p14="http://schemas.microsoft.com/office/powerpoint/2010/main" val="351021240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1.xml"/><Relationship Id="rId13" Type="http://schemas.openxmlformats.org/officeDocument/2006/relationships/slideLayout" Target="../slideLayouts/slideLayout26.xml"/><Relationship Id="rId18" Type="http://schemas.openxmlformats.org/officeDocument/2006/relationships/slideLayout" Target="../slideLayouts/slideLayout31.xml"/><Relationship Id="rId3" Type="http://schemas.openxmlformats.org/officeDocument/2006/relationships/slideLayout" Target="../slideLayouts/slideLayout16.xml"/><Relationship Id="rId21" Type="http://schemas.openxmlformats.org/officeDocument/2006/relationships/slideLayout" Target="../slideLayouts/slideLayout34.xml"/><Relationship Id="rId7" Type="http://schemas.openxmlformats.org/officeDocument/2006/relationships/slideLayout" Target="../slideLayouts/slideLayout20.xml"/><Relationship Id="rId12" Type="http://schemas.openxmlformats.org/officeDocument/2006/relationships/slideLayout" Target="../slideLayouts/slideLayout25.xml"/><Relationship Id="rId17" Type="http://schemas.openxmlformats.org/officeDocument/2006/relationships/slideLayout" Target="../slideLayouts/slideLayout30.xml"/><Relationship Id="rId2" Type="http://schemas.openxmlformats.org/officeDocument/2006/relationships/slideLayout" Target="../slideLayouts/slideLayout15.xml"/><Relationship Id="rId16" Type="http://schemas.openxmlformats.org/officeDocument/2006/relationships/slideLayout" Target="../slideLayouts/slideLayout29.xml"/><Relationship Id="rId20" Type="http://schemas.openxmlformats.org/officeDocument/2006/relationships/slideLayout" Target="../slideLayouts/slideLayout33.xml"/><Relationship Id="rId1" Type="http://schemas.openxmlformats.org/officeDocument/2006/relationships/slideLayout" Target="../slideLayouts/slideLayout14.xml"/><Relationship Id="rId6" Type="http://schemas.openxmlformats.org/officeDocument/2006/relationships/slideLayout" Target="../slideLayouts/slideLayout19.xml"/><Relationship Id="rId11" Type="http://schemas.openxmlformats.org/officeDocument/2006/relationships/slideLayout" Target="../slideLayouts/slideLayout24.xml"/><Relationship Id="rId24" Type="http://schemas.openxmlformats.org/officeDocument/2006/relationships/theme" Target="../theme/theme2.xml"/><Relationship Id="rId5" Type="http://schemas.openxmlformats.org/officeDocument/2006/relationships/slideLayout" Target="../slideLayouts/slideLayout18.xml"/><Relationship Id="rId15" Type="http://schemas.openxmlformats.org/officeDocument/2006/relationships/slideLayout" Target="../slideLayouts/slideLayout28.xml"/><Relationship Id="rId23" Type="http://schemas.openxmlformats.org/officeDocument/2006/relationships/slideLayout" Target="../slideLayouts/slideLayout36.xml"/><Relationship Id="rId10" Type="http://schemas.openxmlformats.org/officeDocument/2006/relationships/slideLayout" Target="../slideLayouts/slideLayout23.xml"/><Relationship Id="rId19" Type="http://schemas.openxmlformats.org/officeDocument/2006/relationships/slideLayout" Target="../slideLayouts/slideLayout32.xml"/><Relationship Id="rId4" Type="http://schemas.openxmlformats.org/officeDocument/2006/relationships/slideLayout" Target="../slideLayouts/slideLayout17.xml"/><Relationship Id="rId9" Type="http://schemas.openxmlformats.org/officeDocument/2006/relationships/slideLayout" Target="../slideLayouts/slideLayout22.xml"/><Relationship Id="rId14" Type="http://schemas.openxmlformats.org/officeDocument/2006/relationships/slideLayout" Target="../slideLayouts/slideLayout27.xml"/><Relationship Id="rId22" Type="http://schemas.openxmlformats.org/officeDocument/2006/relationships/slideLayout" Target="../slideLayouts/slideLayout35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628650" y="273844"/>
            <a:ext cx="7886700" cy="99417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628650" y="1369219"/>
            <a:ext cx="7886700" cy="326350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685732">
              <a:buClrTx/>
            </a:pPr>
            <a:fld id="{B8C83E1C-8851-4D1A-8FDA-C7FCA157A0B7}" type="datetimeFigureOut">
              <a:rPr lang="fr-FR" kern="1200" smtClean="0">
                <a:solidFill>
                  <a:prstClr val="black">
                    <a:tint val="75000"/>
                  </a:prstClr>
                </a:solidFill>
                <a:latin typeface="Calibri" panose="020F0502020204030204"/>
                <a:ea typeface="+mn-ea"/>
                <a:cs typeface="+mn-cs"/>
              </a:rPr>
              <a:pPr defTabSz="685732">
                <a:buClrTx/>
              </a:pPr>
              <a:t>24/05/2025</a:t>
            </a:fld>
            <a:endParaRPr lang="fr-FR" kern="1200" dirty="0">
              <a:solidFill>
                <a:prstClr val="black">
                  <a:tint val="75000"/>
                </a:prstClr>
              </a:solidFill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685732">
              <a:buClrTx/>
            </a:pPr>
            <a:endParaRPr lang="fr-FR" kern="1200" dirty="0">
              <a:solidFill>
                <a:prstClr val="black">
                  <a:tint val="75000"/>
                </a:prstClr>
              </a:solidFill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685732">
              <a:buClrTx/>
            </a:pPr>
            <a:fld id="{EA32824C-A631-4377-8098-6A506F4C6B2B}" type="slidenum">
              <a:rPr lang="fr-FR" kern="1200" smtClean="0">
                <a:solidFill>
                  <a:prstClr val="black">
                    <a:tint val="75000"/>
                  </a:prstClr>
                </a:solidFill>
                <a:latin typeface="Calibri" panose="020F0502020204030204"/>
                <a:ea typeface="+mn-ea"/>
                <a:cs typeface="+mn-cs"/>
              </a:rPr>
              <a:pPr defTabSz="685732">
                <a:buClrTx/>
              </a:pPr>
              <a:t>‹N°›</a:t>
            </a:fld>
            <a:endParaRPr lang="fr-FR" kern="1200" dirty="0">
              <a:solidFill>
                <a:prstClr val="black">
                  <a:tint val="75000"/>
                </a:prstClr>
              </a:solidFill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65555411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1" r:id="rId1"/>
    <p:sldLayoutId id="2147483702" r:id="rId2"/>
    <p:sldLayoutId id="2147483703" r:id="rId3"/>
    <p:sldLayoutId id="2147483704" r:id="rId4"/>
    <p:sldLayoutId id="2147483705" r:id="rId5"/>
    <p:sldLayoutId id="2147483706" r:id="rId6"/>
    <p:sldLayoutId id="2147483707" r:id="rId7"/>
    <p:sldLayoutId id="2147483708" r:id="rId8"/>
    <p:sldLayoutId id="2147483709" r:id="rId9"/>
    <p:sldLayoutId id="2147483710" r:id="rId10"/>
    <p:sldLayoutId id="2147483711" r:id="rId11"/>
    <p:sldLayoutId id="2147483712" r:id="rId12"/>
    <p:sldLayoutId id="2147483713" r:id="rId13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-173512" y="191691"/>
            <a:ext cx="628650" cy="273844"/>
          </a:xfrm>
          <a:prstGeom prst="roundRect">
            <a:avLst>
              <a:gd name="adj" fmla="val 10797"/>
            </a:avLst>
          </a:prstGeom>
          <a:gradFill flip="none" rotWithShape="1">
            <a:gsLst>
              <a:gs pos="0">
                <a:schemeClr val="accent4"/>
              </a:gs>
              <a:gs pos="100000">
                <a:schemeClr val="accent5"/>
              </a:gs>
            </a:gsLst>
            <a:lin ang="10800000" scaled="1"/>
            <a:tileRect/>
          </a:gradFill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  <a:latin typeface="Raleway" panose="020B0503030101060003" pitchFamily="34" charset="0"/>
              </a:defRPr>
            </a:lvl1pPr>
          </a:lstStyle>
          <a:p>
            <a:fld id="{3CBF67D7-8C75-433C-B949-F5BA01069781}" type="slidenum">
              <a:rPr lang="en-US" smtClean="0"/>
              <a:pPr/>
              <a:t>‹N°›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6093065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15" r:id="rId1"/>
    <p:sldLayoutId id="2147483716" r:id="rId2"/>
    <p:sldLayoutId id="2147483717" r:id="rId3"/>
    <p:sldLayoutId id="2147483718" r:id="rId4"/>
    <p:sldLayoutId id="2147483719" r:id="rId5"/>
    <p:sldLayoutId id="2147483720" r:id="rId6"/>
    <p:sldLayoutId id="2147483721" r:id="rId7"/>
    <p:sldLayoutId id="2147483722" r:id="rId8"/>
    <p:sldLayoutId id="2147483723" r:id="rId9"/>
    <p:sldLayoutId id="2147483724" r:id="rId10"/>
    <p:sldLayoutId id="2147483725" r:id="rId11"/>
    <p:sldLayoutId id="2147483726" r:id="rId12"/>
    <p:sldLayoutId id="2147483727" r:id="rId13"/>
    <p:sldLayoutId id="2147483728" r:id="rId14"/>
    <p:sldLayoutId id="2147483729" r:id="rId15"/>
    <p:sldLayoutId id="2147483730" r:id="rId16"/>
    <p:sldLayoutId id="2147483731" r:id="rId17"/>
    <p:sldLayoutId id="2147483732" r:id="rId18"/>
    <p:sldLayoutId id="2147483733" r:id="rId19"/>
    <p:sldLayoutId id="2147483734" r:id="rId20"/>
    <p:sldLayoutId id="2147483735" r:id="rId21"/>
    <p:sldLayoutId id="2147483736" r:id="rId22"/>
    <p:sldLayoutId id="2147483737" r:id="rId23"/>
  </p:sldLayoutIdLst>
  <p:hf hdr="0" ftr="0" dt="0"/>
  <p:txStyles>
    <p:titleStyle>
      <a:lvl1pPr algn="l" defTabSz="685629" rtl="0" eaLnBrk="1" latinLnBrk="0" hangingPunct="1">
        <a:lnSpc>
          <a:spcPct val="90000"/>
        </a:lnSpc>
        <a:spcBef>
          <a:spcPct val="0"/>
        </a:spcBef>
        <a:buNone/>
        <a:defRPr sz="3299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07" indent="-171407" algn="l" defTabSz="685629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222" indent="-171407" algn="l" defTabSz="685629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036" indent="-171407" algn="l" defTabSz="685629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199850" indent="-171407" algn="l" defTabSz="685629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2665" indent="-171407" algn="l" defTabSz="685629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479" indent="-171407" algn="l" defTabSz="685629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293" indent="-171407" algn="l" defTabSz="685629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107" indent="-171407" algn="l" defTabSz="685629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3922" indent="-171407" algn="l" defTabSz="685629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629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815" algn="l" defTabSz="685629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629" algn="l" defTabSz="685629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443" algn="l" defTabSz="685629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257" algn="l" defTabSz="685629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072" algn="l" defTabSz="685629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6886" algn="l" defTabSz="685629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399700" algn="l" defTabSz="685629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2515" algn="l" defTabSz="685629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36.xml"/><Relationship Id="rId5" Type="http://schemas.openxmlformats.org/officeDocument/2006/relationships/image" Target="../media/image3.jpe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36.xml"/><Relationship Id="rId5" Type="http://schemas.openxmlformats.org/officeDocument/2006/relationships/image" Target="../media/image3.jpeg"/><Relationship Id="rId4" Type="http://schemas.openxmlformats.org/officeDocument/2006/relationships/image" Target="../media/image4.pn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35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3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7" Type="http://schemas.openxmlformats.org/officeDocument/2006/relationships/image" Target="../media/image9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34.xml"/><Relationship Id="rId6" Type="http://schemas.openxmlformats.org/officeDocument/2006/relationships/image" Target="../media/image8.png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34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chart" Target="../charts/chart2.xml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34.xml"/><Relationship Id="rId4" Type="http://schemas.openxmlformats.org/officeDocument/2006/relationships/chart" Target="../charts/chart3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34.xml"/><Relationship Id="rId6" Type="http://schemas.openxmlformats.org/officeDocument/2006/relationships/image" Target="../media/image13.png"/><Relationship Id="rId5" Type="http://schemas.openxmlformats.org/officeDocument/2006/relationships/image" Target="../media/image12.png"/><Relationship Id="rId4" Type="http://schemas.openxmlformats.org/officeDocument/2006/relationships/image" Target="../media/image11.pn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34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34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3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35.xml"/><Relationship Id="rId5" Type="http://schemas.openxmlformats.org/officeDocument/2006/relationships/image" Target="../media/image17.png"/><Relationship Id="rId4" Type="http://schemas.openxmlformats.org/officeDocument/2006/relationships/image" Target="../media/image16.png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34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31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5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34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35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35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35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35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35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35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3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35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35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1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Image 14">
            <a:extLst>
              <a:ext uri="{FF2B5EF4-FFF2-40B4-BE49-F238E27FC236}">
                <a16:creationId xmlns:a16="http://schemas.microsoft.com/office/drawing/2014/main" id="{3B89C006-C7E6-4CE1-A8BE-64F569B0AE5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354161" y="160243"/>
            <a:ext cx="1460090" cy="1051077"/>
          </a:xfrm>
          <a:prstGeom prst="rect">
            <a:avLst/>
          </a:prstGeom>
        </p:spPr>
      </p:pic>
      <p:sp>
        <p:nvSpPr>
          <p:cNvPr id="10" name="Titre 1">
            <a:extLst>
              <a:ext uri="{FF2B5EF4-FFF2-40B4-BE49-F238E27FC236}">
                <a16:creationId xmlns:a16="http://schemas.microsoft.com/office/drawing/2014/main" id="{DB2EED83-A10F-42F4-A3EC-2BAC710D3C98}"/>
              </a:ext>
            </a:extLst>
          </p:cNvPr>
          <p:cNvSpPr txBox="1">
            <a:spLocks/>
          </p:cNvSpPr>
          <p:nvPr/>
        </p:nvSpPr>
        <p:spPr>
          <a:xfrm>
            <a:off x="-1" y="1863396"/>
            <a:ext cx="9141619" cy="1572971"/>
          </a:xfrm>
          <a:prstGeom prst="rect">
            <a:avLst/>
          </a:prstGeom>
          <a:noFill/>
          <a:ln>
            <a:noFill/>
          </a:ln>
          <a:effectLst/>
        </p:spPr>
        <p:txBody>
          <a:bodyPr spcFirstLastPara="1" wrap="square" lIns="0" tIns="0" rIns="0" bIns="0" anchor="ctr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400"/>
              <a:buFont typeface="Red Hat Display Black"/>
              <a:buNone/>
              <a:defRPr sz="4400" b="0" i="0" u="none" strike="noStrike" cap="none">
                <a:solidFill>
                  <a:schemeClr val="lt1"/>
                </a:solidFill>
                <a:latin typeface="Red Hat Display Black"/>
                <a:ea typeface="Red Hat Display Black"/>
                <a:cs typeface="Red Hat Display Black"/>
                <a:sym typeface="Red Hat Display Black"/>
              </a:defRPr>
            </a:lvl1pPr>
            <a:lvl2pPr marR="0" lvl="1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400"/>
              <a:buFont typeface="Red Hat Display Black"/>
              <a:buNone/>
              <a:defRPr sz="4400" b="0" i="0" u="none" strike="noStrike" cap="none">
                <a:solidFill>
                  <a:schemeClr val="lt1"/>
                </a:solidFill>
                <a:latin typeface="Red Hat Display Black"/>
                <a:ea typeface="Red Hat Display Black"/>
                <a:cs typeface="Red Hat Display Black"/>
                <a:sym typeface="Red Hat Display Black"/>
              </a:defRPr>
            </a:lvl2pPr>
            <a:lvl3pPr marR="0" lvl="2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400"/>
              <a:buFont typeface="Red Hat Display Black"/>
              <a:buNone/>
              <a:defRPr sz="4400" b="0" i="0" u="none" strike="noStrike" cap="none">
                <a:solidFill>
                  <a:schemeClr val="lt1"/>
                </a:solidFill>
                <a:latin typeface="Red Hat Display Black"/>
                <a:ea typeface="Red Hat Display Black"/>
                <a:cs typeface="Red Hat Display Black"/>
                <a:sym typeface="Red Hat Display Black"/>
              </a:defRPr>
            </a:lvl3pPr>
            <a:lvl4pPr marR="0" lvl="3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400"/>
              <a:buFont typeface="Red Hat Display Black"/>
              <a:buNone/>
              <a:defRPr sz="4400" b="0" i="0" u="none" strike="noStrike" cap="none">
                <a:solidFill>
                  <a:schemeClr val="lt1"/>
                </a:solidFill>
                <a:latin typeface="Red Hat Display Black"/>
                <a:ea typeface="Red Hat Display Black"/>
                <a:cs typeface="Red Hat Display Black"/>
                <a:sym typeface="Red Hat Display Black"/>
              </a:defRPr>
            </a:lvl4pPr>
            <a:lvl5pPr marR="0" lvl="4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400"/>
              <a:buFont typeface="Red Hat Display Black"/>
              <a:buNone/>
              <a:defRPr sz="4400" b="0" i="0" u="none" strike="noStrike" cap="none">
                <a:solidFill>
                  <a:schemeClr val="lt1"/>
                </a:solidFill>
                <a:latin typeface="Red Hat Display Black"/>
                <a:ea typeface="Red Hat Display Black"/>
                <a:cs typeface="Red Hat Display Black"/>
                <a:sym typeface="Red Hat Display Black"/>
              </a:defRPr>
            </a:lvl5pPr>
            <a:lvl6pPr marR="0" lvl="5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400"/>
              <a:buFont typeface="Red Hat Display Black"/>
              <a:buNone/>
              <a:defRPr sz="4400" b="0" i="0" u="none" strike="noStrike" cap="none">
                <a:solidFill>
                  <a:schemeClr val="lt1"/>
                </a:solidFill>
                <a:latin typeface="Red Hat Display Black"/>
                <a:ea typeface="Red Hat Display Black"/>
                <a:cs typeface="Red Hat Display Black"/>
                <a:sym typeface="Red Hat Display Black"/>
              </a:defRPr>
            </a:lvl6pPr>
            <a:lvl7pPr marR="0" lvl="6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400"/>
              <a:buFont typeface="Red Hat Display Black"/>
              <a:buNone/>
              <a:defRPr sz="4400" b="0" i="0" u="none" strike="noStrike" cap="none">
                <a:solidFill>
                  <a:schemeClr val="lt1"/>
                </a:solidFill>
                <a:latin typeface="Red Hat Display Black"/>
                <a:ea typeface="Red Hat Display Black"/>
                <a:cs typeface="Red Hat Display Black"/>
                <a:sym typeface="Red Hat Display Black"/>
              </a:defRPr>
            </a:lvl7pPr>
            <a:lvl8pPr marR="0" lvl="7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400"/>
              <a:buFont typeface="Red Hat Display Black"/>
              <a:buNone/>
              <a:defRPr sz="4400" b="0" i="0" u="none" strike="noStrike" cap="none">
                <a:solidFill>
                  <a:schemeClr val="lt1"/>
                </a:solidFill>
                <a:latin typeface="Red Hat Display Black"/>
                <a:ea typeface="Red Hat Display Black"/>
                <a:cs typeface="Red Hat Display Black"/>
                <a:sym typeface="Red Hat Display Black"/>
              </a:defRPr>
            </a:lvl8pPr>
            <a:lvl9pPr marR="0" lvl="8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400"/>
              <a:buFont typeface="Red Hat Display Black"/>
              <a:buNone/>
              <a:defRPr sz="4400" b="0" i="0" u="none" strike="noStrike" cap="none">
                <a:solidFill>
                  <a:schemeClr val="lt1"/>
                </a:solidFill>
                <a:latin typeface="Red Hat Display Black"/>
                <a:ea typeface="Red Hat Display Black"/>
                <a:cs typeface="Red Hat Display Black"/>
                <a:sym typeface="Red Hat Display Black"/>
              </a:defRPr>
            </a:lvl9pPr>
          </a:lstStyle>
          <a:p>
            <a:pPr algn="ctr" defTabSz="914149">
              <a:buClr>
                <a:srgbClr val="FFFFFF"/>
              </a:buClr>
            </a:pPr>
            <a:r>
              <a:rPr lang="fr-FR" sz="4600" b="1" kern="1200" dirty="0">
                <a:solidFill>
                  <a:srgbClr val="31373B"/>
                </a:solidFill>
                <a:latin typeface="Couture" panose="020B080402020202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FORUM REGIONAL SUR LA GOUVERNANCE LOCALE</a:t>
            </a:r>
            <a:endParaRPr lang="fr-FR" sz="4600" b="1" dirty="0">
              <a:solidFill>
                <a:srgbClr val="31373B"/>
              </a:solidFill>
              <a:latin typeface="Couture" panose="020B080402020202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B7945903-B6A9-4D90-8275-C00B32409065}"/>
              </a:ext>
            </a:extLst>
          </p:cNvPr>
          <p:cNvSpPr/>
          <p:nvPr/>
        </p:nvSpPr>
        <p:spPr>
          <a:xfrm>
            <a:off x="2382" y="3601846"/>
            <a:ext cx="9141619" cy="90140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149"/>
            <a:endParaRPr lang="fr-FR">
              <a:solidFill>
                <a:srgbClr val="FFFFFF"/>
              </a:solidFill>
              <a:latin typeface="Arial"/>
            </a:endParaRPr>
          </a:p>
        </p:txBody>
      </p:sp>
      <p:sp>
        <p:nvSpPr>
          <p:cNvPr id="4" name="ZoneTexte 3">
            <a:extLst>
              <a:ext uri="{FF2B5EF4-FFF2-40B4-BE49-F238E27FC236}">
                <a16:creationId xmlns:a16="http://schemas.microsoft.com/office/drawing/2014/main" id="{B8BD58CB-885C-6E7D-D120-F95C2778FA46}"/>
              </a:ext>
            </a:extLst>
          </p:cNvPr>
          <p:cNvSpPr txBox="1"/>
          <p:nvPr/>
        </p:nvSpPr>
        <p:spPr>
          <a:xfrm>
            <a:off x="3639165" y="4333141"/>
            <a:ext cx="5369594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defTabSz="914149"/>
            <a:r>
              <a:rPr lang="fr-CA" sz="1800" b="1" dirty="0">
                <a:solidFill>
                  <a:prstClr val="white"/>
                </a:solidFill>
                <a:latin typeface="Red Hat Display Black" panose="02010A03040201060303" pitchFamily="2" charset="0"/>
                <a:ea typeface="+mn-ea"/>
              </a:rPr>
              <a:t>Cotonou, </a:t>
            </a:r>
          </a:p>
          <a:p>
            <a:pPr algn="r" defTabSz="914149"/>
            <a:r>
              <a:rPr lang="fr-CA" sz="1800" b="1" dirty="0">
                <a:solidFill>
                  <a:prstClr val="white"/>
                </a:solidFill>
                <a:latin typeface="Red Hat Display Black" panose="02010A03040201060303" pitchFamily="2" charset="0"/>
                <a:ea typeface="+mn-ea"/>
              </a:rPr>
              <a:t>05 février 2025 </a:t>
            </a:r>
          </a:p>
          <a:p>
            <a:pPr algn="r" defTabSz="914149"/>
            <a:endParaRPr lang="fr-CI" sz="1800" b="1" dirty="0">
              <a:solidFill>
                <a:prstClr val="white"/>
              </a:solidFill>
              <a:latin typeface="Red Hat Display Black" panose="02010A03040201060303" pitchFamily="2" charset="0"/>
              <a:ea typeface="+mn-ea"/>
            </a:endParaRPr>
          </a:p>
        </p:txBody>
      </p:sp>
      <p:pic>
        <p:nvPicPr>
          <p:cNvPr id="13" name="Picture 9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329753" y="80759"/>
            <a:ext cx="1487823" cy="1085779"/>
          </a:xfrm>
          <a:prstGeom prst="rect">
            <a:avLst/>
          </a:prstGeom>
        </p:spPr>
      </p:pic>
      <p:sp>
        <p:nvSpPr>
          <p:cNvPr id="9" name="Rectangle 8">
            <a:extLst>
              <a:ext uri="{FF2B5EF4-FFF2-40B4-BE49-F238E27FC236}">
                <a16:creationId xmlns:a16="http://schemas.microsoft.com/office/drawing/2014/main" id="{B7945903-B6A9-4D90-8275-C00B32409065}"/>
              </a:ext>
            </a:extLst>
          </p:cNvPr>
          <p:cNvSpPr/>
          <p:nvPr/>
        </p:nvSpPr>
        <p:spPr>
          <a:xfrm>
            <a:off x="-2" y="1667797"/>
            <a:ext cx="9141619" cy="140182"/>
          </a:xfrm>
          <a:prstGeom prst="rect">
            <a:avLst/>
          </a:prstGeom>
          <a:solidFill>
            <a:srgbClr val="FF99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149"/>
            <a:endParaRPr lang="fr-FR">
              <a:solidFill>
                <a:srgbClr val="FFFFFF"/>
              </a:solidFill>
              <a:latin typeface="Arial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B7945903-B6A9-4D90-8275-C00B32409065}"/>
              </a:ext>
            </a:extLst>
          </p:cNvPr>
          <p:cNvSpPr/>
          <p:nvPr/>
        </p:nvSpPr>
        <p:spPr>
          <a:xfrm>
            <a:off x="2381" y="1370648"/>
            <a:ext cx="9141619" cy="324857"/>
          </a:xfrm>
          <a:prstGeom prst="rect">
            <a:avLst/>
          </a:prstGeom>
          <a:solidFill>
            <a:srgbClr val="00863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149"/>
            <a:endParaRPr lang="fr-FR">
              <a:solidFill>
                <a:srgbClr val="FFFFFF"/>
              </a:solidFill>
              <a:latin typeface="Arial"/>
            </a:endParaRP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25CF6E65-BEB9-4044-B1D5-5A8C14B9E593}"/>
              </a:ext>
            </a:extLst>
          </p:cNvPr>
          <p:cNvSpPr/>
          <p:nvPr/>
        </p:nvSpPr>
        <p:spPr>
          <a:xfrm flipV="1">
            <a:off x="0" y="1353144"/>
            <a:ext cx="9141619" cy="34289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149"/>
            <a:endParaRPr lang="fr-FR">
              <a:solidFill>
                <a:srgbClr val="FFFFFF"/>
              </a:solidFill>
              <a:latin typeface="Arial"/>
            </a:endParaRPr>
          </a:p>
        </p:txBody>
      </p:sp>
      <p:pic>
        <p:nvPicPr>
          <p:cNvPr id="2" name="Image 1">
            <a:extLst>
              <a:ext uri="{FF2B5EF4-FFF2-40B4-BE49-F238E27FC236}">
                <a16:creationId xmlns:a16="http://schemas.microsoft.com/office/drawing/2014/main" id="{83F22C01-CCDC-DDD2-AC0F-EFA381B1C413}"/>
              </a:ext>
            </a:extLst>
          </p:cNvPr>
          <p:cNvPicPr>
            <a:picLocks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2929413" y="271480"/>
            <a:ext cx="3285173" cy="7250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4105228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dkUpDiag">
          <a:fgClr>
            <a:srgbClr val="33CC33"/>
          </a:fgClr>
          <a:bgClr>
            <a:srgbClr val="006600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Image 14">
            <a:extLst>
              <a:ext uri="{FF2B5EF4-FFF2-40B4-BE49-F238E27FC236}">
                <a16:creationId xmlns:a16="http://schemas.microsoft.com/office/drawing/2014/main" id="{3B89C006-C7E6-4CE1-A8BE-64F569B0AE5B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354161" y="160243"/>
            <a:ext cx="1460090" cy="1051077"/>
          </a:xfrm>
          <a:prstGeom prst="rect">
            <a:avLst/>
          </a:prstGeom>
        </p:spPr>
      </p:pic>
      <p:sp>
        <p:nvSpPr>
          <p:cNvPr id="10" name="Titre 1">
            <a:extLst>
              <a:ext uri="{FF2B5EF4-FFF2-40B4-BE49-F238E27FC236}">
                <a16:creationId xmlns:a16="http://schemas.microsoft.com/office/drawing/2014/main" id="{DB2EED83-A10F-42F4-A3EC-2BAC710D3C98}"/>
              </a:ext>
            </a:extLst>
          </p:cNvPr>
          <p:cNvSpPr txBox="1">
            <a:spLocks/>
          </p:cNvSpPr>
          <p:nvPr/>
        </p:nvSpPr>
        <p:spPr>
          <a:xfrm>
            <a:off x="329753" y="1923845"/>
            <a:ext cx="8484498" cy="1702319"/>
          </a:xfrm>
          <a:prstGeom prst="rect">
            <a:avLst/>
          </a:prstGeom>
          <a:noFill/>
          <a:ln>
            <a:noFill/>
          </a:ln>
          <a:effectLst/>
        </p:spPr>
        <p:txBody>
          <a:bodyPr spcFirstLastPara="1" wrap="square" lIns="0" tIns="0" rIns="0" bIns="0" anchor="ctr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400"/>
              <a:buFont typeface="Red Hat Display Black"/>
              <a:buNone/>
              <a:defRPr sz="4400" b="0" i="0" u="none" strike="noStrike" cap="none">
                <a:solidFill>
                  <a:schemeClr val="lt1"/>
                </a:solidFill>
                <a:latin typeface="Red Hat Display Black"/>
                <a:ea typeface="Red Hat Display Black"/>
                <a:cs typeface="Red Hat Display Black"/>
                <a:sym typeface="Red Hat Display Black"/>
              </a:defRPr>
            </a:lvl1pPr>
            <a:lvl2pPr marR="0" lvl="1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400"/>
              <a:buFont typeface="Red Hat Display Black"/>
              <a:buNone/>
              <a:defRPr sz="4400" b="0" i="0" u="none" strike="noStrike" cap="none">
                <a:solidFill>
                  <a:schemeClr val="lt1"/>
                </a:solidFill>
                <a:latin typeface="Red Hat Display Black"/>
                <a:ea typeface="Red Hat Display Black"/>
                <a:cs typeface="Red Hat Display Black"/>
                <a:sym typeface="Red Hat Display Black"/>
              </a:defRPr>
            </a:lvl2pPr>
            <a:lvl3pPr marR="0" lvl="2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400"/>
              <a:buFont typeface="Red Hat Display Black"/>
              <a:buNone/>
              <a:defRPr sz="4400" b="0" i="0" u="none" strike="noStrike" cap="none">
                <a:solidFill>
                  <a:schemeClr val="lt1"/>
                </a:solidFill>
                <a:latin typeface="Red Hat Display Black"/>
                <a:ea typeface="Red Hat Display Black"/>
                <a:cs typeface="Red Hat Display Black"/>
                <a:sym typeface="Red Hat Display Black"/>
              </a:defRPr>
            </a:lvl3pPr>
            <a:lvl4pPr marR="0" lvl="3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400"/>
              <a:buFont typeface="Red Hat Display Black"/>
              <a:buNone/>
              <a:defRPr sz="4400" b="0" i="0" u="none" strike="noStrike" cap="none">
                <a:solidFill>
                  <a:schemeClr val="lt1"/>
                </a:solidFill>
                <a:latin typeface="Red Hat Display Black"/>
                <a:ea typeface="Red Hat Display Black"/>
                <a:cs typeface="Red Hat Display Black"/>
                <a:sym typeface="Red Hat Display Black"/>
              </a:defRPr>
            </a:lvl4pPr>
            <a:lvl5pPr marR="0" lvl="4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400"/>
              <a:buFont typeface="Red Hat Display Black"/>
              <a:buNone/>
              <a:defRPr sz="4400" b="0" i="0" u="none" strike="noStrike" cap="none">
                <a:solidFill>
                  <a:schemeClr val="lt1"/>
                </a:solidFill>
                <a:latin typeface="Red Hat Display Black"/>
                <a:ea typeface="Red Hat Display Black"/>
                <a:cs typeface="Red Hat Display Black"/>
                <a:sym typeface="Red Hat Display Black"/>
              </a:defRPr>
            </a:lvl5pPr>
            <a:lvl6pPr marR="0" lvl="5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400"/>
              <a:buFont typeface="Red Hat Display Black"/>
              <a:buNone/>
              <a:defRPr sz="4400" b="0" i="0" u="none" strike="noStrike" cap="none">
                <a:solidFill>
                  <a:schemeClr val="lt1"/>
                </a:solidFill>
                <a:latin typeface="Red Hat Display Black"/>
                <a:ea typeface="Red Hat Display Black"/>
                <a:cs typeface="Red Hat Display Black"/>
                <a:sym typeface="Red Hat Display Black"/>
              </a:defRPr>
            </a:lvl6pPr>
            <a:lvl7pPr marR="0" lvl="6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400"/>
              <a:buFont typeface="Red Hat Display Black"/>
              <a:buNone/>
              <a:defRPr sz="4400" b="0" i="0" u="none" strike="noStrike" cap="none">
                <a:solidFill>
                  <a:schemeClr val="lt1"/>
                </a:solidFill>
                <a:latin typeface="Red Hat Display Black"/>
                <a:ea typeface="Red Hat Display Black"/>
                <a:cs typeface="Red Hat Display Black"/>
                <a:sym typeface="Red Hat Display Black"/>
              </a:defRPr>
            </a:lvl7pPr>
            <a:lvl8pPr marR="0" lvl="7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400"/>
              <a:buFont typeface="Red Hat Display Black"/>
              <a:buNone/>
              <a:defRPr sz="4400" b="0" i="0" u="none" strike="noStrike" cap="none">
                <a:solidFill>
                  <a:schemeClr val="lt1"/>
                </a:solidFill>
                <a:latin typeface="Red Hat Display Black"/>
                <a:ea typeface="Red Hat Display Black"/>
                <a:cs typeface="Red Hat Display Black"/>
                <a:sym typeface="Red Hat Display Black"/>
              </a:defRPr>
            </a:lvl8pPr>
            <a:lvl9pPr marR="0" lvl="8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400"/>
              <a:buFont typeface="Red Hat Display Black"/>
              <a:buNone/>
              <a:defRPr sz="4400" b="0" i="0" u="none" strike="noStrike" cap="none">
                <a:solidFill>
                  <a:schemeClr val="lt1"/>
                </a:solidFill>
                <a:latin typeface="Red Hat Display Black"/>
                <a:ea typeface="Red Hat Display Black"/>
                <a:cs typeface="Red Hat Display Black"/>
                <a:sym typeface="Red Hat Display Black"/>
              </a:defRPr>
            </a:lvl9pPr>
          </a:lstStyle>
          <a:p>
            <a:pPr algn="ctr" defTabSz="914149">
              <a:buClr>
                <a:srgbClr val="FFFFFF"/>
              </a:buClr>
            </a:pPr>
            <a:r>
              <a:rPr lang="fr-FR" sz="3600" b="1" kern="1200" dirty="0">
                <a:solidFill>
                  <a:srgbClr val="31373B"/>
                </a:solidFill>
                <a:latin typeface="Agency FB" panose="020B050302020202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GOUVERNANCE LOCALE DANS LES REGIONS FRONTALIERE DE COTE D’IVOIRE</a:t>
            </a: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B7945903-B6A9-4D90-8275-C00B32409065}"/>
              </a:ext>
            </a:extLst>
          </p:cNvPr>
          <p:cNvSpPr/>
          <p:nvPr/>
        </p:nvSpPr>
        <p:spPr>
          <a:xfrm>
            <a:off x="2382" y="3601846"/>
            <a:ext cx="9141619" cy="90140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149"/>
            <a:endParaRPr lang="fr-FR">
              <a:solidFill>
                <a:srgbClr val="FFFFFF"/>
              </a:solidFill>
              <a:latin typeface="Arial"/>
            </a:endParaRPr>
          </a:p>
        </p:txBody>
      </p:sp>
      <p:pic>
        <p:nvPicPr>
          <p:cNvPr id="13" name="Picture 94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29753" y="80759"/>
            <a:ext cx="1487823" cy="1085779"/>
          </a:xfrm>
          <a:prstGeom prst="rect">
            <a:avLst/>
          </a:prstGeom>
        </p:spPr>
      </p:pic>
      <p:sp>
        <p:nvSpPr>
          <p:cNvPr id="9" name="Rectangle 8">
            <a:extLst>
              <a:ext uri="{FF2B5EF4-FFF2-40B4-BE49-F238E27FC236}">
                <a16:creationId xmlns:a16="http://schemas.microsoft.com/office/drawing/2014/main" id="{B7945903-B6A9-4D90-8275-C00B32409065}"/>
              </a:ext>
            </a:extLst>
          </p:cNvPr>
          <p:cNvSpPr/>
          <p:nvPr/>
        </p:nvSpPr>
        <p:spPr>
          <a:xfrm>
            <a:off x="6925" y="1786001"/>
            <a:ext cx="9141619" cy="67692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149"/>
            <a:endParaRPr lang="fr-FR">
              <a:solidFill>
                <a:srgbClr val="FFFFFF"/>
              </a:solidFill>
              <a:latin typeface="Arial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B7945903-B6A9-4D90-8275-C00B32409065}"/>
              </a:ext>
            </a:extLst>
          </p:cNvPr>
          <p:cNvSpPr/>
          <p:nvPr/>
        </p:nvSpPr>
        <p:spPr>
          <a:xfrm>
            <a:off x="9308" y="1651006"/>
            <a:ext cx="9141619" cy="99909"/>
          </a:xfrm>
          <a:prstGeom prst="rect">
            <a:avLst/>
          </a:prstGeom>
          <a:solidFill>
            <a:srgbClr val="00863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149"/>
            <a:endParaRPr lang="fr-FR">
              <a:solidFill>
                <a:srgbClr val="FFFFFF"/>
              </a:solidFill>
              <a:latin typeface="Arial"/>
            </a:endParaRP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25CF6E65-BEB9-4044-B1D5-5A8C14B9E593}"/>
              </a:ext>
            </a:extLst>
          </p:cNvPr>
          <p:cNvSpPr/>
          <p:nvPr/>
        </p:nvSpPr>
        <p:spPr>
          <a:xfrm flipV="1">
            <a:off x="6927" y="1567875"/>
            <a:ext cx="9141619" cy="34289"/>
          </a:xfrm>
          <a:prstGeom prst="rect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149"/>
            <a:endParaRPr lang="fr-FR">
              <a:solidFill>
                <a:srgbClr val="FFFFFF"/>
              </a:solidFill>
              <a:latin typeface="Arial"/>
            </a:endParaRPr>
          </a:p>
        </p:txBody>
      </p:sp>
      <p:sp>
        <p:nvSpPr>
          <p:cNvPr id="14" name="Titre 1">
            <a:extLst>
              <a:ext uri="{FF2B5EF4-FFF2-40B4-BE49-F238E27FC236}">
                <a16:creationId xmlns:a16="http://schemas.microsoft.com/office/drawing/2014/main" id="{DB2EED83-A10F-42F4-A3EC-2BAC710D3C98}"/>
              </a:ext>
            </a:extLst>
          </p:cNvPr>
          <p:cNvSpPr txBox="1">
            <a:spLocks/>
          </p:cNvSpPr>
          <p:nvPr/>
        </p:nvSpPr>
        <p:spPr>
          <a:xfrm>
            <a:off x="-2" y="1297820"/>
            <a:ext cx="9141619" cy="260782"/>
          </a:xfrm>
          <a:prstGeom prst="rect">
            <a:avLst/>
          </a:prstGeom>
          <a:noFill/>
          <a:ln>
            <a:noFill/>
          </a:ln>
          <a:effectLst/>
        </p:spPr>
        <p:txBody>
          <a:bodyPr spcFirstLastPara="1" wrap="square" lIns="0" tIns="0" rIns="0" bIns="0" anchor="ctr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400"/>
              <a:buFont typeface="Red Hat Display Black"/>
              <a:buNone/>
              <a:defRPr sz="4400" b="0" i="0" u="none" strike="noStrike" cap="none">
                <a:solidFill>
                  <a:schemeClr val="lt1"/>
                </a:solidFill>
                <a:latin typeface="Red Hat Display Black"/>
                <a:ea typeface="Red Hat Display Black"/>
                <a:cs typeface="Red Hat Display Black"/>
                <a:sym typeface="Red Hat Display Black"/>
              </a:defRPr>
            </a:lvl1pPr>
            <a:lvl2pPr marR="0" lvl="1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400"/>
              <a:buFont typeface="Red Hat Display Black"/>
              <a:buNone/>
              <a:defRPr sz="4400" b="0" i="0" u="none" strike="noStrike" cap="none">
                <a:solidFill>
                  <a:schemeClr val="lt1"/>
                </a:solidFill>
                <a:latin typeface="Red Hat Display Black"/>
                <a:ea typeface="Red Hat Display Black"/>
                <a:cs typeface="Red Hat Display Black"/>
                <a:sym typeface="Red Hat Display Black"/>
              </a:defRPr>
            </a:lvl2pPr>
            <a:lvl3pPr marR="0" lvl="2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400"/>
              <a:buFont typeface="Red Hat Display Black"/>
              <a:buNone/>
              <a:defRPr sz="4400" b="0" i="0" u="none" strike="noStrike" cap="none">
                <a:solidFill>
                  <a:schemeClr val="lt1"/>
                </a:solidFill>
                <a:latin typeface="Red Hat Display Black"/>
                <a:ea typeface="Red Hat Display Black"/>
                <a:cs typeface="Red Hat Display Black"/>
                <a:sym typeface="Red Hat Display Black"/>
              </a:defRPr>
            </a:lvl3pPr>
            <a:lvl4pPr marR="0" lvl="3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400"/>
              <a:buFont typeface="Red Hat Display Black"/>
              <a:buNone/>
              <a:defRPr sz="4400" b="0" i="0" u="none" strike="noStrike" cap="none">
                <a:solidFill>
                  <a:schemeClr val="lt1"/>
                </a:solidFill>
                <a:latin typeface="Red Hat Display Black"/>
                <a:ea typeface="Red Hat Display Black"/>
                <a:cs typeface="Red Hat Display Black"/>
                <a:sym typeface="Red Hat Display Black"/>
              </a:defRPr>
            </a:lvl4pPr>
            <a:lvl5pPr marR="0" lvl="4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400"/>
              <a:buFont typeface="Red Hat Display Black"/>
              <a:buNone/>
              <a:defRPr sz="4400" b="0" i="0" u="none" strike="noStrike" cap="none">
                <a:solidFill>
                  <a:schemeClr val="lt1"/>
                </a:solidFill>
                <a:latin typeface="Red Hat Display Black"/>
                <a:ea typeface="Red Hat Display Black"/>
                <a:cs typeface="Red Hat Display Black"/>
                <a:sym typeface="Red Hat Display Black"/>
              </a:defRPr>
            </a:lvl5pPr>
            <a:lvl6pPr marR="0" lvl="5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400"/>
              <a:buFont typeface="Red Hat Display Black"/>
              <a:buNone/>
              <a:defRPr sz="4400" b="0" i="0" u="none" strike="noStrike" cap="none">
                <a:solidFill>
                  <a:schemeClr val="lt1"/>
                </a:solidFill>
                <a:latin typeface="Red Hat Display Black"/>
                <a:ea typeface="Red Hat Display Black"/>
                <a:cs typeface="Red Hat Display Black"/>
                <a:sym typeface="Red Hat Display Black"/>
              </a:defRPr>
            </a:lvl6pPr>
            <a:lvl7pPr marR="0" lvl="6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400"/>
              <a:buFont typeface="Red Hat Display Black"/>
              <a:buNone/>
              <a:defRPr sz="4400" b="0" i="0" u="none" strike="noStrike" cap="none">
                <a:solidFill>
                  <a:schemeClr val="lt1"/>
                </a:solidFill>
                <a:latin typeface="Red Hat Display Black"/>
                <a:ea typeface="Red Hat Display Black"/>
                <a:cs typeface="Red Hat Display Black"/>
                <a:sym typeface="Red Hat Display Black"/>
              </a:defRPr>
            </a:lvl7pPr>
            <a:lvl8pPr marR="0" lvl="7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400"/>
              <a:buFont typeface="Red Hat Display Black"/>
              <a:buNone/>
              <a:defRPr sz="4400" b="0" i="0" u="none" strike="noStrike" cap="none">
                <a:solidFill>
                  <a:schemeClr val="lt1"/>
                </a:solidFill>
                <a:latin typeface="Red Hat Display Black"/>
                <a:ea typeface="Red Hat Display Black"/>
                <a:cs typeface="Red Hat Display Black"/>
                <a:sym typeface="Red Hat Display Black"/>
              </a:defRPr>
            </a:lvl8pPr>
            <a:lvl9pPr marR="0" lvl="8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400"/>
              <a:buFont typeface="Red Hat Display Black"/>
              <a:buNone/>
              <a:defRPr sz="4400" b="0" i="0" u="none" strike="noStrike" cap="none">
                <a:solidFill>
                  <a:schemeClr val="lt1"/>
                </a:solidFill>
                <a:latin typeface="Red Hat Display Black"/>
                <a:ea typeface="Red Hat Display Black"/>
                <a:cs typeface="Red Hat Display Black"/>
                <a:sym typeface="Red Hat Display Black"/>
              </a:defRPr>
            </a:lvl9pPr>
          </a:lstStyle>
          <a:p>
            <a:pPr algn="ctr" defTabSz="914149">
              <a:buClr>
                <a:srgbClr val="FFFFFF"/>
              </a:buClr>
            </a:pPr>
            <a:r>
              <a:rPr lang="fr-FR" sz="1200" b="1" kern="1200" dirty="0">
                <a:solidFill>
                  <a:srgbClr val="31373B"/>
                </a:solidFill>
                <a:latin typeface="Agency FB" panose="020B050302020202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FORUM REGIONAL SUR LA GOUVERNANCE LOCALE ET LA COHESION SOCIALE, COTONOU, BENIN</a:t>
            </a:r>
            <a:endParaRPr lang="fr-FR" sz="1200" b="1" dirty="0">
              <a:solidFill>
                <a:srgbClr val="31373B"/>
              </a:solidFill>
              <a:latin typeface="Agency FB" panose="020B050302020202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pic>
        <p:nvPicPr>
          <p:cNvPr id="2" name="Image 1">
            <a:extLst>
              <a:ext uri="{FF2B5EF4-FFF2-40B4-BE49-F238E27FC236}">
                <a16:creationId xmlns:a16="http://schemas.microsoft.com/office/drawing/2014/main" id="{59F7FE83-1D0B-29A6-D37B-6870B07A38E1}"/>
              </a:ext>
            </a:extLst>
          </p:cNvPr>
          <p:cNvPicPr>
            <a:picLocks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2929413" y="271480"/>
            <a:ext cx="3285173" cy="7250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6995459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id="{E673DB5F-1A43-441F-953F-DA8BBE7299D4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 rtlCol="0"/>
          <a:lstStyle/>
          <a:p>
            <a:pPr lvl="0" rtl="0"/>
            <a:fld id="{06B786C7-B8F9-4072-AAAA-17258464D730}" type="slidenum">
              <a:rPr lang="fr-FR" smtClean="0"/>
              <a:pPr lvl="0" rtl="0"/>
              <a:t>3</a:t>
            </a:fld>
            <a:endParaRPr lang="fr-FR"/>
          </a:p>
        </p:txBody>
      </p:sp>
      <p:sp>
        <p:nvSpPr>
          <p:cNvPr id="22" name="Titre 21">
            <a:extLst>
              <a:ext uri="{FF2B5EF4-FFF2-40B4-BE49-F238E27FC236}">
                <a16:creationId xmlns:a16="http://schemas.microsoft.com/office/drawing/2014/main" id="{CBCA8D9B-86A6-46D0-8939-576472F48528}"/>
              </a:ext>
            </a:extLst>
          </p:cNvPr>
          <p:cNvSpPr>
            <a:spLocks noGrp="1"/>
          </p:cNvSpPr>
          <p:nvPr>
            <p:ph type="title" idx="4294967295"/>
          </p:nvPr>
        </p:nvSpPr>
        <p:spPr>
          <a:xfrm>
            <a:off x="1310910" y="115667"/>
            <a:ext cx="6321425" cy="576262"/>
          </a:xfrm>
        </p:spPr>
        <p:txBody>
          <a:bodyPr rtlCol="0">
            <a:normAutofit/>
          </a:bodyPr>
          <a:lstStyle/>
          <a:p>
            <a:pPr algn="ctr" rtl="0"/>
            <a:r>
              <a:rPr lang="fr-FR" sz="2700" b="1" dirty="0">
                <a:solidFill>
                  <a:schemeClr val="bg1"/>
                </a:solidFill>
                <a:latin typeface="Couture" panose="020B0804020202020204" pitchFamily="34" charset="0"/>
              </a:rPr>
              <a:t>SOMMAIRE</a:t>
            </a:r>
            <a:endParaRPr lang="fr-FR" b="1" dirty="0">
              <a:solidFill>
                <a:schemeClr val="bg1"/>
              </a:solidFill>
              <a:latin typeface="Couture" panose="020B0804020202020204" pitchFamily="34" charset="0"/>
            </a:endParaRPr>
          </a:p>
        </p:txBody>
      </p:sp>
      <p:sp>
        <p:nvSpPr>
          <p:cNvPr id="42" name="Google Shape;179;p40">
            <a:extLst>
              <a:ext uri="{FF2B5EF4-FFF2-40B4-BE49-F238E27FC236}">
                <a16:creationId xmlns:a16="http://schemas.microsoft.com/office/drawing/2014/main" id="{B4F13BDF-3B9F-854D-7F77-6CC8D088D610}"/>
              </a:ext>
            </a:extLst>
          </p:cNvPr>
          <p:cNvSpPr txBox="1">
            <a:spLocks/>
          </p:cNvSpPr>
          <p:nvPr/>
        </p:nvSpPr>
        <p:spPr>
          <a:xfrm>
            <a:off x="5192544" y="1901555"/>
            <a:ext cx="3427589" cy="548400"/>
          </a:xfrm>
          <a:prstGeom prst="rect">
            <a:avLst/>
          </a:prstGeom>
        </p:spPr>
        <p:txBody>
          <a:bodyPr spcFirstLastPara="1" vert="horz" wrap="square" lIns="91425" tIns="91425" rIns="91425" bIns="91425" rtlCol="0" anchor="ctr" anchorCtr="0">
            <a:noAutofit/>
          </a:bodyPr>
          <a:lstStyle>
            <a:lvl1pPr lvl="0" algn="ctr" defTabSz="914400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2400" b="1" kern="1200" spc="-40" baseline="0">
                <a:solidFill>
                  <a:schemeClr val="lt1"/>
                </a:solidFill>
                <a:latin typeface="+mj-lt"/>
                <a:ea typeface="+mj-ea"/>
                <a:cs typeface="+mj-cs"/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200"/>
              <a:buNone/>
              <a:defRPr sz="5600">
                <a:solidFill>
                  <a:schemeClr val="l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200"/>
              <a:buNone/>
              <a:defRPr sz="5600">
                <a:solidFill>
                  <a:schemeClr val="l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200"/>
              <a:buNone/>
              <a:defRPr sz="5600">
                <a:solidFill>
                  <a:schemeClr val="l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200"/>
              <a:buNone/>
              <a:defRPr sz="5600">
                <a:solidFill>
                  <a:schemeClr val="l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200"/>
              <a:buNone/>
              <a:defRPr sz="5600">
                <a:solidFill>
                  <a:schemeClr val="l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200"/>
              <a:buNone/>
              <a:defRPr sz="5600">
                <a:solidFill>
                  <a:schemeClr val="l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200"/>
              <a:buNone/>
              <a:defRPr sz="5600">
                <a:solidFill>
                  <a:schemeClr val="l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200"/>
              <a:buNone/>
              <a:defRPr sz="5600">
                <a:solidFill>
                  <a:schemeClr val="lt1"/>
                </a:solidFill>
              </a:defRPr>
            </a:lvl9pPr>
          </a:lstStyle>
          <a:p>
            <a:pPr defTabSz="685800">
              <a:buClr>
                <a:sysClr val="window" lastClr="FFFFFF"/>
              </a:buClr>
              <a:defRPr/>
            </a:pPr>
            <a:r>
              <a:rPr lang="fr-FR" sz="1600" dirty="0">
                <a:solidFill>
                  <a:srgbClr val="002060"/>
                </a:solidFill>
                <a:latin typeface="Red Hat Display"/>
                <a:sym typeface="Red Hat Display"/>
              </a:rPr>
              <a:t>PROJET COSO ET GOUVERNANCE LOCALE</a:t>
            </a:r>
          </a:p>
        </p:txBody>
      </p:sp>
      <p:sp>
        <p:nvSpPr>
          <p:cNvPr id="51" name="Google Shape;181;p40">
            <a:extLst>
              <a:ext uri="{FF2B5EF4-FFF2-40B4-BE49-F238E27FC236}">
                <a16:creationId xmlns:a16="http://schemas.microsoft.com/office/drawing/2014/main" id="{EAD6C852-B17A-398A-692F-67EEED075C2F}"/>
              </a:ext>
            </a:extLst>
          </p:cNvPr>
          <p:cNvSpPr txBox="1">
            <a:spLocks/>
          </p:cNvSpPr>
          <p:nvPr/>
        </p:nvSpPr>
        <p:spPr>
          <a:xfrm>
            <a:off x="1310910" y="3664842"/>
            <a:ext cx="3386340" cy="637905"/>
          </a:xfrm>
          <a:prstGeom prst="rect">
            <a:avLst/>
          </a:prstGeom>
        </p:spPr>
        <p:txBody>
          <a:bodyPr spcFirstLastPara="1" vert="horz" wrap="square" lIns="91425" tIns="91425" rIns="91425" bIns="91425" rtlCol="0" anchor="ctr" anchorCtr="0">
            <a:noAutofit/>
          </a:bodyPr>
          <a:lstStyle>
            <a:lvl1pPr lvl="0" algn="ctr" defTabSz="914400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2400" b="1" kern="1200" spc="-40" baseline="0">
                <a:solidFill>
                  <a:schemeClr val="lt1"/>
                </a:solidFill>
                <a:latin typeface="+mj-lt"/>
                <a:ea typeface="+mj-ea"/>
                <a:cs typeface="+mj-cs"/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200"/>
              <a:buNone/>
              <a:defRPr sz="5600">
                <a:solidFill>
                  <a:schemeClr val="l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200"/>
              <a:buNone/>
              <a:defRPr sz="5600">
                <a:solidFill>
                  <a:schemeClr val="l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200"/>
              <a:buNone/>
              <a:defRPr sz="5600">
                <a:solidFill>
                  <a:schemeClr val="l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200"/>
              <a:buNone/>
              <a:defRPr sz="5600">
                <a:solidFill>
                  <a:schemeClr val="l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200"/>
              <a:buNone/>
              <a:defRPr sz="5600">
                <a:solidFill>
                  <a:schemeClr val="l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200"/>
              <a:buNone/>
              <a:defRPr sz="5600">
                <a:solidFill>
                  <a:schemeClr val="l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200"/>
              <a:buNone/>
              <a:defRPr sz="5600">
                <a:solidFill>
                  <a:schemeClr val="l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200"/>
              <a:buNone/>
              <a:defRPr sz="5600">
                <a:solidFill>
                  <a:schemeClr val="lt1"/>
                </a:solidFill>
              </a:defRPr>
            </a:lvl9pPr>
          </a:lstStyle>
          <a:p>
            <a:pPr>
              <a:buClr>
                <a:sysClr val="window" lastClr="FFFFFF"/>
              </a:buClr>
            </a:pPr>
            <a:r>
              <a:rPr lang="fr-CI" sz="1600" dirty="0">
                <a:solidFill>
                  <a:srgbClr val="002060"/>
                </a:solidFill>
                <a:latin typeface="Red Hat Display"/>
              </a:rPr>
              <a:t>BILAN DES ETUDES REALISEES</a:t>
            </a:r>
          </a:p>
        </p:txBody>
      </p:sp>
      <p:sp>
        <p:nvSpPr>
          <p:cNvPr id="52" name="Google Shape;183;p40">
            <a:extLst>
              <a:ext uri="{FF2B5EF4-FFF2-40B4-BE49-F238E27FC236}">
                <a16:creationId xmlns:a16="http://schemas.microsoft.com/office/drawing/2014/main" id="{DC00297F-E912-4E11-93CA-45697E82A972}"/>
              </a:ext>
            </a:extLst>
          </p:cNvPr>
          <p:cNvSpPr txBox="1">
            <a:spLocks/>
          </p:cNvSpPr>
          <p:nvPr/>
        </p:nvSpPr>
        <p:spPr>
          <a:xfrm>
            <a:off x="1666959" y="1877870"/>
            <a:ext cx="2905041" cy="548400"/>
          </a:xfrm>
          <a:prstGeom prst="rect">
            <a:avLst/>
          </a:prstGeom>
        </p:spPr>
        <p:txBody>
          <a:bodyPr spcFirstLastPara="1" vert="horz" wrap="square" lIns="91425" tIns="91425" rIns="91425" bIns="91425" rtlCol="0" anchor="ctr" anchorCtr="0">
            <a:noAutofit/>
          </a:bodyPr>
          <a:lstStyle>
            <a:lvl1pPr lvl="0" algn="ctr" defTabSz="914400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2400" b="1" kern="1200" spc="-40" baseline="0">
                <a:solidFill>
                  <a:schemeClr val="lt1"/>
                </a:solidFill>
                <a:latin typeface="+mj-lt"/>
                <a:ea typeface="+mj-ea"/>
                <a:cs typeface="+mj-cs"/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200"/>
              <a:buNone/>
              <a:defRPr sz="5600">
                <a:solidFill>
                  <a:schemeClr val="l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200"/>
              <a:buNone/>
              <a:defRPr sz="5600">
                <a:solidFill>
                  <a:schemeClr val="l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200"/>
              <a:buNone/>
              <a:defRPr sz="5600">
                <a:solidFill>
                  <a:schemeClr val="l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200"/>
              <a:buNone/>
              <a:defRPr sz="5600">
                <a:solidFill>
                  <a:schemeClr val="l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200"/>
              <a:buNone/>
              <a:defRPr sz="5600">
                <a:solidFill>
                  <a:schemeClr val="l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200"/>
              <a:buNone/>
              <a:defRPr sz="5600">
                <a:solidFill>
                  <a:schemeClr val="l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200"/>
              <a:buNone/>
              <a:defRPr sz="5600">
                <a:solidFill>
                  <a:schemeClr val="l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200"/>
              <a:buNone/>
              <a:defRPr sz="5600">
                <a:solidFill>
                  <a:schemeClr val="lt1"/>
                </a:solidFill>
              </a:defRPr>
            </a:lvl9pPr>
          </a:lstStyle>
          <a:p>
            <a:pPr defTabSz="685800">
              <a:buClr>
                <a:sysClr val="window" lastClr="FFFFFF"/>
              </a:buClr>
              <a:defRPr/>
            </a:pPr>
            <a:r>
              <a:rPr lang="fr-FR" sz="1600" dirty="0">
                <a:solidFill>
                  <a:srgbClr val="002060"/>
                </a:solidFill>
                <a:latin typeface="Red Hat Display"/>
                <a:ea typeface="Red Hat Display"/>
                <a:cs typeface="Red Hat Display"/>
                <a:sym typeface="Red Hat Display"/>
              </a:rPr>
              <a:t> </a:t>
            </a:r>
            <a:r>
              <a:rPr lang="fr-FR" sz="1600" dirty="0">
                <a:solidFill>
                  <a:srgbClr val="002060"/>
                </a:solidFill>
                <a:latin typeface="Verdana" panose="020B0604030504040204" pitchFamily="34" charset="0"/>
                <a:ea typeface="Verdana" panose="020B0604030504040204" pitchFamily="34" charset="0"/>
                <a:cs typeface="Red Hat Display"/>
                <a:sym typeface="Red Hat Display"/>
              </a:rPr>
              <a:t>CONTEXTE</a:t>
            </a:r>
            <a:endParaRPr lang="fr-FR" sz="1600" spc="-30" dirty="0">
              <a:solidFill>
                <a:srgbClr val="002060"/>
              </a:solidFill>
              <a:latin typeface="Avenir Next LT Pro"/>
            </a:endParaRPr>
          </a:p>
        </p:txBody>
      </p:sp>
      <p:sp>
        <p:nvSpPr>
          <p:cNvPr id="53" name="Google Shape;178;p40">
            <a:extLst>
              <a:ext uri="{FF2B5EF4-FFF2-40B4-BE49-F238E27FC236}">
                <a16:creationId xmlns:a16="http://schemas.microsoft.com/office/drawing/2014/main" id="{82092AC5-274D-528A-18DD-22B95562650E}"/>
              </a:ext>
            </a:extLst>
          </p:cNvPr>
          <p:cNvSpPr txBox="1">
            <a:spLocks/>
          </p:cNvSpPr>
          <p:nvPr/>
        </p:nvSpPr>
        <p:spPr>
          <a:xfrm>
            <a:off x="1898083" y="1012902"/>
            <a:ext cx="2067000" cy="723900"/>
          </a:xfrm>
          <a:prstGeom prst="rect">
            <a:avLst/>
          </a:prstGeom>
        </p:spPr>
        <p:txBody>
          <a:bodyPr spcFirstLastPara="1" vert="horz" wrap="square" lIns="91425" tIns="91425" rIns="91425" bIns="91425" rtlCol="0" anchor="b" anchorCtr="0">
            <a:noAutofit/>
          </a:bodyPr>
          <a:lstStyle>
            <a:lvl1pPr lvl="0" algn="ctr" defTabSz="914400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3600"/>
              <a:buNone/>
              <a:defRPr sz="4800" b="1" kern="1200" spc="-40" baseline="0">
                <a:solidFill>
                  <a:schemeClr val="lt2"/>
                </a:solidFill>
                <a:latin typeface="+mj-lt"/>
                <a:ea typeface="+mj-ea"/>
                <a:cs typeface="+mj-cs"/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3600"/>
              <a:buNone/>
              <a:defRPr sz="4800">
                <a:solidFill>
                  <a:schemeClr val="lt2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3600"/>
              <a:buNone/>
              <a:defRPr sz="4800">
                <a:solidFill>
                  <a:schemeClr val="lt2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3600"/>
              <a:buNone/>
              <a:defRPr sz="4800">
                <a:solidFill>
                  <a:schemeClr val="lt2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3600"/>
              <a:buNone/>
              <a:defRPr sz="4800">
                <a:solidFill>
                  <a:schemeClr val="lt2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3600"/>
              <a:buNone/>
              <a:defRPr sz="4800">
                <a:solidFill>
                  <a:schemeClr val="lt2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3600"/>
              <a:buNone/>
              <a:defRPr sz="4800">
                <a:solidFill>
                  <a:schemeClr val="lt2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3600"/>
              <a:buNone/>
              <a:defRPr sz="4800">
                <a:solidFill>
                  <a:schemeClr val="lt2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3600"/>
              <a:buNone/>
              <a:defRPr sz="4800">
                <a:solidFill>
                  <a:schemeClr val="lt2"/>
                </a:solidFill>
              </a:defRPr>
            </a:lvl9pPr>
          </a:lstStyle>
          <a:p>
            <a:pPr defTabSz="685800">
              <a:buClr>
                <a:srgbClr val="F5F0F3"/>
              </a:buClr>
              <a:defRPr/>
            </a:pPr>
            <a:r>
              <a:rPr lang="en" sz="3600" spc="-30" dirty="0">
                <a:solidFill>
                  <a:srgbClr val="36B844"/>
                </a:solidFill>
                <a:latin typeface="Avenir Next LT Pro"/>
              </a:rPr>
              <a:t>01</a:t>
            </a:r>
          </a:p>
        </p:txBody>
      </p:sp>
      <p:sp>
        <p:nvSpPr>
          <p:cNvPr id="54" name="Google Shape;185;p40">
            <a:extLst>
              <a:ext uri="{FF2B5EF4-FFF2-40B4-BE49-F238E27FC236}">
                <a16:creationId xmlns:a16="http://schemas.microsoft.com/office/drawing/2014/main" id="{5749C23D-502F-0931-099C-244417ADB19A}"/>
              </a:ext>
            </a:extLst>
          </p:cNvPr>
          <p:cNvSpPr txBox="1">
            <a:spLocks/>
          </p:cNvSpPr>
          <p:nvPr/>
        </p:nvSpPr>
        <p:spPr>
          <a:xfrm>
            <a:off x="5975356" y="1059568"/>
            <a:ext cx="2067000" cy="723900"/>
          </a:xfrm>
          <a:prstGeom prst="rect">
            <a:avLst/>
          </a:prstGeom>
        </p:spPr>
        <p:txBody>
          <a:bodyPr spcFirstLastPara="1" vert="horz" wrap="square" lIns="91425" tIns="91425" rIns="91425" bIns="91425" rtlCol="0" anchor="b" anchorCtr="0">
            <a:noAutofit/>
          </a:bodyPr>
          <a:lstStyle>
            <a:lvl1pPr lvl="0" algn="ctr" defTabSz="914400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3600"/>
              <a:buNone/>
              <a:defRPr sz="4800" b="1" kern="1200" spc="-40" baseline="0">
                <a:solidFill>
                  <a:schemeClr val="lt2"/>
                </a:solidFill>
                <a:latin typeface="+mj-lt"/>
                <a:ea typeface="+mj-ea"/>
                <a:cs typeface="+mj-cs"/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3600"/>
              <a:buNone/>
              <a:defRPr sz="4800">
                <a:solidFill>
                  <a:schemeClr val="lt2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3600"/>
              <a:buNone/>
              <a:defRPr sz="4800">
                <a:solidFill>
                  <a:schemeClr val="lt2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3600"/>
              <a:buNone/>
              <a:defRPr sz="4800">
                <a:solidFill>
                  <a:schemeClr val="lt2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3600"/>
              <a:buNone/>
              <a:defRPr sz="4800">
                <a:solidFill>
                  <a:schemeClr val="lt2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3600"/>
              <a:buNone/>
              <a:defRPr sz="4800">
                <a:solidFill>
                  <a:schemeClr val="lt2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3600"/>
              <a:buNone/>
              <a:defRPr sz="4800">
                <a:solidFill>
                  <a:schemeClr val="lt2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3600"/>
              <a:buNone/>
              <a:defRPr sz="4800">
                <a:solidFill>
                  <a:schemeClr val="lt2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3600"/>
              <a:buNone/>
              <a:defRPr sz="4800">
                <a:solidFill>
                  <a:schemeClr val="lt2"/>
                </a:solidFill>
              </a:defRPr>
            </a:lvl9pPr>
          </a:lstStyle>
          <a:p>
            <a:pPr defTabSz="685800">
              <a:buClr>
                <a:srgbClr val="F5F0F3"/>
              </a:buClr>
              <a:defRPr/>
            </a:pPr>
            <a:r>
              <a:rPr lang="en" sz="3600" spc="-30" dirty="0">
                <a:solidFill>
                  <a:srgbClr val="36B844"/>
                </a:solidFill>
                <a:latin typeface="Avenir Next LT Pro"/>
              </a:rPr>
              <a:t>02</a:t>
            </a:r>
          </a:p>
        </p:txBody>
      </p:sp>
      <p:sp>
        <p:nvSpPr>
          <p:cNvPr id="55" name="Google Shape;186;p40">
            <a:extLst>
              <a:ext uri="{FF2B5EF4-FFF2-40B4-BE49-F238E27FC236}">
                <a16:creationId xmlns:a16="http://schemas.microsoft.com/office/drawing/2014/main" id="{2D01204C-3BE8-BFDE-449C-2EAF1BEDBB40}"/>
              </a:ext>
            </a:extLst>
          </p:cNvPr>
          <p:cNvSpPr txBox="1">
            <a:spLocks/>
          </p:cNvSpPr>
          <p:nvPr/>
        </p:nvSpPr>
        <p:spPr>
          <a:xfrm>
            <a:off x="1898080" y="2799874"/>
            <a:ext cx="2067000" cy="723900"/>
          </a:xfrm>
          <a:prstGeom prst="rect">
            <a:avLst/>
          </a:prstGeom>
        </p:spPr>
        <p:txBody>
          <a:bodyPr spcFirstLastPara="1" vert="horz" wrap="square" lIns="91425" tIns="91425" rIns="91425" bIns="91425" rtlCol="0" anchor="b" anchorCtr="0">
            <a:noAutofit/>
          </a:bodyPr>
          <a:lstStyle>
            <a:lvl1pPr lvl="0" algn="ctr" defTabSz="914400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3600"/>
              <a:buNone/>
              <a:defRPr sz="4800" b="1" kern="1200" spc="-40" baseline="0">
                <a:solidFill>
                  <a:schemeClr val="lt2"/>
                </a:solidFill>
                <a:latin typeface="+mj-lt"/>
                <a:ea typeface="+mj-ea"/>
                <a:cs typeface="+mj-cs"/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3600"/>
              <a:buNone/>
              <a:defRPr sz="4800">
                <a:solidFill>
                  <a:schemeClr val="lt2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3600"/>
              <a:buNone/>
              <a:defRPr sz="4800">
                <a:solidFill>
                  <a:schemeClr val="lt2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3600"/>
              <a:buNone/>
              <a:defRPr sz="4800">
                <a:solidFill>
                  <a:schemeClr val="lt2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3600"/>
              <a:buNone/>
              <a:defRPr sz="4800">
                <a:solidFill>
                  <a:schemeClr val="lt2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3600"/>
              <a:buNone/>
              <a:defRPr sz="4800">
                <a:solidFill>
                  <a:schemeClr val="lt2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3600"/>
              <a:buNone/>
              <a:defRPr sz="4800">
                <a:solidFill>
                  <a:schemeClr val="lt2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3600"/>
              <a:buNone/>
              <a:defRPr sz="4800">
                <a:solidFill>
                  <a:schemeClr val="lt2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3600"/>
              <a:buNone/>
              <a:defRPr sz="4800">
                <a:solidFill>
                  <a:schemeClr val="lt2"/>
                </a:solidFill>
              </a:defRPr>
            </a:lvl9pPr>
          </a:lstStyle>
          <a:p>
            <a:pPr defTabSz="685800">
              <a:buClr>
                <a:srgbClr val="F5F0F3"/>
              </a:buClr>
              <a:defRPr/>
            </a:pPr>
            <a:r>
              <a:rPr lang="en" sz="3600" spc="-30" dirty="0">
                <a:solidFill>
                  <a:srgbClr val="36B844"/>
                </a:solidFill>
                <a:latin typeface="Avenir Next LT Pro"/>
              </a:rPr>
              <a:t>03</a:t>
            </a:r>
          </a:p>
        </p:txBody>
      </p:sp>
      <p:cxnSp>
        <p:nvCxnSpPr>
          <p:cNvPr id="56" name="Google Shape;187;p40">
            <a:extLst>
              <a:ext uri="{FF2B5EF4-FFF2-40B4-BE49-F238E27FC236}">
                <a16:creationId xmlns:a16="http://schemas.microsoft.com/office/drawing/2014/main" id="{69EF91D5-1BD0-B8BA-7974-353002389DCD}"/>
              </a:ext>
            </a:extLst>
          </p:cNvPr>
          <p:cNvCxnSpPr/>
          <p:nvPr/>
        </p:nvCxnSpPr>
        <p:spPr>
          <a:xfrm>
            <a:off x="2732983" y="1788362"/>
            <a:ext cx="397200" cy="0"/>
          </a:xfrm>
          <a:prstGeom prst="straightConnector1">
            <a:avLst/>
          </a:prstGeom>
          <a:noFill/>
          <a:ln w="9525" cap="flat" cmpd="sng">
            <a:solidFill>
              <a:srgbClr val="1B5B23"/>
            </a:solidFill>
            <a:prstDash val="solid"/>
            <a:round/>
            <a:headEnd type="none" w="med" len="med"/>
            <a:tailEnd type="none" w="med" len="med"/>
          </a:ln>
          <a:effectLst>
            <a:outerShdw blurRad="57150" dist="19050" dir="5400000" algn="bl" rotWithShape="0">
              <a:srgbClr val="FFFFFF">
                <a:alpha val="50000"/>
              </a:srgbClr>
            </a:outerShdw>
          </a:effectLst>
        </p:spPr>
      </p:cxnSp>
      <p:cxnSp>
        <p:nvCxnSpPr>
          <p:cNvPr id="57" name="Google Shape;188;p40">
            <a:extLst>
              <a:ext uri="{FF2B5EF4-FFF2-40B4-BE49-F238E27FC236}">
                <a16:creationId xmlns:a16="http://schemas.microsoft.com/office/drawing/2014/main" id="{6F7BFA21-75C0-D805-6DF1-6EFCF8EDB504}"/>
              </a:ext>
            </a:extLst>
          </p:cNvPr>
          <p:cNvCxnSpPr/>
          <p:nvPr/>
        </p:nvCxnSpPr>
        <p:spPr>
          <a:xfrm>
            <a:off x="6810256" y="1835028"/>
            <a:ext cx="397200" cy="0"/>
          </a:xfrm>
          <a:prstGeom prst="straightConnector1">
            <a:avLst/>
          </a:prstGeom>
          <a:noFill/>
          <a:ln w="9525" cap="flat" cmpd="sng">
            <a:solidFill>
              <a:srgbClr val="1B5B23"/>
            </a:solidFill>
            <a:prstDash val="solid"/>
            <a:round/>
            <a:headEnd type="none" w="med" len="med"/>
            <a:tailEnd type="none" w="med" len="med"/>
          </a:ln>
          <a:effectLst>
            <a:outerShdw blurRad="57150" dist="19050" dir="5400000" algn="bl" rotWithShape="0">
              <a:srgbClr val="FFFFFF">
                <a:alpha val="50000"/>
              </a:srgbClr>
            </a:outerShdw>
          </a:effectLst>
        </p:spPr>
      </p:cxnSp>
      <p:cxnSp>
        <p:nvCxnSpPr>
          <p:cNvPr id="58" name="Google Shape;189;p40">
            <a:extLst>
              <a:ext uri="{FF2B5EF4-FFF2-40B4-BE49-F238E27FC236}">
                <a16:creationId xmlns:a16="http://schemas.microsoft.com/office/drawing/2014/main" id="{4EBA6AA4-A7B8-3CD5-6584-A34D1691C5C2}"/>
              </a:ext>
            </a:extLst>
          </p:cNvPr>
          <p:cNvCxnSpPr>
            <a:cxnSpLocks/>
          </p:cNvCxnSpPr>
          <p:nvPr/>
        </p:nvCxnSpPr>
        <p:spPr>
          <a:xfrm>
            <a:off x="2732980" y="3575334"/>
            <a:ext cx="397200" cy="0"/>
          </a:xfrm>
          <a:prstGeom prst="straightConnector1">
            <a:avLst/>
          </a:prstGeom>
          <a:noFill/>
          <a:ln w="9525" cap="flat" cmpd="sng">
            <a:solidFill>
              <a:srgbClr val="1B5B23"/>
            </a:solidFill>
            <a:prstDash val="solid"/>
            <a:round/>
            <a:headEnd type="none" w="med" len="med"/>
            <a:tailEnd type="none" w="med" len="med"/>
          </a:ln>
          <a:effectLst>
            <a:outerShdw blurRad="57150" dist="19050" dir="5400000" algn="bl" rotWithShape="0">
              <a:srgbClr val="FFFFFF">
                <a:alpha val="50000"/>
              </a:srgbClr>
            </a:outerShdw>
          </a:effectLst>
        </p:spPr>
      </p:cxnSp>
      <p:sp>
        <p:nvSpPr>
          <p:cNvPr id="70" name="Google Shape;183;p40">
            <a:extLst>
              <a:ext uri="{FF2B5EF4-FFF2-40B4-BE49-F238E27FC236}">
                <a16:creationId xmlns:a16="http://schemas.microsoft.com/office/drawing/2014/main" id="{2B4E1316-B9A6-D172-2387-033492CCB2DE}"/>
              </a:ext>
            </a:extLst>
          </p:cNvPr>
          <p:cNvSpPr txBox="1">
            <a:spLocks/>
          </p:cNvSpPr>
          <p:nvPr/>
        </p:nvSpPr>
        <p:spPr>
          <a:xfrm>
            <a:off x="5899090" y="3664842"/>
            <a:ext cx="2217218" cy="548400"/>
          </a:xfrm>
          <a:prstGeom prst="rect">
            <a:avLst/>
          </a:prstGeom>
        </p:spPr>
        <p:txBody>
          <a:bodyPr spcFirstLastPara="1" vert="horz" wrap="square" lIns="91425" tIns="91425" rIns="91425" bIns="91425" rtlCol="0" anchor="ctr" anchorCtr="0">
            <a:noAutofit/>
          </a:bodyPr>
          <a:lstStyle>
            <a:lvl1pPr lvl="0" algn="ctr" defTabSz="914400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2400" b="1" kern="1200" spc="-40" baseline="0">
                <a:solidFill>
                  <a:schemeClr val="lt1"/>
                </a:solidFill>
                <a:latin typeface="+mj-lt"/>
                <a:ea typeface="+mj-ea"/>
                <a:cs typeface="+mj-cs"/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200"/>
              <a:buNone/>
              <a:defRPr sz="5600">
                <a:solidFill>
                  <a:schemeClr val="l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200"/>
              <a:buNone/>
              <a:defRPr sz="5600">
                <a:solidFill>
                  <a:schemeClr val="l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200"/>
              <a:buNone/>
              <a:defRPr sz="5600">
                <a:solidFill>
                  <a:schemeClr val="l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200"/>
              <a:buNone/>
              <a:defRPr sz="5600">
                <a:solidFill>
                  <a:schemeClr val="l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200"/>
              <a:buNone/>
              <a:defRPr sz="5600">
                <a:solidFill>
                  <a:schemeClr val="l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200"/>
              <a:buNone/>
              <a:defRPr sz="5600">
                <a:solidFill>
                  <a:schemeClr val="l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200"/>
              <a:buNone/>
              <a:defRPr sz="5600">
                <a:solidFill>
                  <a:schemeClr val="l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200"/>
              <a:buNone/>
              <a:defRPr sz="5600">
                <a:solidFill>
                  <a:schemeClr val="lt1"/>
                </a:solidFill>
              </a:defRPr>
            </a:lvl9pPr>
          </a:lstStyle>
          <a:p>
            <a:pPr>
              <a:lnSpc>
                <a:spcPct val="115000"/>
              </a:lnSpc>
            </a:pPr>
            <a:r>
              <a:rPr lang="fr-FR" sz="1600" dirty="0">
                <a:solidFill>
                  <a:srgbClr val="002060"/>
                </a:solidFill>
                <a:latin typeface="Red Hat Display"/>
              </a:rPr>
              <a:t> PERSPECTIVES</a:t>
            </a:r>
          </a:p>
        </p:txBody>
      </p:sp>
      <p:sp>
        <p:nvSpPr>
          <p:cNvPr id="71" name="Google Shape;178;p40">
            <a:extLst>
              <a:ext uri="{FF2B5EF4-FFF2-40B4-BE49-F238E27FC236}">
                <a16:creationId xmlns:a16="http://schemas.microsoft.com/office/drawing/2014/main" id="{C106423A-5BB8-DE89-7321-F05CB7C83DF8}"/>
              </a:ext>
            </a:extLst>
          </p:cNvPr>
          <p:cNvSpPr txBox="1">
            <a:spLocks/>
          </p:cNvSpPr>
          <p:nvPr/>
        </p:nvSpPr>
        <p:spPr>
          <a:xfrm>
            <a:off x="5975356" y="2799874"/>
            <a:ext cx="2067000" cy="723900"/>
          </a:xfrm>
          <a:prstGeom prst="rect">
            <a:avLst/>
          </a:prstGeom>
        </p:spPr>
        <p:txBody>
          <a:bodyPr spcFirstLastPara="1" vert="horz" wrap="square" lIns="91425" tIns="91425" rIns="91425" bIns="91425" rtlCol="0" anchor="b" anchorCtr="0">
            <a:noAutofit/>
          </a:bodyPr>
          <a:lstStyle>
            <a:lvl1pPr lvl="0" algn="ctr" defTabSz="914400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3600"/>
              <a:buNone/>
              <a:defRPr sz="4800" b="1" kern="1200" spc="-40" baseline="0">
                <a:solidFill>
                  <a:schemeClr val="lt2"/>
                </a:solidFill>
                <a:latin typeface="+mj-lt"/>
                <a:ea typeface="+mj-ea"/>
                <a:cs typeface="+mj-cs"/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3600"/>
              <a:buNone/>
              <a:defRPr sz="4800">
                <a:solidFill>
                  <a:schemeClr val="lt2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3600"/>
              <a:buNone/>
              <a:defRPr sz="4800">
                <a:solidFill>
                  <a:schemeClr val="lt2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3600"/>
              <a:buNone/>
              <a:defRPr sz="4800">
                <a:solidFill>
                  <a:schemeClr val="lt2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3600"/>
              <a:buNone/>
              <a:defRPr sz="4800">
                <a:solidFill>
                  <a:schemeClr val="lt2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3600"/>
              <a:buNone/>
              <a:defRPr sz="4800">
                <a:solidFill>
                  <a:schemeClr val="lt2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3600"/>
              <a:buNone/>
              <a:defRPr sz="4800">
                <a:solidFill>
                  <a:schemeClr val="lt2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3600"/>
              <a:buNone/>
              <a:defRPr sz="4800">
                <a:solidFill>
                  <a:schemeClr val="lt2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3600"/>
              <a:buNone/>
              <a:defRPr sz="4800">
                <a:solidFill>
                  <a:schemeClr val="lt2"/>
                </a:solidFill>
              </a:defRPr>
            </a:lvl9pPr>
          </a:lstStyle>
          <a:p>
            <a:pPr defTabSz="685800">
              <a:buClr>
                <a:srgbClr val="F5F0F3"/>
              </a:buClr>
              <a:defRPr/>
            </a:pPr>
            <a:r>
              <a:rPr lang="en" sz="3600" spc="-30" dirty="0">
                <a:solidFill>
                  <a:srgbClr val="F67412"/>
                </a:solidFill>
                <a:latin typeface="Avenir Next LT Pro"/>
              </a:rPr>
              <a:t>04</a:t>
            </a:r>
          </a:p>
        </p:txBody>
      </p:sp>
      <p:cxnSp>
        <p:nvCxnSpPr>
          <p:cNvPr id="74" name="Google Shape;187;p40">
            <a:extLst>
              <a:ext uri="{FF2B5EF4-FFF2-40B4-BE49-F238E27FC236}">
                <a16:creationId xmlns:a16="http://schemas.microsoft.com/office/drawing/2014/main" id="{8937BCDA-A864-D9A6-D52C-219A7A94F7A4}"/>
              </a:ext>
            </a:extLst>
          </p:cNvPr>
          <p:cNvCxnSpPr/>
          <p:nvPr/>
        </p:nvCxnSpPr>
        <p:spPr>
          <a:xfrm>
            <a:off x="6810259" y="3575334"/>
            <a:ext cx="397200" cy="0"/>
          </a:xfrm>
          <a:prstGeom prst="straightConnector1">
            <a:avLst/>
          </a:prstGeom>
          <a:noFill/>
          <a:ln w="9525" cap="flat" cmpd="sng">
            <a:solidFill>
              <a:srgbClr val="1B5B23"/>
            </a:solidFill>
            <a:prstDash val="solid"/>
            <a:round/>
            <a:headEnd type="none" w="med" len="med"/>
            <a:tailEnd type="none" w="med" len="med"/>
          </a:ln>
          <a:effectLst>
            <a:outerShdw blurRad="57150" dist="19050" dir="5400000" algn="bl" rotWithShape="0">
              <a:srgbClr val="FFFFFF">
                <a:alpha val="50000"/>
              </a:srgbClr>
            </a:outerShdw>
          </a:effectLst>
        </p:spPr>
      </p:cxnSp>
    </p:spTree>
    <p:extLst>
      <p:ext uri="{BB962C8B-B14F-4D97-AF65-F5344CB8AC3E}">
        <p14:creationId xmlns:p14="http://schemas.microsoft.com/office/powerpoint/2010/main" val="260554823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extBox 14"/>
          <p:cNvSpPr txBox="1"/>
          <p:nvPr/>
        </p:nvSpPr>
        <p:spPr>
          <a:xfrm>
            <a:off x="2467073" y="2323232"/>
            <a:ext cx="4742619" cy="4583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171450">
              <a:lnSpc>
                <a:spcPct val="115000"/>
              </a:lnSpc>
              <a:buClrTx/>
            </a:pPr>
            <a:r>
              <a:rPr lang="fr-FR" sz="2300" b="1" kern="1200" dirty="0">
                <a:solidFill>
                  <a:schemeClr val="bg1">
                    <a:lumMod val="75000"/>
                  </a:schemeClr>
                </a:solidFill>
                <a:latin typeface="Agency FB" panose="020B0503020202020204" pitchFamily="34" charset="0"/>
                <a:ea typeface="Red Hat Display SemiBold" panose="02010303040201060303" pitchFamily="2" charset="0"/>
                <a:cs typeface="Red Hat Display SemiBold" panose="02010303040201060303" pitchFamily="2" charset="0"/>
                <a:sym typeface="Red Hat Display"/>
              </a:rPr>
              <a:t>PROJET COSO ET GOUVERNANCE LOCALE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2481845" y="3631286"/>
            <a:ext cx="3718937" cy="4583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171450">
              <a:lnSpc>
                <a:spcPct val="115000"/>
              </a:lnSpc>
              <a:buClrTx/>
            </a:pPr>
            <a:r>
              <a:rPr lang="fr-FR" sz="2300" b="1" kern="1200" dirty="0">
                <a:solidFill>
                  <a:schemeClr val="bg1">
                    <a:lumMod val="75000"/>
                  </a:schemeClr>
                </a:solidFill>
                <a:latin typeface="Agency FB" panose="020B0503020202020204" pitchFamily="34" charset="0"/>
                <a:ea typeface="Red Hat Display SemiBold" panose="02010303040201060303" pitchFamily="2" charset="0"/>
                <a:cs typeface="Red Hat Display SemiBold" panose="02010303040201060303" pitchFamily="2" charset="0"/>
                <a:sym typeface="Red Hat Display"/>
              </a:rPr>
              <a:t>PERSPECTIVES</a:t>
            </a:r>
            <a:endParaRPr lang="fr-FR" sz="2300" b="1" kern="1200" dirty="0">
              <a:solidFill>
                <a:schemeClr val="bg1">
                  <a:lumMod val="75000"/>
                </a:schemeClr>
              </a:solidFill>
              <a:latin typeface="Agency FB" panose="020B0503020202020204" pitchFamily="34" charset="0"/>
              <a:ea typeface="Red Hat Display SemiBold" panose="02010303040201060303" pitchFamily="2" charset="0"/>
              <a:cs typeface="Red Hat Display SemiBold" panose="02010303040201060303" pitchFamily="2" charset="0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1457132" y="1492535"/>
            <a:ext cx="939315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defTabSz="171450">
              <a:buClrTx/>
            </a:pPr>
            <a:r>
              <a:rPr lang="en-GB" sz="4000" kern="1200" dirty="0">
                <a:solidFill>
                  <a:srgbClr val="30891A"/>
                </a:solidFill>
                <a:latin typeface="Raleway SemiBold"/>
                <a:ea typeface="+mn-ea"/>
                <a:cs typeface="+mn-cs"/>
              </a:rPr>
              <a:t>01</a:t>
            </a:r>
          </a:p>
        </p:txBody>
      </p:sp>
      <p:sp>
        <p:nvSpPr>
          <p:cNvPr id="39" name="TextBox 38"/>
          <p:cNvSpPr txBox="1"/>
          <p:nvPr/>
        </p:nvSpPr>
        <p:spPr>
          <a:xfrm>
            <a:off x="1457132" y="2772301"/>
            <a:ext cx="91191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defTabSz="171450">
              <a:buClrTx/>
            </a:pPr>
            <a:r>
              <a:rPr lang="en-GB" sz="4000" kern="1200" dirty="0">
                <a:solidFill>
                  <a:srgbClr val="006600"/>
                </a:solidFill>
                <a:latin typeface="Raleway SemiBold"/>
                <a:ea typeface="+mn-ea"/>
                <a:cs typeface="+mn-cs"/>
              </a:rPr>
              <a:t>03</a:t>
            </a: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1"/>
          </p:nvPr>
        </p:nvSpPr>
        <p:spPr>
          <a:solidFill>
            <a:srgbClr val="006600"/>
          </a:solidFill>
        </p:spPr>
        <p:txBody>
          <a:bodyPr/>
          <a:lstStyle/>
          <a:p>
            <a:pPr defTabSz="171450">
              <a:buClrTx/>
            </a:pPr>
            <a:fld id="{8C48FCF8-25E9-4F94-BC2B-FA1B572C1FF3}" type="slidenum">
              <a:rPr lang="en-US" kern="1200">
                <a:solidFill>
                  <a:prstClr val="white"/>
                </a:solidFill>
                <a:ea typeface="+mn-ea"/>
                <a:cs typeface="+mn-cs"/>
              </a:rPr>
              <a:pPr defTabSz="171450">
                <a:buClrTx/>
              </a:pPr>
              <a:t>4</a:t>
            </a:fld>
            <a:endParaRPr lang="en-US" kern="1200" dirty="0">
              <a:solidFill>
                <a:prstClr val="white"/>
              </a:solidFill>
              <a:ea typeface="+mn-ea"/>
              <a:cs typeface="+mn-cs"/>
            </a:endParaRPr>
          </a:p>
        </p:txBody>
      </p:sp>
      <p:sp>
        <p:nvSpPr>
          <p:cNvPr id="10" name="TextBox 14"/>
          <p:cNvSpPr txBox="1"/>
          <p:nvPr/>
        </p:nvSpPr>
        <p:spPr>
          <a:xfrm>
            <a:off x="2509025" y="2981938"/>
            <a:ext cx="3481692" cy="4583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171450">
              <a:lnSpc>
                <a:spcPct val="115000"/>
              </a:lnSpc>
              <a:buClrTx/>
            </a:pPr>
            <a:r>
              <a:rPr lang="fr-FR" sz="2300" b="1" kern="1200" dirty="0">
                <a:solidFill>
                  <a:schemeClr val="bg1">
                    <a:lumMod val="75000"/>
                  </a:schemeClr>
                </a:solidFill>
                <a:latin typeface="Agency FB" panose="020B0503020202020204" pitchFamily="34" charset="0"/>
                <a:ea typeface="Red Hat Display SemiBold" panose="02010303040201060303" pitchFamily="2" charset="0"/>
                <a:cs typeface="Red Hat Display SemiBold" panose="02010303040201060303" pitchFamily="2" charset="0"/>
                <a:sym typeface="Red Hat Display"/>
              </a:rPr>
              <a:t>BILAN DES ETUDES REALISEES</a:t>
            </a:r>
          </a:p>
        </p:txBody>
      </p:sp>
      <p:sp>
        <p:nvSpPr>
          <p:cNvPr id="11" name="TextBox 16"/>
          <p:cNvSpPr txBox="1"/>
          <p:nvPr/>
        </p:nvSpPr>
        <p:spPr>
          <a:xfrm>
            <a:off x="1457132" y="2132411"/>
            <a:ext cx="91191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defTabSz="171450">
              <a:buClrTx/>
            </a:pPr>
            <a:r>
              <a:rPr lang="en-GB" sz="4000" kern="1200" dirty="0">
                <a:solidFill>
                  <a:srgbClr val="0070C0"/>
                </a:solidFill>
                <a:latin typeface="Raleway SemiBold"/>
                <a:ea typeface="+mn-ea"/>
                <a:cs typeface="+mn-cs"/>
              </a:rPr>
              <a:t>02</a:t>
            </a:r>
          </a:p>
        </p:txBody>
      </p:sp>
      <p:sp>
        <p:nvSpPr>
          <p:cNvPr id="13" name="TextBox 14"/>
          <p:cNvSpPr txBox="1"/>
          <p:nvPr/>
        </p:nvSpPr>
        <p:spPr>
          <a:xfrm>
            <a:off x="297977" y="840132"/>
            <a:ext cx="1259362" cy="5170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171450">
              <a:lnSpc>
                <a:spcPct val="115000"/>
              </a:lnSpc>
              <a:buClrTx/>
            </a:pPr>
            <a:r>
              <a:rPr lang="fr-FR" sz="2400" kern="1200" dirty="0">
                <a:solidFill>
                  <a:srgbClr val="31373B">
                    <a:lumMod val="75000"/>
                  </a:srgbClr>
                </a:solidFill>
                <a:latin typeface="Rockwell Extra Bold" panose="02060903040505020403" pitchFamily="18" charset="0"/>
                <a:ea typeface="Red Hat Display SemiBold" panose="02010303040201060303" pitchFamily="2" charset="0"/>
                <a:cs typeface="Red Hat Display SemiBold" panose="02010303040201060303" pitchFamily="2" charset="0"/>
                <a:sym typeface="Red Hat Display"/>
              </a:rPr>
              <a:t>PLAN</a:t>
            </a:r>
            <a:endParaRPr lang="fr-FR" sz="3600" kern="1200" dirty="0">
              <a:solidFill>
                <a:srgbClr val="31373B">
                  <a:lumMod val="75000"/>
                </a:srgbClr>
              </a:solidFill>
              <a:latin typeface="Rockwell Extra Bold" panose="02060903040505020403" pitchFamily="18" charset="0"/>
              <a:ea typeface="Red Hat Display SemiBold" panose="02010303040201060303" pitchFamily="2" charset="0"/>
              <a:cs typeface="Red Hat Display SemiBold" panose="02010303040201060303" pitchFamily="2" charset="0"/>
              <a:sym typeface="Red Hat Display"/>
            </a:endParaRPr>
          </a:p>
        </p:txBody>
      </p:sp>
      <p:cxnSp>
        <p:nvCxnSpPr>
          <p:cNvPr id="4" name="Connecteur droit 3"/>
          <p:cNvCxnSpPr/>
          <p:nvPr/>
        </p:nvCxnSpPr>
        <p:spPr>
          <a:xfrm>
            <a:off x="0" y="1290824"/>
            <a:ext cx="1331279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TextBox 14"/>
          <p:cNvSpPr txBox="1"/>
          <p:nvPr/>
        </p:nvSpPr>
        <p:spPr>
          <a:xfrm>
            <a:off x="2467073" y="1688936"/>
            <a:ext cx="4529472" cy="4583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171450">
              <a:lnSpc>
                <a:spcPct val="115000"/>
              </a:lnSpc>
              <a:buClrTx/>
            </a:pPr>
            <a:r>
              <a:rPr lang="fr-FR" sz="2300" b="1" kern="1200" dirty="0">
                <a:solidFill>
                  <a:schemeClr val="tx1"/>
                </a:solidFill>
                <a:latin typeface="Agency FB" panose="020B0503020202020204" pitchFamily="34" charset="0"/>
                <a:ea typeface="Red Hat Display SemiBold" panose="02010303040201060303" pitchFamily="2" charset="0"/>
                <a:cs typeface="Red Hat Display SemiBold" panose="02010303040201060303" pitchFamily="2" charset="0"/>
                <a:sym typeface="Red Hat Display"/>
              </a:rPr>
              <a:t>CONTEXTE</a:t>
            </a:r>
          </a:p>
        </p:txBody>
      </p:sp>
      <p:sp>
        <p:nvSpPr>
          <p:cNvPr id="24" name="TextBox 38"/>
          <p:cNvSpPr txBox="1"/>
          <p:nvPr/>
        </p:nvSpPr>
        <p:spPr>
          <a:xfrm>
            <a:off x="1457132" y="3440333"/>
            <a:ext cx="91191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defTabSz="171450">
              <a:buClrTx/>
            </a:pPr>
            <a:r>
              <a:rPr lang="en-GB" sz="4000" kern="1200" dirty="0">
                <a:solidFill>
                  <a:srgbClr val="FF0000"/>
                </a:solidFill>
                <a:latin typeface="Raleway SemiBold"/>
                <a:ea typeface="+mn-ea"/>
                <a:cs typeface="+mn-cs"/>
              </a:rPr>
              <a:t>04</a:t>
            </a:r>
          </a:p>
        </p:txBody>
      </p:sp>
    </p:spTree>
    <p:extLst>
      <p:ext uri="{BB962C8B-B14F-4D97-AF65-F5344CB8AC3E}">
        <p14:creationId xmlns:p14="http://schemas.microsoft.com/office/powerpoint/2010/main" val="21472748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3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2" name="Google Shape;242;p28"/>
          <p:cNvSpPr txBox="1">
            <a:spLocks noGrp="1"/>
          </p:cNvSpPr>
          <p:nvPr>
            <p:ph type="sldNum" sz="quarter" idx="10"/>
          </p:nvPr>
        </p:nvSpPr>
        <p:spPr>
          <a:prstGeom prst="rect">
            <a:avLst/>
          </a:prstGeom>
        </p:spPr>
        <p:txBody>
          <a:bodyPr spcFirstLastPara="1" vert="horz" wrap="square" lIns="0" tIns="0" rIns="0" bIns="0" rtlCol="0" anchor="ctr" anchorCtr="0">
            <a:noAutofit/>
          </a:bodyPr>
          <a:lstStyle/>
          <a:p>
            <a:pPr defTabSz="685732">
              <a:buClrTx/>
              <a:defRPr/>
            </a:pPr>
            <a:fld id="{00000000-1234-1234-1234-123412341234}" type="slidenum">
              <a:rPr lang="en" kern="1200">
                <a:solidFill>
                  <a:prstClr val="white"/>
                </a:solidFill>
                <a:ea typeface="+mn-ea"/>
                <a:cs typeface="+mn-cs"/>
              </a:rPr>
              <a:pPr defTabSz="685732">
                <a:buClrTx/>
                <a:defRPr/>
              </a:pPr>
              <a:t>5</a:t>
            </a:fld>
            <a:endParaRPr kern="1200" dirty="0">
              <a:solidFill>
                <a:prstClr val="white"/>
              </a:solidFill>
              <a:ea typeface="+mn-ea"/>
              <a:cs typeface="+mn-cs"/>
            </a:endParaRPr>
          </a:p>
        </p:txBody>
      </p:sp>
      <p:sp>
        <p:nvSpPr>
          <p:cNvPr id="6" name="TextBox 14"/>
          <p:cNvSpPr txBox="1"/>
          <p:nvPr/>
        </p:nvSpPr>
        <p:spPr>
          <a:xfrm>
            <a:off x="0" y="530539"/>
            <a:ext cx="8938260" cy="358753"/>
          </a:xfrm>
          <a:prstGeom prst="rect">
            <a:avLst/>
          </a:prstGeom>
          <a:solidFill>
            <a:srgbClr val="0070C0"/>
          </a:solidFill>
        </p:spPr>
        <p:txBody>
          <a:bodyPr wrap="square" rtlCol="0">
            <a:sp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defTabSz="171450">
              <a:lnSpc>
                <a:spcPct val="115000"/>
              </a:lnSpc>
              <a:buClrTx/>
            </a:pPr>
            <a:r>
              <a:rPr lang="fr-FR" sz="1600" kern="1200" dirty="0">
                <a:solidFill>
                  <a:schemeClr val="bg1"/>
                </a:solidFill>
                <a:latin typeface="Arial Black" panose="020B0A04020102020204" pitchFamily="34" charset="0"/>
                <a:ea typeface="Red Hat Display SemiBold" panose="02010303040201060303" pitchFamily="2" charset="0"/>
                <a:cs typeface="Red Hat Display SemiBold" panose="02010303040201060303" pitchFamily="2" charset="0"/>
                <a:sym typeface="Red Hat Display"/>
              </a:rPr>
              <a:t>DIAGNOSTIC DES REGIONS FRONTALIERES NORD DE LA CÔTE D’IVOIRE</a:t>
            </a:r>
          </a:p>
        </p:txBody>
      </p:sp>
      <p:grpSp>
        <p:nvGrpSpPr>
          <p:cNvPr id="4" name="Groupe 3">
            <a:extLst>
              <a:ext uri="{FF2B5EF4-FFF2-40B4-BE49-F238E27FC236}">
                <a16:creationId xmlns:a16="http://schemas.microsoft.com/office/drawing/2014/main" id="{EDF4AAA3-2C24-D0B7-6EE1-59F4A59E5D4F}"/>
              </a:ext>
            </a:extLst>
          </p:cNvPr>
          <p:cNvGrpSpPr/>
          <p:nvPr/>
        </p:nvGrpSpPr>
        <p:grpSpPr>
          <a:xfrm>
            <a:off x="244350" y="1078129"/>
            <a:ext cx="8693909" cy="3746889"/>
            <a:chOff x="244350" y="1078129"/>
            <a:chExt cx="8693909" cy="3746889"/>
          </a:xfrm>
        </p:grpSpPr>
        <p:sp>
          <p:nvSpPr>
            <p:cNvPr id="5" name="Forme libre : forme 4">
              <a:extLst>
                <a:ext uri="{FF2B5EF4-FFF2-40B4-BE49-F238E27FC236}">
                  <a16:creationId xmlns:a16="http://schemas.microsoft.com/office/drawing/2014/main" id="{A2F69081-5926-9850-6E04-28B88914647A}"/>
                </a:ext>
              </a:extLst>
            </p:cNvPr>
            <p:cNvSpPr/>
            <p:nvPr/>
          </p:nvSpPr>
          <p:spPr>
            <a:xfrm>
              <a:off x="1655371" y="3417312"/>
              <a:ext cx="1639671" cy="1407706"/>
            </a:xfrm>
            <a:custGeom>
              <a:avLst/>
              <a:gdLst>
                <a:gd name="connsiteX0" fmla="*/ 0 w 1639671"/>
                <a:gd name="connsiteY0" fmla="*/ 703853 h 1407706"/>
                <a:gd name="connsiteX1" fmla="*/ 351927 w 1639671"/>
                <a:gd name="connsiteY1" fmla="*/ 0 h 1407706"/>
                <a:gd name="connsiteX2" fmla="*/ 1287745 w 1639671"/>
                <a:gd name="connsiteY2" fmla="*/ 0 h 1407706"/>
                <a:gd name="connsiteX3" fmla="*/ 1639671 w 1639671"/>
                <a:gd name="connsiteY3" fmla="*/ 703853 h 1407706"/>
                <a:gd name="connsiteX4" fmla="*/ 1287745 w 1639671"/>
                <a:gd name="connsiteY4" fmla="*/ 1407706 h 1407706"/>
                <a:gd name="connsiteX5" fmla="*/ 351927 w 1639671"/>
                <a:gd name="connsiteY5" fmla="*/ 1407706 h 1407706"/>
                <a:gd name="connsiteX6" fmla="*/ 0 w 1639671"/>
                <a:gd name="connsiteY6" fmla="*/ 703853 h 140770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639671" h="1407706">
                  <a:moveTo>
                    <a:pt x="0" y="703853"/>
                  </a:moveTo>
                  <a:lnTo>
                    <a:pt x="351927" y="0"/>
                  </a:lnTo>
                  <a:lnTo>
                    <a:pt x="1287745" y="0"/>
                  </a:lnTo>
                  <a:lnTo>
                    <a:pt x="1639671" y="703853"/>
                  </a:lnTo>
                  <a:lnTo>
                    <a:pt x="1287745" y="1407706"/>
                  </a:lnTo>
                  <a:lnTo>
                    <a:pt x="351927" y="1407706"/>
                  </a:lnTo>
                  <a:lnTo>
                    <a:pt x="0" y="703853"/>
                  </a:lnTo>
                  <a:close/>
                </a:path>
              </a:pathLst>
            </a:custGeom>
            <a:solidFill>
              <a:srgbClr val="002060"/>
            </a:solidFill>
          </p:spPr>
          <p:style>
            <a:lnRef idx="2">
              <a:schemeClr val="accent4">
                <a:hueOff val="0"/>
                <a:satOff val="0"/>
                <a:lumOff val="0"/>
                <a:alphaOff val="0"/>
              </a:schemeClr>
            </a:lnRef>
            <a:fillRef idx="1">
              <a:scrgbClr r="0" g="0" b="0"/>
            </a:fillRef>
            <a:effectRef idx="0">
              <a:schemeClr val="accent4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53948" tIns="233262" rIns="253948" bIns="233262" numCol="1" spcCol="1270" anchor="ctr" anchorCtr="0">
              <a:noAutofit/>
            </a:bodyPr>
            <a:lstStyle/>
            <a:p>
              <a:pPr marL="0" lvl="0" indent="0" algn="ctr" defTabSz="5334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r>
                <a:rPr lang="fr-FR" sz="1200" b="1" kern="1200" dirty="0"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>Faible coordination des actions de l’Etat aux frontières</a:t>
              </a:r>
              <a:endParaRPr lang="fr-FR" sz="1200" kern="12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endParaRPr>
            </a:p>
          </p:txBody>
        </p:sp>
        <p:sp>
          <p:nvSpPr>
            <p:cNvPr id="8" name="Hexagone 7">
              <a:extLst>
                <a:ext uri="{FF2B5EF4-FFF2-40B4-BE49-F238E27FC236}">
                  <a16:creationId xmlns:a16="http://schemas.microsoft.com/office/drawing/2014/main" id="{83F1E920-7070-16C4-4EE2-685770897562}"/>
                </a:ext>
              </a:extLst>
            </p:cNvPr>
            <p:cNvSpPr/>
            <p:nvPr/>
          </p:nvSpPr>
          <p:spPr>
            <a:xfrm>
              <a:off x="1694494" y="4046790"/>
              <a:ext cx="191266" cy="164863"/>
            </a:xfrm>
            <a:prstGeom prst="hexagon">
              <a:avLst>
                <a:gd name="adj" fmla="val 25000"/>
                <a:gd name="vf" fmla="val 115470"/>
              </a:avLst>
            </a:prstGeom>
          </p:spPr>
          <p:style>
            <a:lnRef idx="2">
              <a:schemeClr val="accent4">
                <a:hueOff val="0"/>
                <a:satOff val="0"/>
                <a:lumOff val="0"/>
                <a:alphaOff val="0"/>
              </a:schemeClr>
            </a:lnRef>
            <a:fillRef idx="1">
              <a:schemeClr val="lt1"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/>
            <a:lstStyle/>
            <a:p>
              <a:endParaRPr lang="fr-CI"/>
            </a:p>
          </p:txBody>
        </p:sp>
        <p:sp>
          <p:nvSpPr>
            <p:cNvPr id="9" name="Hexagone 8">
              <a:extLst>
                <a:ext uri="{FF2B5EF4-FFF2-40B4-BE49-F238E27FC236}">
                  <a16:creationId xmlns:a16="http://schemas.microsoft.com/office/drawing/2014/main" id="{5BACB013-35C7-EED2-1062-C7A95509B24B}"/>
                </a:ext>
              </a:extLst>
            </p:cNvPr>
            <p:cNvSpPr/>
            <p:nvPr/>
          </p:nvSpPr>
          <p:spPr>
            <a:xfrm>
              <a:off x="244350" y="2639083"/>
              <a:ext cx="1639671" cy="1407706"/>
            </a:xfrm>
            <a:prstGeom prst="hexagon">
              <a:avLst>
                <a:gd name="adj" fmla="val 25000"/>
                <a:gd name="vf" fmla="val 115470"/>
              </a:avLst>
            </a:prstGeom>
            <a:blipFill rotWithShape="1">
              <a:blip r:embed="rId3" cstate="email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tretch>
                <a:fillRect/>
              </a:stretch>
            </a:blipFill>
          </p:spPr>
          <p:style>
            <a:lnRef idx="2">
              <a:schemeClr val="accent4">
                <a:hueOff val="0"/>
                <a:satOff val="0"/>
                <a:lumOff val="0"/>
                <a:alphaOff val="0"/>
              </a:schemeClr>
            </a:lnRef>
            <a:fillRef idx="1">
              <a:scrgbClr r="0" g="0" b="0"/>
            </a:fillRef>
            <a:effectRef idx="0">
              <a:schemeClr val="lt1">
                <a:alpha val="9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/>
            <a:lstStyle/>
            <a:p>
              <a:endParaRPr lang="fr-CI"/>
            </a:p>
          </p:txBody>
        </p:sp>
        <p:sp>
          <p:nvSpPr>
            <p:cNvPr id="10" name="Hexagone 9">
              <a:extLst>
                <a:ext uri="{FF2B5EF4-FFF2-40B4-BE49-F238E27FC236}">
                  <a16:creationId xmlns:a16="http://schemas.microsoft.com/office/drawing/2014/main" id="{070B390D-241D-63B6-527A-6BAD76D72681}"/>
                </a:ext>
              </a:extLst>
            </p:cNvPr>
            <p:cNvSpPr/>
            <p:nvPr/>
          </p:nvSpPr>
          <p:spPr>
            <a:xfrm>
              <a:off x="1367603" y="3859820"/>
              <a:ext cx="191266" cy="164863"/>
            </a:xfrm>
            <a:prstGeom prst="hexagon">
              <a:avLst>
                <a:gd name="adj" fmla="val 25000"/>
                <a:gd name="vf" fmla="val 115470"/>
              </a:avLst>
            </a:prstGeom>
          </p:spPr>
          <p:style>
            <a:lnRef idx="2">
              <a:schemeClr val="accent4">
                <a:hueOff val="549089"/>
                <a:satOff val="3896"/>
                <a:lumOff val="2440"/>
                <a:alphaOff val="0"/>
              </a:schemeClr>
            </a:lnRef>
            <a:fillRef idx="1">
              <a:schemeClr val="lt1"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/>
            <a:lstStyle/>
            <a:p>
              <a:endParaRPr lang="fr-CI"/>
            </a:p>
          </p:txBody>
        </p:sp>
        <p:sp>
          <p:nvSpPr>
            <p:cNvPr id="12" name="Forme libre : forme 11">
              <a:extLst>
                <a:ext uri="{FF2B5EF4-FFF2-40B4-BE49-F238E27FC236}">
                  <a16:creationId xmlns:a16="http://schemas.microsoft.com/office/drawing/2014/main" id="{3294F497-1078-B51A-FFFA-3A6087E02F86}"/>
                </a:ext>
              </a:extLst>
            </p:cNvPr>
            <p:cNvSpPr/>
            <p:nvPr/>
          </p:nvSpPr>
          <p:spPr>
            <a:xfrm>
              <a:off x="3066393" y="2634587"/>
              <a:ext cx="1639671" cy="1407706"/>
            </a:xfrm>
            <a:custGeom>
              <a:avLst/>
              <a:gdLst>
                <a:gd name="connsiteX0" fmla="*/ 0 w 1639671"/>
                <a:gd name="connsiteY0" fmla="*/ 703853 h 1407706"/>
                <a:gd name="connsiteX1" fmla="*/ 351927 w 1639671"/>
                <a:gd name="connsiteY1" fmla="*/ 0 h 1407706"/>
                <a:gd name="connsiteX2" fmla="*/ 1287745 w 1639671"/>
                <a:gd name="connsiteY2" fmla="*/ 0 h 1407706"/>
                <a:gd name="connsiteX3" fmla="*/ 1639671 w 1639671"/>
                <a:gd name="connsiteY3" fmla="*/ 703853 h 1407706"/>
                <a:gd name="connsiteX4" fmla="*/ 1287745 w 1639671"/>
                <a:gd name="connsiteY4" fmla="*/ 1407706 h 1407706"/>
                <a:gd name="connsiteX5" fmla="*/ 351927 w 1639671"/>
                <a:gd name="connsiteY5" fmla="*/ 1407706 h 1407706"/>
                <a:gd name="connsiteX6" fmla="*/ 0 w 1639671"/>
                <a:gd name="connsiteY6" fmla="*/ 703853 h 140770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639671" h="1407706">
                  <a:moveTo>
                    <a:pt x="0" y="703853"/>
                  </a:moveTo>
                  <a:lnTo>
                    <a:pt x="351927" y="0"/>
                  </a:lnTo>
                  <a:lnTo>
                    <a:pt x="1287745" y="0"/>
                  </a:lnTo>
                  <a:lnTo>
                    <a:pt x="1639671" y="703853"/>
                  </a:lnTo>
                  <a:lnTo>
                    <a:pt x="1287745" y="1407706"/>
                  </a:lnTo>
                  <a:lnTo>
                    <a:pt x="351927" y="1407706"/>
                  </a:lnTo>
                  <a:lnTo>
                    <a:pt x="0" y="703853"/>
                  </a:lnTo>
                  <a:close/>
                </a:path>
              </a:pathLst>
            </a:custGeom>
          </p:spPr>
          <p:style>
            <a:lnRef idx="2">
              <a:schemeClr val="accent4">
                <a:hueOff val="1235451"/>
                <a:satOff val="8766"/>
                <a:lumOff val="5490"/>
                <a:alphaOff val="0"/>
              </a:schemeClr>
            </a:lnRef>
            <a:fillRef idx="1">
              <a:schemeClr val="accent4">
                <a:hueOff val="1235451"/>
                <a:satOff val="8766"/>
                <a:lumOff val="5490"/>
                <a:alphaOff val="0"/>
              </a:schemeClr>
            </a:fillRef>
            <a:effectRef idx="0">
              <a:schemeClr val="accent4">
                <a:hueOff val="1235451"/>
                <a:satOff val="8766"/>
                <a:lumOff val="549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53948" tIns="233262" rIns="253948" bIns="233262" numCol="1" spcCol="1270" anchor="ctr" anchorCtr="0">
              <a:noAutofit/>
            </a:bodyPr>
            <a:lstStyle/>
            <a:p>
              <a:pPr marL="0" lvl="0" indent="0" algn="ctr" defTabSz="5334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r>
                <a:rPr lang="fr-FR" sz="1200" b="1" kern="1200" dirty="0"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>Récurrence des conflits liés à la transhumance</a:t>
              </a:r>
              <a:endParaRPr lang="fr-FR" sz="1200" kern="12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endParaRPr>
            </a:p>
          </p:txBody>
        </p:sp>
        <p:sp>
          <p:nvSpPr>
            <p:cNvPr id="13" name="Hexagone 12">
              <a:extLst>
                <a:ext uri="{FF2B5EF4-FFF2-40B4-BE49-F238E27FC236}">
                  <a16:creationId xmlns:a16="http://schemas.microsoft.com/office/drawing/2014/main" id="{581AF414-D196-1528-D82E-CD8BA0CE6B3E}"/>
                </a:ext>
              </a:extLst>
            </p:cNvPr>
            <p:cNvSpPr/>
            <p:nvPr/>
          </p:nvSpPr>
          <p:spPr>
            <a:xfrm>
              <a:off x="4194862" y="3852326"/>
              <a:ext cx="191266" cy="164863"/>
            </a:xfrm>
            <a:prstGeom prst="hexagon">
              <a:avLst>
                <a:gd name="adj" fmla="val 25000"/>
                <a:gd name="vf" fmla="val 115470"/>
              </a:avLst>
            </a:prstGeom>
          </p:spPr>
          <p:style>
            <a:lnRef idx="2">
              <a:schemeClr val="accent4">
                <a:hueOff val="1098178"/>
                <a:satOff val="7792"/>
                <a:lumOff val="4880"/>
                <a:alphaOff val="0"/>
              </a:schemeClr>
            </a:lnRef>
            <a:fillRef idx="1">
              <a:schemeClr val="lt1"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/>
            <a:lstStyle/>
            <a:p>
              <a:endParaRPr lang="fr-CI"/>
            </a:p>
          </p:txBody>
        </p:sp>
        <p:sp>
          <p:nvSpPr>
            <p:cNvPr id="14" name="Hexagone 13">
              <a:extLst>
                <a:ext uri="{FF2B5EF4-FFF2-40B4-BE49-F238E27FC236}">
                  <a16:creationId xmlns:a16="http://schemas.microsoft.com/office/drawing/2014/main" id="{67B7B87B-6C30-DCFA-5F85-82D8C1491840}"/>
                </a:ext>
              </a:extLst>
            </p:cNvPr>
            <p:cNvSpPr/>
            <p:nvPr/>
          </p:nvSpPr>
          <p:spPr>
            <a:xfrm>
              <a:off x="4476545" y="3414315"/>
              <a:ext cx="1639671" cy="1407706"/>
            </a:xfrm>
            <a:prstGeom prst="hexagon">
              <a:avLst>
                <a:gd name="adj" fmla="val 25000"/>
                <a:gd name="vf" fmla="val 115470"/>
              </a:avLst>
            </a:prstGeom>
            <a:blipFill rotWithShape="1">
              <a:blip r:embed="rId4" cstate="email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tretch>
                <a:fillRect/>
              </a:stretch>
            </a:blipFill>
          </p:spPr>
          <p:style>
            <a:lnRef idx="2">
              <a:schemeClr val="accent4">
                <a:hueOff val="1235451"/>
                <a:satOff val="8766"/>
                <a:lumOff val="5490"/>
                <a:alphaOff val="0"/>
              </a:schemeClr>
            </a:lnRef>
            <a:fillRef idx="1">
              <a:scrgbClr r="0" g="0" b="0"/>
            </a:fillRef>
            <a:effectRef idx="0">
              <a:schemeClr val="lt1">
                <a:alpha val="9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/>
            <a:lstStyle/>
            <a:p>
              <a:endParaRPr lang="fr-CI"/>
            </a:p>
          </p:txBody>
        </p:sp>
        <p:sp>
          <p:nvSpPr>
            <p:cNvPr id="15" name="Hexagone 14">
              <a:extLst>
                <a:ext uri="{FF2B5EF4-FFF2-40B4-BE49-F238E27FC236}">
                  <a16:creationId xmlns:a16="http://schemas.microsoft.com/office/drawing/2014/main" id="{85A33342-C72C-28BD-243D-482CEC6E9E82}"/>
                </a:ext>
              </a:extLst>
            </p:cNvPr>
            <p:cNvSpPr/>
            <p:nvPr/>
          </p:nvSpPr>
          <p:spPr>
            <a:xfrm>
              <a:off x="4516537" y="4040795"/>
              <a:ext cx="191266" cy="164863"/>
            </a:xfrm>
            <a:prstGeom prst="hexagon">
              <a:avLst>
                <a:gd name="adj" fmla="val 25000"/>
                <a:gd name="vf" fmla="val 115470"/>
              </a:avLst>
            </a:prstGeom>
          </p:spPr>
          <p:style>
            <a:lnRef idx="2">
              <a:schemeClr val="accent4">
                <a:hueOff val="1647267"/>
                <a:satOff val="11688"/>
                <a:lumOff val="7321"/>
                <a:alphaOff val="0"/>
              </a:schemeClr>
            </a:lnRef>
            <a:fillRef idx="1">
              <a:schemeClr val="lt1"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/>
            <a:lstStyle/>
            <a:p>
              <a:endParaRPr lang="fr-CI"/>
            </a:p>
          </p:txBody>
        </p:sp>
        <p:sp>
          <p:nvSpPr>
            <p:cNvPr id="16" name="Forme libre : forme 15">
              <a:extLst>
                <a:ext uri="{FF2B5EF4-FFF2-40B4-BE49-F238E27FC236}">
                  <a16:creationId xmlns:a16="http://schemas.microsoft.com/office/drawing/2014/main" id="{959E0B6E-A44A-2FB8-9584-DF852A8D6451}"/>
                </a:ext>
              </a:extLst>
            </p:cNvPr>
            <p:cNvSpPr/>
            <p:nvPr/>
          </p:nvSpPr>
          <p:spPr>
            <a:xfrm>
              <a:off x="1600204" y="1836423"/>
              <a:ext cx="1750004" cy="1456568"/>
            </a:xfrm>
            <a:custGeom>
              <a:avLst/>
              <a:gdLst>
                <a:gd name="connsiteX0" fmla="*/ 0 w 1750004"/>
                <a:gd name="connsiteY0" fmla="*/ 728284 h 1456568"/>
                <a:gd name="connsiteX1" fmla="*/ 364142 w 1750004"/>
                <a:gd name="connsiteY1" fmla="*/ 0 h 1456568"/>
                <a:gd name="connsiteX2" fmla="*/ 1385862 w 1750004"/>
                <a:gd name="connsiteY2" fmla="*/ 0 h 1456568"/>
                <a:gd name="connsiteX3" fmla="*/ 1750004 w 1750004"/>
                <a:gd name="connsiteY3" fmla="*/ 728284 h 1456568"/>
                <a:gd name="connsiteX4" fmla="*/ 1385862 w 1750004"/>
                <a:gd name="connsiteY4" fmla="*/ 1456568 h 1456568"/>
                <a:gd name="connsiteX5" fmla="*/ 364142 w 1750004"/>
                <a:gd name="connsiteY5" fmla="*/ 1456568 h 1456568"/>
                <a:gd name="connsiteX6" fmla="*/ 0 w 1750004"/>
                <a:gd name="connsiteY6" fmla="*/ 728284 h 145656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750004" h="1456568">
                  <a:moveTo>
                    <a:pt x="0" y="728284"/>
                  </a:moveTo>
                  <a:lnTo>
                    <a:pt x="364142" y="0"/>
                  </a:lnTo>
                  <a:lnTo>
                    <a:pt x="1385862" y="0"/>
                  </a:lnTo>
                  <a:lnTo>
                    <a:pt x="1750004" y="728284"/>
                  </a:lnTo>
                  <a:lnTo>
                    <a:pt x="1385862" y="1456568"/>
                  </a:lnTo>
                  <a:lnTo>
                    <a:pt x="364142" y="1456568"/>
                  </a:lnTo>
                  <a:lnTo>
                    <a:pt x="0" y="728284"/>
                  </a:lnTo>
                  <a:close/>
                </a:path>
              </a:pathLst>
            </a:custGeom>
            <a:solidFill>
              <a:schemeClr val="bg1">
                <a:lumMod val="50000"/>
              </a:schemeClr>
            </a:solidFill>
          </p:spPr>
          <p:style>
            <a:lnRef idx="2">
              <a:schemeClr val="accent4">
                <a:hueOff val="2470901"/>
                <a:satOff val="17532"/>
                <a:lumOff val="10981"/>
                <a:alphaOff val="0"/>
              </a:schemeClr>
            </a:lnRef>
            <a:fillRef idx="1">
              <a:scrgbClr r="0" g="0" b="0"/>
            </a:fillRef>
            <a:effectRef idx="0">
              <a:schemeClr val="accent4">
                <a:hueOff val="2470901"/>
                <a:satOff val="17532"/>
                <a:lumOff val="10981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67214" tIns="237649" rIns="267214" bIns="237649" numCol="1" spcCol="1270" anchor="ctr" anchorCtr="0">
              <a:noAutofit/>
            </a:bodyPr>
            <a:lstStyle/>
            <a:p>
              <a:pPr marL="0" lvl="0" indent="0" algn="ctr" defTabSz="5334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r>
                <a:rPr lang="fr-FR" sz="1200" b="1" kern="1200" dirty="0"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>Faible matérialisation des frontières</a:t>
              </a:r>
              <a:endParaRPr lang="fr-FR" sz="1200" kern="12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endParaRPr>
            </a:p>
          </p:txBody>
        </p:sp>
        <p:sp>
          <p:nvSpPr>
            <p:cNvPr id="17" name="Hexagone 16">
              <a:extLst>
                <a:ext uri="{FF2B5EF4-FFF2-40B4-BE49-F238E27FC236}">
                  <a16:creationId xmlns:a16="http://schemas.microsoft.com/office/drawing/2014/main" id="{D7B585A4-1E9D-58FE-0CC5-A19774D6D0AD}"/>
                </a:ext>
              </a:extLst>
            </p:cNvPr>
            <p:cNvSpPr/>
            <p:nvPr/>
          </p:nvSpPr>
          <p:spPr>
            <a:xfrm>
              <a:off x="2778624" y="1887457"/>
              <a:ext cx="191266" cy="164863"/>
            </a:xfrm>
            <a:prstGeom prst="hexagon">
              <a:avLst>
                <a:gd name="adj" fmla="val 25000"/>
                <a:gd name="vf" fmla="val 115470"/>
              </a:avLst>
            </a:prstGeom>
          </p:spPr>
          <p:style>
            <a:lnRef idx="2">
              <a:schemeClr val="accent4">
                <a:hueOff val="2196357"/>
                <a:satOff val="15584"/>
                <a:lumOff val="9761"/>
                <a:alphaOff val="0"/>
              </a:schemeClr>
            </a:lnRef>
            <a:fillRef idx="1">
              <a:schemeClr val="lt1"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/>
            <a:lstStyle/>
            <a:p>
              <a:endParaRPr lang="fr-CI"/>
            </a:p>
          </p:txBody>
        </p:sp>
        <p:sp>
          <p:nvSpPr>
            <p:cNvPr id="18" name="Hexagone 17">
              <a:extLst>
                <a:ext uri="{FF2B5EF4-FFF2-40B4-BE49-F238E27FC236}">
                  <a16:creationId xmlns:a16="http://schemas.microsoft.com/office/drawing/2014/main" id="{3B478215-F0F3-13BA-5164-986C65195A4E}"/>
                </a:ext>
              </a:extLst>
            </p:cNvPr>
            <p:cNvSpPr/>
            <p:nvPr/>
          </p:nvSpPr>
          <p:spPr>
            <a:xfrm>
              <a:off x="3066393" y="1078129"/>
              <a:ext cx="1639671" cy="1407706"/>
            </a:xfrm>
            <a:prstGeom prst="hexagon">
              <a:avLst>
                <a:gd name="adj" fmla="val 25000"/>
                <a:gd name="vf" fmla="val 115470"/>
              </a:avLst>
            </a:prstGeom>
            <a:blipFill rotWithShape="1">
              <a:blip r:embed="rId5" cstate="email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tretch>
                <a:fillRect/>
              </a:stretch>
            </a:blipFill>
          </p:spPr>
          <p:style>
            <a:lnRef idx="2">
              <a:schemeClr val="accent4">
                <a:hueOff val="2470901"/>
                <a:satOff val="17532"/>
                <a:lumOff val="10981"/>
                <a:alphaOff val="0"/>
              </a:schemeClr>
            </a:lnRef>
            <a:fillRef idx="1">
              <a:scrgbClr r="0" g="0" b="0"/>
            </a:fillRef>
            <a:effectRef idx="0">
              <a:schemeClr val="lt1">
                <a:alpha val="9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/>
            <a:lstStyle/>
            <a:p>
              <a:endParaRPr lang="fr-CI"/>
            </a:p>
          </p:txBody>
        </p:sp>
        <p:sp>
          <p:nvSpPr>
            <p:cNvPr id="19" name="Hexagone 18">
              <a:extLst>
                <a:ext uri="{FF2B5EF4-FFF2-40B4-BE49-F238E27FC236}">
                  <a16:creationId xmlns:a16="http://schemas.microsoft.com/office/drawing/2014/main" id="{272BEA09-E64C-A031-D4CC-4FE7936D906A}"/>
                </a:ext>
              </a:extLst>
            </p:cNvPr>
            <p:cNvSpPr/>
            <p:nvPr/>
          </p:nvSpPr>
          <p:spPr>
            <a:xfrm>
              <a:off x="3112470" y="1701986"/>
              <a:ext cx="191266" cy="164863"/>
            </a:xfrm>
            <a:prstGeom prst="hexagon">
              <a:avLst>
                <a:gd name="adj" fmla="val 25000"/>
                <a:gd name="vf" fmla="val 115470"/>
              </a:avLst>
            </a:prstGeom>
          </p:spPr>
          <p:style>
            <a:lnRef idx="2">
              <a:schemeClr val="accent4">
                <a:hueOff val="2745446"/>
                <a:satOff val="19481"/>
                <a:lumOff val="12201"/>
                <a:alphaOff val="0"/>
              </a:schemeClr>
            </a:lnRef>
            <a:fillRef idx="1">
              <a:schemeClr val="lt1"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/>
            <a:lstStyle/>
            <a:p>
              <a:endParaRPr lang="fr-CI"/>
            </a:p>
          </p:txBody>
        </p:sp>
        <p:sp>
          <p:nvSpPr>
            <p:cNvPr id="20" name="Forme libre : forme 19">
              <a:extLst>
                <a:ext uri="{FF2B5EF4-FFF2-40B4-BE49-F238E27FC236}">
                  <a16:creationId xmlns:a16="http://schemas.microsoft.com/office/drawing/2014/main" id="{FED7932A-862F-84F2-3A93-0778D812AE2D}"/>
                </a:ext>
              </a:extLst>
            </p:cNvPr>
            <p:cNvSpPr/>
            <p:nvPr/>
          </p:nvSpPr>
          <p:spPr>
            <a:xfrm>
              <a:off x="5942732" y="1142389"/>
              <a:ext cx="1639671" cy="1407706"/>
            </a:xfrm>
            <a:custGeom>
              <a:avLst/>
              <a:gdLst>
                <a:gd name="connsiteX0" fmla="*/ 0 w 1639671"/>
                <a:gd name="connsiteY0" fmla="*/ 703853 h 1407706"/>
                <a:gd name="connsiteX1" fmla="*/ 351927 w 1639671"/>
                <a:gd name="connsiteY1" fmla="*/ 0 h 1407706"/>
                <a:gd name="connsiteX2" fmla="*/ 1287745 w 1639671"/>
                <a:gd name="connsiteY2" fmla="*/ 0 h 1407706"/>
                <a:gd name="connsiteX3" fmla="*/ 1639671 w 1639671"/>
                <a:gd name="connsiteY3" fmla="*/ 703853 h 1407706"/>
                <a:gd name="connsiteX4" fmla="*/ 1287745 w 1639671"/>
                <a:gd name="connsiteY4" fmla="*/ 1407706 h 1407706"/>
                <a:gd name="connsiteX5" fmla="*/ 351927 w 1639671"/>
                <a:gd name="connsiteY5" fmla="*/ 1407706 h 1407706"/>
                <a:gd name="connsiteX6" fmla="*/ 0 w 1639671"/>
                <a:gd name="connsiteY6" fmla="*/ 703853 h 140770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639671" h="1407706">
                  <a:moveTo>
                    <a:pt x="0" y="703853"/>
                  </a:moveTo>
                  <a:lnTo>
                    <a:pt x="351927" y="0"/>
                  </a:lnTo>
                  <a:lnTo>
                    <a:pt x="1287745" y="0"/>
                  </a:lnTo>
                  <a:lnTo>
                    <a:pt x="1639671" y="703853"/>
                  </a:lnTo>
                  <a:lnTo>
                    <a:pt x="1287745" y="1407706"/>
                  </a:lnTo>
                  <a:lnTo>
                    <a:pt x="351927" y="1407706"/>
                  </a:lnTo>
                  <a:lnTo>
                    <a:pt x="0" y="703853"/>
                  </a:lnTo>
                  <a:close/>
                </a:path>
              </a:pathLst>
            </a:custGeom>
            <a:solidFill>
              <a:srgbClr val="C92185"/>
            </a:solidFill>
          </p:spPr>
          <p:style>
            <a:lnRef idx="2">
              <a:schemeClr val="accent4">
                <a:hueOff val="3706352"/>
                <a:satOff val="26299"/>
                <a:lumOff val="16471"/>
                <a:alphaOff val="0"/>
              </a:schemeClr>
            </a:lnRef>
            <a:fillRef idx="1">
              <a:scrgbClr r="0" g="0" b="0"/>
            </a:fillRef>
            <a:effectRef idx="0">
              <a:schemeClr val="accent4">
                <a:hueOff val="3706352"/>
                <a:satOff val="26299"/>
                <a:lumOff val="16471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53948" tIns="233262" rIns="253948" bIns="233262" numCol="1" spcCol="1270" anchor="ctr" anchorCtr="0">
              <a:noAutofit/>
            </a:bodyPr>
            <a:lstStyle/>
            <a:p>
              <a:pPr marL="0" lvl="0" indent="0" algn="ctr" defTabSz="5334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r>
                <a:rPr lang="fr-FR" sz="1200" b="1" kern="1200" dirty="0"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>Porosité des frontières</a:t>
              </a:r>
              <a:endParaRPr lang="fr-FR" sz="1200" kern="12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endParaRPr>
            </a:p>
          </p:txBody>
        </p:sp>
        <p:sp>
          <p:nvSpPr>
            <p:cNvPr id="21" name="Hexagone 20">
              <a:extLst>
                <a:ext uri="{FF2B5EF4-FFF2-40B4-BE49-F238E27FC236}">
                  <a16:creationId xmlns:a16="http://schemas.microsoft.com/office/drawing/2014/main" id="{78E26A6F-3416-7571-0A99-53E123B55287}"/>
                </a:ext>
              </a:extLst>
            </p:cNvPr>
            <p:cNvSpPr/>
            <p:nvPr/>
          </p:nvSpPr>
          <p:spPr>
            <a:xfrm>
              <a:off x="5895391" y="2481714"/>
              <a:ext cx="191266" cy="164863"/>
            </a:xfrm>
            <a:prstGeom prst="hexagon">
              <a:avLst>
                <a:gd name="adj" fmla="val 25000"/>
                <a:gd name="vf" fmla="val 115470"/>
              </a:avLst>
            </a:prstGeom>
          </p:spPr>
          <p:style>
            <a:lnRef idx="2">
              <a:schemeClr val="accent4">
                <a:hueOff val="3294535"/>
                <a:satOff val="23377"/>
                <a:lumOff val="14641"/>
                <a:alphaOff val="0"/>
              </a:schemeClr>
            </a:lnRef>
            <a:fillRef idx="1">
              <a:schemeClr val="lt1"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/>
            <a:lstStyle/>
            <a:p>
              <a:endParaRPr lang="fr-CI"/>
            </a:p>
          </p:txBody>
        </p:sp>
        <p:sp>
          <p:nvSpPr>
            <p:cNvPr id="22" name="Hexagone 21">
              <a:extLst>
                <a:ext uri="{FF2B5EF4-FFF2-40B4-BE49-F238E27FC236}">
                  <a16:creationId xmlns:a16="http://schemas.microsoft.com/office/drawing/2014/main" id="{4276EC66-DFA6-70DE-ADB8-28CBAA740307}"/>
                </a:ext>
              </a:extLst>
            </p:cNvPr>
            <p:cNvSpPr/>
            <p:nvPr/>
          </p:nvSpPr>
          <p:spPr>
            <a:xfrm>
              <a:off x="5887566" y="2649200"/>
              <a:ext cx="1639671" cy="1407706"/>
            </a:xfrm>
            <a:prstGeom prst="hexagon">
              <a:avLst>
                <a:gd name="adj" fmla="val 25000"/>
                <a:gd name="vf" fmla="val 115470"/>
              </a:avLst>
            </a:prstGeom>
            <a:blipFill rotWithShape="1">
              <a:blip r:embed="rId6" cstate="email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tretch>
                <a:fillRect/>
              </a:stretch>
            </a:blipFill>
          </p:spPr>
          <p:style>
            <a:lnRef idx="2">
              <a:schemeClr val="accent4">
                <a:hueOff val="3706352"/>
                <a:satOff val="26299"/>
                <a:lumOff val="16471"/>
                <a:alphaOff val="0"/>
              </a:schemeClr>
            </a:lnRef>
            <a:fillRef idx="1">
              <a:scrgbClr r="0" g="0" b="0"/>
            </a:fillRef>
            <a:effectRef idx="0">
              <a:schemeClr val="lt1">
                <a:alpha val="9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/>
            <a:lstStyle/>
            <a:p>
              <a:endParaRPr lang="fr-CI"/>
            </a:p>
          </p:txBody>
        </p:sp>
        <p:sp>
          <p:nvSpPr>
            <p:cNvPr id="23" name="Hexagone 22">
              <a:extLst>
                <a:ext uri="{FF2B5EF4-FFF2-40B4-BE49-F238E27FC236}">
                  <a16:creationId xmlns:a16="http://schemas.microsoft.com/office/drawing/2014/main" id="{618FFC7F-67D1-FD91-2DF8-EB12836E6C16}"/>
                </a:ext>
              </a:extLst>
            </p:cNvPr>
            <p:cNvSpPr/>
            <p:nvPr/>
          </p:nvSpPr>
          <p:spPr>
            <a:xfrm>
              <a:off x="6207502" y="2674679"/>
              <a:ext cx="191266" cy="164863"/>
            </a:xfrm>
            <a:prstGeom prst="hexagon">
              <a:avLst>
                <a:gd name="adj" fmla="val 25000"/>
                <a:gd name="vf" fmla="val 115470"/>
              </a:avLst>
            </a:prstGeom>
          </p:spPr>
          <p:style>
            <a:lnRef idx="2">
              <a:schemeClr val="accent4">
                <a:hueOff val="3843624"/>
                <a:satOff val="27273"/>
                <a:lumOff val="17082"/>
                <a:alphaOff val="0"/>
              </a:schemeClr>
            </a:lnRef>
            <a:fillRef idx="1">
              <a:schemeClr val="lt1"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/>
            <a:lstStyle/>
            <a:p>
              <a:endParaRPr lang="fr-CI"/>
            </a:p>
          </p:txBody>
        </p:sp>
        <p:sp>
          <p:nvSpPr>
            <p:cNvPr id="24" name="Forme libre : forme 23">
              <a:extLst>
                <a:ext uri="{FF2B5EF4-FFF2-40B4-BE49-F238E27FC236}">
                  <a16:creationId xmlns:a16="http://schemas.microsoft.com/office/drawing/2014/main" id="{E14F4E94-CE7B-D5E0-9211-67D908D3B640}"/>
                </a:ext>
              </a:extLst>
            </p:cNvPr>
            <p:cNvSpPr/>
            <p:nvPr/>
          </p:nvSpPr>
          <p:spPr>
            <a:xfrm>
              <a:off x="4483107" y="1907504"/>
              <a:ext cx="1639671" cy="1407706"/>
            </a:xfrm>
            <a:custGeom>
              <a:avLst/>
              <a:gdLst>
                <a:gd name="connsiteX0" fmla="*/ 0 w 1639671"/>
                <a:gd name="connsiteY0" fmla="*/ 703853 h 1407706"/>
                <a:gd name="connsiteX1" fmla="*/ 351927 w 1639671"/>
                <a:gd name="connsiteY1" fmla="*/ 0 h 1407706"/>
                <a:gd name="connsiteX2" fmla="*/ 1287745 w 1639671"/>
                <a:gd name="connsiteY2" fmla="*/ 0 h 1407706"/>
                <a:gd name="connsiteX3" fmla="*/ 1639671 w 1639671"/>
                <a:gd name="connsiteY3" fmla="*/ 703853 h 1407706"/>
                <a:gd name="connsiteX4" fmla="*/ 1287745 w 1639671"/>
                <a:gd name="connsiteY4" fmla="*/ 1407706 h 1407706"/>
                <a:gd name="connsiteX5" fmla="*/ 351927 w 1639671"/>
                <a:gd name="connsiteY5" fmla="*/ 1407706 h 1407706"/>
                <a:gd name="connsiteX6" fmla="*/ 0 w 1639671"/>
                <a:gd name="connsiteY6" fmla="*/ 703853 h 140770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639671" h="1407706">
                  <a:moveTo>
                    <a:pt x="0" y="703853"/>
                  </a:moveTo>
                  <a:lnTo>
                    <a:pt x="351927" y="0"/>
                  </a:lnTo>
                  <a:lnTo>
                    <a:pt x="1287745" y="0"/>
                  </a:lnTo>
                  <a:lnTo>
                    <a:pt x="1639671" y="703853"/>
                  </a:lnTo>
                  <a:lnTo>
                    <a:pt x="1287745" y="1407706"/>
                  </a:lnTo>
                  <a:lnTo>
                    <a:pt x="351927" y="1407706"/>
                  </a:lnTo>
                  <a:lnTo>
                    <a:pt x="0" y="703853"/>
                  </a:lnTo>
                  <a:close/>
                </a:path>
              </a:pathLst>
            </a:custGeom>
            <a:solidFill>
              <a:srgbClr val="FFC000"/>
            </a:solidFill>
          </p:spPr>
          <p:style>
            <a:lnRef idx="2">
              <a:schemeClr val="accent4">
                <a:hueOff val="4941802"/>
                <a:satOff val="35065"/>
                <a:lumOff val="21962"/>
                <a:alphaOff val="0"/>
              </a:schemeClr>
            </a:lnRef>
            <a:fillRef idx="1">
              <a:scrgbClr r="0" g="0" b="0"/>
            </a:fillRef>
            <a:effectRef idx="0">
              <a:schemeClr val="accent4">
                <a:hueOff val="4941802"/>
                <a:satOff val="35065"/>
                <a:lumOff val="21962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53948" tIns="233262" rIns="253948" bIns="233262" numCol="1" spcCol="1270" anchor="ctr" anchorCtr="0">
              <a:noAutofit/>
            </a:bodyPr>
            <a:lstStyle/>
            <a:p>
              <a:pPr marL="0" lvl="0" indent="0" algn="ctr" defTabSz="5334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r>
                <a:rPr lang="fr-FR" sz="1200" b="1" kern="1200" dirty="0"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>Extrême vulnérabilité et fragilité des populations</a:t>
              </a:r>
              <a:endParaRPr lang="fr-FR" sz="1200" kern="12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endParaRPr>
            </a:p>
          </p:txBody>
        </p:sp>
        <p:sp>
          <p:nvSpPr>
            <p:cNvPr id="25" name="Hexagone 24">
              <a:extLst>
                <a:ext uri="{FF2B5EF4-FFF2-40B4-BE49-F238E27FC236}">
                  <a16:creationId xmlns:a16="http://schemas.microsoft.com/office/drawing/2014/main" id="{BB72D6D5-2580-2C72-E4FA-3FB477BEDA2D}"/>
                </a:ext>
              </a:extLst>
            </p:cNvPr>
            <p:cNvSpPr/>
            <p:nvPr/>
          </p:nvSpPr>
          <p:spPr>
            <a:xfrm>
              <a:off x="7306413" y="1724093"/>
              <a:ext cx="191266" cy="164863"/>
            </a:xfrm>
            <a:prstGeom prst="hexagon">
              <a:avLst>
                <a:gd name="adj" fmla="val 25000"/>
                <a:gd name="vf" fmla="val 115470"/>
              </a:avLst>
            </a:prstGeom>
          </p:spPr>
          <p:style>
            <a:lnRef idx="2">
              <a:schemeClr val="accent4">
                <a:hueOff val="4392713"/>
                <a:satOff val="31169"/>
                <a:lumOff val="19522"/>
                <a:alphaOff val="0"/>
              </a:schemeClr>
            </a:lnRef>
            <a:fillRef idx="1">
              <a:schemeClr val="lt1"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/>
            <a:lstStyle/>
            <a:p>
              <a:endParaRPr lang="fr-CI"/>
            </a:p>
          </p:txBody>
        </p:sp>
        <p:sp>
          <p:nvSpPr>
            <p:cNvPr id="26" name="Hexagone 25">
              <a:extLst>
                <a:ext uri="{FF2B5EF4-FFF2-40B4-BE49-F238E27FC236}">
                  <a16:creationId xmlns:a16="http://schemas.microsoft.com/office/drawing/2014/main" id="{03C50E96-82F3-1791-DD73-9685A5A1668E}"/>
                </a:ext>
              </a:extLst>
            </p:cNvPr>
            <p:cNvSpPr/>
            <p:nvPr/>
          </p:nvSpPr>
          <p:spPr>
            <a:xfrm>
              <a:off x="7298588" y="1878465"/>
              <a:ext cx="1639671" cy="1407706"/>
            </a:xfrm>
            <a:prstGeom prst="hexagon">
              <a:avLst>
                <a:gd name="adj" fmla="val 25000"/>
                <a:gd name="vf" fmla="val 115470"/>
              </a:avLst>
            </a:prstGeom>
            <a:blipFill rotWithShape="1">
              <a:blip r:embed="rId7" cstate="email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tretch>
                <a:fillRect/>
              </a:stretch>
            </a:blipFill>
          </p:spPr>
          <p:style>
            <a:lnRef idx="2">
              <a:schemeClr val="accent4">
                <a:hueOff val="4941802"/>
                <a:satOff val="35065"/>
                <a:lumOff val="21962"/>
                <a:alphaOff val="0"/>
              </a:schemeClr>
            </a:lnRef>
            <a:fillRef idx="1">
              <a:scrgbClr r="0" g="0" b="0"/>
            </a:fillRef>
            <a:effectRef idx="0">
              <a:schemeClr val="lt1">
                <a:alpha val="9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/>
            <a:lstStyle/>
            <a:p>
              <a:endParaRPr lang="fr-CI"/>
            </a:p>
          </p:txBody>
        </p:sp>
        <p:sp>
          <p:nvSpPr>
            <p:cNvPr id="27" name="Hexagone 26">
              <a:extLst>
                <a:ext uri="{FF2B5EF4-FFF2-40B4-BE49-F238E27FC236}">
                  <a16:creationId xmlns:a16="http://schemas.microsoft.com/office/drawing/2014/main" id="{0DFF4D78-2D52-C6FB-D580-1ADE826D9F97}"/>
                </a:ext>
              </a:extLst>
            </p:cNvPr>
            <p:cNvSpPr/>
            <p:nvPr/>
          </p:nvSpPr>
          <p:spPr>
            <a:xfrm>
              <a:off x="7625479" y="1909938"/>
              <a:ext cx="191266" cy="164863"/>
            </a:xfrm>
            <a:prstGeom prst="hexagon">
              <a:avLst>
                <a:gd name="adj" fmla="val 25000"/>
                <a:gd name="vf" fmla="val 115470"/>
              </a:avLst>
            </a:prstGeom>
          </p:spPr>
          <p:style>
            <a:lnRef idx="2">
              <a:schemeClr val="accent4">
                <a:hueOff val="4941802"/>
                <a:satOff val="35065"/>
                <a:lumOff val="21962"/>
                <a:alphaOff val="0"/>
              </a:schemeClr>
            </a:lnRef>
            <a:fillRef idx="1">
              <a:schemeClr val="lt1"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/>
            <a:lstStyle/>
            <a:p>
              <a:endParaRPr lang="fr-CI"/>
            </a:p>
          </p:txBody>
        </p:sp>
      </p:grpSp>
      <p:sp>
        <p:nvSpPr>
          <p:cNvPr id="2" name="Rectangle 1">
            <a:extLst>
              <a:ext uri="{FF2B5EF4-FFF2-40B4-BE49-F238E27FC236}">
                <a16:creationId xmlns:a16="http://schemas.microsoft.com/office/drawing/2014/main" id="{556F6680-8414-04BF-B2E5-D50503E57031}"/>
              </a:ext>
            </a:extLst>
          </p:cNvPr>
          <p:cNvSpPr/>
          <p:nvPr/>
        </p:nvSpPr>
        <p:spPr>
          <a:xfrm>
            <a:off x="1657761" y="157070"/>
            <a:ext cx="5748880" cy="273844"/>
          </a:xfrm>
          <a:prstGeom prst="rect">
            <a:avLst/>
          </a:prstGeom>
          <a:noFill/>
          <a:ln w="25400" cap="flat" cmpd="sng" algn="ctr">
            <a:noFill/>
            <a:prstDash val="solid"/>
          </a:ln>
          <a:effectLst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ajor"/>
        </p:style>
        <p:txBody>
          <a:bodyPr lIns="68574" tIns="34289" rIns="68574" bIns="34289" rtlCol="0" anchor="ctr"/>
          <a:lstStyle/>
          <a:p>
            <a:pPr marL="444445" indent="-444445" algn="ctr" defTabSz="685732">
              <a:lnSpc>
                <a:spcPct val="114000"/>
              </a:lnSpc>
              <a:spcAft>
                <a:spcPts val="1200"/>
              </a:spcAft>
              <a:buClrTx/>
              <a:defRPr/>
            </a:pPr>
            <a:r>
              <a:rPr lang="fr-FR" sz="1500" b="1" dirty="0">
                <a:solidFill>
                  <a:srgbClr val="FFFFFF"/>
                </a:solidFill>
                <a:latin typeface="Arial Black" panose="020B0A04020102020204" pitchFamily="34" charset="0"/>
                <a:ea typeface="Verdana" panose="020B0604030504040204" pitchFamily="34" charset="0"/>
                <a:cs typeface="Times New Roman" panose="02020603050405020304" pitchFamily="18" charset="0"/>
              </a:rPr>
              <a:t>I.1. CONTEXTE</a:t>
            </a:r>
            <a:endParaRPr lang="fr-FR" sz="1200" b="1" dirty="0">
              <a:solidFill>
                <a:srgbClr val="FFFFFF"/>
              </a:solidFill>
              <a:latin typeface="Arial Black" panose="020B0A04020102020204" pitchFamily="34" charset="0"/>
              <a:ea typeface="Verdana" panose="020B060403050404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5663045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3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2" name="Google Shape;242;p28"/>
          <p:cNvSpPr txBox="1">
            <a:spLocks noGrp="1"/>
          </p:cNvSpPr>
          <p:nvPr>
            <p:ph type="sldNum" sz="quarter" idx="10"/>
          </p:nvPr>
        </p:nvSpPr>
        <p:spPr>
          <a:prstGeom prst="rect">
            <a:avLst/>
          </a:prstGeom>
        </p:spPr>
        <p:txBody>
          <a:bodyPr spcFirstLastPara="1" vert="horz" wrap="square" lIns="0" tIns="0" rIns="0" bIns="0" rtlCol="0" anchor="ctr" anchorCtr="0">
            <a:noAutofit/>
          </a:bodyPr>
          <a:lstStyle/>
          <a:p>
            <a:pPr defTabSz="685732">
              <a:buClrTx/>
              <a:defRPr/>
            </a:pPr>
            <a:fld id="{00000000-1234-1234-1234-123412341234}" type="slidenum">
              <a:rPr lang="en" kern="1200">
                <a:solidFill>
                  <a:prstClr val="white"/>
                </a:solidFill>
                <a:ea typeface="+mn-ea"/>
                <a:cs typeface="+mn-cs"/>
              </a:rPr>
              <a:pPr defTabSz="685732">
                <a:buClrTx/>
                <a:defRPr/>
              </a:pPr>
              <a:t>6</a:t>
            </a:fld>
            <a:endParaRPr kern="1200" dirty="0">
              <a:solidFill>
                <a:prstClr val="white"/>
              </a:solidFill>
              <a:ea typeface="+mn-ea"/>
              <a:cs typeface="+mn-cs"/>
            </a:endParaRPr>
          </a:p>
        </p:txBody>
      </p:sp>
      <p:graphicFrame>
        <p:nvGraphicFramePr>
          <p:cNvPr id="12" name="Graphique 11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42398180"/>
              </p:ext>
            </p:extLst>
          </p:nvPr>
        </p:nvGraphicFramePr>
        <p:xfrm>
          <a:off x="254737" y="1070341"/>
          <a:ext cx="6073699" cy="320563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13" name="Rectangle 12">
            <a:extLst>
              <a:ext uri="{FF2B5EF4-FFF2-40B4-BE49-F238E27FC236}">
                <a16:creationId xmlns:a16="http://schemas.microsoft.com/office/drawing/2014/main" id="{835FD55E-6CE9-4538-86EC-D15281CF58D6}"/>
              </a:ext>
            </a:extLst>
          </p:cNvPr>
          <p:cNvSpPr/>
          <p:nvPr/>
        </p:nvSpPr>
        <p:spPr>
          <a:xfrm>
            <a:off x="6789373" y="1070341"/>
            <a:ext cx="2039816" cy="1912141"/>
          </a:xfrm>
          <a:prstGeom prst="rect">
            <a:avLst/>
          </a:prstGeom>
          <a:solidFill>
            <a:schemeClr val="bg1"/>
          </a:solidFill>
          <a:ln>
            <a:solidFill>
              <a:schemeClr val="bg1">
                <a:lumMod val="85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lIns="91436" tIns="45718" rIns="91436" bIns="45718" rtlCol="0" anchor="ctr"/>
          <a:lstStyle/>
          <a:p>
            <a:pPr algn="ctr" defTabSz="685732">
              <a:buClrTx/>
              <a:defRPr/>
            </a:pPr>
            <a:r>
              <a:rPr lang="fr-FR" sz="1500" b="1" kern="1200" dirty="0">
                <a:solidFill>
                  <a:srgbClr val="31373B"/>
                </a:solidFill>
                <a:latin typeface="Gill Sans MT" panose="020B0502020104020203" pitchFamily="34" charset="0"/>
                <a:ea typeface="Verdana" panose="020B0604030504040204" pitchFamily="34" charset="0"/>
              </a:rPr>
              <a:t>Distance moyenne entre les villages/campements est inférieure à 8 km    </a:t>
            </a:r>
          </a:p>
          <a:p>
            <a:pPr defTabSz="685732">
              <a:buClrTx/>
              <a:defRPr/>
            </a:pPr>
            <a:endParaRPr lang="fr-FR" sz="1500" b="1" kern="1200" dirty="0">
              <a:solidFill>
                <a:srgbClr val="31373B"/>
              </a:solidFill>
              <a:latin typeface="Gill Sans MT" panose="020B0502020104020203" pitchFamily="34" charset="0"/>
              <a:ea typeface="Verdana" panose="020B0604030504040204" pitchFamily="34" charset="0"/>
            </a:endParaRPr>
          </a:p>
          <a:p>
            <a:pPr algn="ctr" defTabSz="685732">
              <a:buClrTx/>
              <a:defRPr/>
            </a:pPr>
            <a:r>
              <a:rPr lang="fr-FR" sz="1500" b="1" kern="1200" dirty="0">
                <a:solidFill>
                  <a:srgbClr val="FF0000"/>
                </a:solidFill>
                <a:latin typeface="Gill Sans MT" panose="020B0502020104020203" pitchFamily="34" charset="0"/>
                <a:ea typeface="Verdana" panose="020B0604030504040204" pitchFamily="34" charset="0"/>
              </a:rPr>
              <a:t>POROSITÉ DES FRONTIÈRES</a:t>
            </a:r>
          </a:p>
        </p:txBody>
      </p:sp>
      <p:sp>
        <p:nvSpPr>
          <p:cNvPr id="3" name="Flèche droite 2"/>
          <p:cNvSpPr/>
          <p:nvPr/>
        </p:nvSpPr>
        <p:spPr>
          <a:xfrm>
            <a:off x="6358451" y="1926456"/>
            <a:ext cx="396000" cy="199910"/>
          </a:xfrm>
          <a:prstGeom prst="rightArrow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36" tIns="45718" rIns="91436" bIns="45718" rtlCol="0" anchor="ctr"/>
          <a:lstStyle/>
          <a:p>
            <a:pPr algn="ctr" defTabSz="685732">
              <a:buClrTx/>
              <a:defRPr/>
            </a:pPr>
            <a:endParaRPr lang="fr-FR" sz="1425" kern="1200">
              <a:solidFill>
                <a:prstClr val="white"/>
              </a:solidFill>
              <a:latin typeface="Raleway Medium"/>
            </a:endParaRP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4677618F-E934-23E3-0E26-71D9F5175865}"/>
              </a:ext>
            </a:extLst>
          </p:cNvPr>
          <p:cNvSpPr/>
          <p:nvPr/>
        </p:nvSpPr>
        <p:spPr>
          <a:xfrm>
            <a:off x="1657761" y="157070"/>
            <a:ext cx="5748880" cy="273844"/>
          </a:xfrm>
          <a:prstGeom prst="rect">
            <a:avLst/>
          </a:prstGeom>
          <a:noFill/>
          <a:ln w="25400" cap="flat" cmpd="sng" algn="ctr">
            <a:noFill/>
            <a:prstDash val="solid"/>
          </a:ln>
          <a:effectLst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ajor"/>
        </p:style>
        <p:txBody>
          <a:bodyPr lIns="68574" tIns="34289" rIns="68574" bIns="34289" rtlCol="0" anchor="ctr"/>
          <a:lstStyle/>
          <a:p>
            <a:pPr marL="444445" indent="-444445" algn="ctr" defTabSz="685732">
              <a:lnSpc>
                <a:spcPct val="114000"/>
              </a:lnSpc>
              <a:spcAft>
                <a:spcPts val="1200"/>
              </a:spcAft>
              <a:buClrTx/>
              <a:defRPr/>
            </a:pPr>
            <a:r>
              <a:rPr lang="fr-FR" sz="1500" b="1" dirty="0">
                <a:solidFill>
                  <a:srgbClr val="FFFFFF"/>
                </a:solidFill>
                <a:latin typeface="Arial Black" panose="020B0A04020102020204" pitchFamily="34" charset="0"/>
                <a:ea typeface="Verdana" panose="020B0604030504040204" pitchFamily="34" charset="0"/>
                <a:cs typeface="Times New Roman" panose="02020603050405020304" pitchFamily="18" charset="0"/>
              </a:rPr>
              <a:t>I.1. CONTEXTE</a:t>
            </a:r>
            <a:endParaRPr lang="fr-FR" sz="1200" b="1" dirty="0">
              <a:solidFill>
                <a:srgbClr val="FFFFFF"/>
              </a:solidFill>
              <a:latin typeface="Arial Black" panose="020B0A04020102020204" pitchFamily="34" charset="0"/>
              <a:ea typeface="Verdana" panose="020B0604030504040204" pitchFamily="34" charset="0"/>
              <a:cs typeface="Times New Roman" panose="02020603050405020304" pitchFamily="18" charset="0"/>
            </a:endParaRPr>
          </a:p>
        </p:txBody>
      </p:sp>
      <p:sp>
        <p:nvSpPr>
          <p:cNvPr id="2" name="TextBox 14">
            <a:extLst>
              <a:ext uri="{FF2B5EF4-FFF2-40B4-BE49-F238E27FC236}">
                <a16:creationId xmlns:a16="http://schemas.microsoft.com/office/drawing/2014/main" id="{A526843C-43B0-E36F-B631-89676A514C37}"/>
              </a:ext>
            </a:extLst>
          </p:cNvPr>
          <p:cNvSpPr txBox="1"/>
          <p:nvPr/>
        </p:nvSpPr>
        <p:spPr>
          <a:xfrm>
            <a:off x="0" y="530539"/>
            <a:ext cx="8938260" cy="358753"/>
          </a:xfrm>
          <a:prstGeom prst="rect">
            <a:avLst/>
          </a:prstGeom>
          <a:solidFill>
            <a:srgbClr val="0070C0"/>
          </a:solidFill>
        </p:spPr>
        <p:txBody>
          <a:bodyPr wrap="square" rtlCol="0">
            <a:sp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defTabSz="171450">
              <a:lnSpc>
                <a:spcPct val="115000"/>
              </a:lnSpc>
              <a:buClrTx/>
            </a:pPr>
            <a:r>
              <a:rPr lang="fr-FR" sz="1600" kern="1200" dirty="0">
                <a:solidFill>
                  <a:schemeClr val="bg1"/>
                </a:solidFill>
                <a:latin typeface="Arial Black" panose="020B0A04020102020204" pitchFamily="34" charset="0"/>
                <a:ea typeface="Red Hat Display SemiBold" panose="02010303040201060303" pitchFamily="2" charset="0"/>
                <a:cs typeface="Red Hat Display SemiBold" panose="02010303040201060303" pitchFamily="2" charset="0"/>
                <a:sym typeface="Red Hat Display"/>
              </a:rPr>
              <a:t>DIAGNOSTIC DES REGIONS FRONTALIERES NORD DE LA CÔTE D’IVOIRE</a:t>
            </a:r>
          </a:p>
        </p:txBody>
      </p:sp>
    </p:spTree>
    <p:extLst>
      <p:ext uri="{BB962C8B-B14F-4D97-AF65-F5344CB8AC3E}">
        <p14:creationId xmlns:p14="http://schemas.microsoft.com/office/powerpoint/2010/main" val="160446945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3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2" name="Google Shape;242;p28"/>
          <p:cNvSpPr txBox="1">
            <a:spLocks noGrp="1"/>
          </p:cNvSpPr>
          <p:nvPr>
            <p:ph type="sldNum" sz="quarter" idx="10"/>
          </p:nvPr>
        </p:nvSpPr>
        <p:spPr>
          <a:prstGeom prst="rect">
            <a:avLst/>
          </a:prstGeom>
        </p:spPr>
        <p:txBody>
          <a:bodyPr spcFirstLastPara="1" vert="horz" wrap="square" lIns="0" tIns="0" rIns="0" bIns="0" rtlCol="0" anchor="ctr" anchorCtr="0">
            <a:noAutofit/>
          </a:bodyPr>
          <a:lstStyle/>
          <a:p>
            <a:pPr defTabSz="685732">
              <a:buClrTx/>
              <a:defRPr/>
            </a:pPr>
            <a:fld id="{00000000-1234-1234-1234-123412341234}" type="slidenum">
              <a:rPr lang="en" kern="1200">
                <a:solidFill>
                  <a:prstClr val="white"/>
                </a:solidFill>
                <a:ea typeface="+mn-ea"/>
                <a:cs typeface="+mn-cs"/>
              </a:rPr>
              <a:pPr defTabSz="685732">
                <a:buClrTx/>
                <a:defRPr/>
              </a:pPr>
              <a:t>7</a:t>
            </a:fld>
            <a:endParaRPr kern="1200" dirty="0">
              <a:solidFill>
                <a:prstClr val="white"/>
              </a:solidFill>
              <a:ea typeface="+mn-ea"/>
              <a:cs typeface="+mn-cs"/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ACD058F9-2889-4A12-9DEB-EC084A00C3E4}"/>
              </a:ext>
            </a:extLst>
          </p:cNvPr>
          <p:cNvSpPr/>
          <p:nvPr/>
        </p:nvSpPr>
        <p:spPr>
          <a:xfrm>
            <a:off x="7093527" y="2921745"/>
            <a:ext cx="1755528" cy="2102075"/>
          </a:xfrm>
          <a:prstGeom prst="rect">
            <a:avLst/>
          </a:prstGeom>
          <a:solidFill>
            <a:schemeClr val="bg1"/>
          </a:solidFill>
          <a:ln w="9525" cap="flat" cmpd="sng" algn="ctr">
            <a:solidFill>
              <a:schemeClr val="tx1"/>
            </a:solidFill>
            <a:prstDash val="solid"/>
          </a:ln>
          <a:effectLst/>
        </p:spPr>
        <p:txBody>
          <a:bodyPr lIns="91436" tIns="45718" rIns="91436" bIns="45718" rtlCol="0" anchor="ctr"/>
          <a:lstStyle/>
          <a:p>
            <a:pPr algn="just" defTabSz="685732">
              <a:buClrTx/>
              <a:defRPr/>
            </a:pPr>
            <a:r>
              <a:rPr lang="fr-FR" sz="1650" b="1" kern="1200" dirty="0">
                <a:solidFill>
                  <a:srgbClr val="002060"/>
                </a:solidFill>
                <a:latin typeface="Gill Sans MT" panose="020B0502020104020203" pitchFamily="34" charset="0"/>
                <a:ea typeface="Verdana" panose="020B0604030504040204" pitchFamily="34" charset="0"/>
                <a:cs typeface="Times New Roman" panose="02020603050405020304" pitchFamily="18" charset="0"/>
              </a:rPr>
              <a:t>La famille est le centre d’intérêt principal dans les pays voisins. </a:t>
            </a:r>
          </a:p>
        </p:txBody>
      </p:sp>
      <p:graphicFrame>
        <p:nvGraphicFramePr>
          <p:cNvPr id="6" name="Graphique 5">
            <a:extLst>
              <a:ext uri="{FF2B5EF4-FFF2-40B4-BE49-F238E27FC236}">
                <a16:creationId xmlns:a16="http://schemas.microsoft.com/office/drawing/2014/main" id="{499A4CA9-ADF4-4B77-94AE-E103FEFD6836}"/>
              </a:ext>
            </a:extLst>
          </p:cNvPr>
          <p:cNvGraphicFramePr>
            <a:graphicFrameLocks/>
          </p:cNvGraphicFramePr>
          <p:nvPr/>
        </p:nvGraphicFramePr>
        <p:xfrm>
          <a:off x="284018" y="1066800"/>
          <a:ext cx="6684818" cy="173131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9" name="Rectangle 8">
            <a:extLst>
              <a:ext uri="{FF2B5EF4-FFF2-40B4-BE49-F238E27FC236}">
                <a16:creationId xmlns:a16="http://schemas.microsoft.com/office/drawing/2014/main" id="{ACD058F9-2889-4A12-9DEB-EC084A00C3E4}"/>
              </a:ext>
            </a:extLst>
          </p:cNvPr>
          <p:cNvSpPr/>
          <p:nvPr/>
        </p:nvSpPr>
        <p:spPr>
          <a:xfrm>
            <a:off x="7093527" y="1066801"/>
            <a:ext cx="1755528" cy="1772178"/>
          </a:xfrm>
          <a:prstGeom prst="rect">
            <a:avLst/>
          </a:prstGeom>
          <a:solidFill>
            <a:schemeClr val="bg1"/>
          </a:solidFill>
          <a:ln w="9525" cap="flat" cmpd="sng" algn="ctr">
            <a:solidFill>
              <a:schemeClr val="tx1"/>
            </a:solidFill>
            <a:prstDash val="solid"/>
          </a:ln>
          <a:effectLst/>
        </p:spPr>
        <p:txBody>
          <a:bodyPr lIns="91436" tIns="45718" rIns="91436" bIns="45718" rtlCol="0" anchor="ctr"/>
          <a:lstStyle/>
          <a:p>
            <a:pPr defTabSz="1219109">
              <a:lnSpc>
                <a:spcPct val="125000"/>
              </a:lnSpc>
              <a:buClrTx/>
              <a:defRPr/>
            </a:pPr>
            <a:r>
              <a:rPr lang="fr-FR" sz="1500" b="1" kern="1200" dirty="0">
                <a:solidFill>
                  <a:srgbClr val="FF0000"/>
                </a:solidFill>
                <a:latin typeface="Gill Sans MT" panose="020B0502020104020203" pitchFamily="34" charset="0"/>
                <a:ea typeface="Verdana" panose="020B0604030504040204" pitchFamily="34" charset="0"/>
                <a:cs typeface="+mn-cs"/>
              </a:rPr>
              <a:t>Forte intégration des peuples ivoiriens avec ceux des pays limitrophes (au moins 77%)</a:t>
            </a:r>
          </a:p>
        </p:txBody>
      </p:sp>
      <p:graphicFrame>
        <p:nvGraphicFramePr>
          <p:cNvPr id="10" name="Graphique 9">
            <a:extLst>
              <a:ext uri="{FF2B5EF4-FFF2-40B4-BE49-F238E27FC236}">
                <a16:creationId xmlns:a16="http://schemas.microsoft.com/office/drawing/2014/main" id="{F4D04E14-9506-4CB3-80AE-AC9A524A265E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947295693"/>
              </p:ext>
            </p:extLst>
          </p:nvPr>
        </p:nvGraphicFramePr>
        <p:xfrm>
          <a:off x="284019" y="2921745"/>
          <a:ext cx="6684818" cy="210207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sp>
        <p:nvSpPr>
          <p:cNvPr id="12" name="Espace réservé du contenu 2">
            <a:extLst>
              <a:ext uri="{FF2B5EF4-FFF2-40B4-BE49-F238E27FC236}">
                <a16:creationId xmlns:a16="http://schemas.microsoft.com/office/drawing/2014/main" id="{D3E0A5FF-C298-4BDF-AB9D-3F5DF45D8513}"/>
              </a:ext>
            </a:extLst>
          </p:cNvPr>
          <p:cNvSpPr txBox="1">
            <a:spLocks/>
          </p:cNvSpPr>
          <p:nvPr/>
        </p:nvSpPr>
        <p:spPr>
          <a:xfrm>
            <a:off x="284018" y="653319"/>
            <a:ext cx="8565037" cy="287211"/>
          </a:xfrm>
          <a:prstGeom prst="rect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lIns="68574" tIns="34289" rIns="68574" bIns="34289" anchor="ctr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130957" indent="0" defTabSz="685800">
              <a:lnSpc>
                <a:spcPct val="100000"/>
              </a:lnSpc>
              <a:spcBef>
                <a:spcPts val="0"/>
              </a:spcBef>
              <a:spcAft>
                <a:spcPts val="1500"/>
              </a:spcAft>
              <a:buClrTx/>
              <a:buNone/>
              <a:defRPr/>
            </a:pPr>
            <a:r>
              <a:rPr lang="fr-FR" sz="1600" b="1" dirty="0">
                <a:solidFill>
                  <a:schemeClr val="bg1"/>
                </a:solidFill>
                <a:latin typeface="Gill Sans MT" panose="020B0502020104020203" pitchFamily="34" charset="0"/>
              </a:rPr>
              <a:t>Centre d’intérêt des populations  frontalières</a:t>
            </a: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6C015D8E-46C9-3499-E99E-ABEEC65ACA76}"/>
              </a:ext>
            </a:extLst>
          </p:cNvPr>
          <p:cNvSpPr/>
          <p:nvPr/>
        </p:nvSpPr>
        <p:spPr>
          <a:xfrm>
            <a:off x="1657761" y="157070"/>
            <a:ext cx="5748880" cy="273844"/>
          </a:xfrm>
          <a:prstGeom prst="rect">
            <a:avLst/>
          </a:prstGeom>
          <a:noFill/>
          <a:ln w="25400" cap="flat" cmpd="sng" algn="ctr">
            <a:noFill/>
            <a:prstDash val="solid"/>
          </a:ln>
          <a:effectLst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ajor"/>
        </p:style>
        <p:txBody>
          <a:bodyPr lIns="68574" tIns="34289" rIns="68574" bIns="34289" rtlCol="0" anchor="ctr"/>
          <a:lstStyle/>
          <a:p>
            <a:pPr marL="444445" indent="-444445" algn="ctr" defTabSz="685732">
              <a:lnSpc>
                <a:spcPct val="114000"/>
              </a:lnSpc>
              <a:spcAft>
                <a:spcPts val="1200"/>
              </a:spcAft>
              <a:buClrTx/>
              <a:defRPr/>
            </a:pPr>
            <a:r>
              <a:rPr lang="fr-FR" sz="1600" b="1" dirty="0">
                <a:solidFill>
                  <a:srgbClr val="FFFFFF"/>
                </a:solidFill>
                <a:latin typeface="Arial Black" panose="020B0A04020102020204" pitchFamily="34" charset="0"/>
                <a:ea typeface="Verdana" panose="020B0604030504040204" pitchFamily="34" charset="0"/>
                <a:cs typeface="Times New Roman" panose="02020603050405020304" pitchFamily="18" charset="0"/>
              </a:rPr>
              <a:t>I.1. CONTEXTE</a:t>
            </a:r>
            <a:endParaRPr lang="fr-FR" b="1" dirty="0">
              <a:solidFill>
                <a:srgbClr val="FFFFFF"/>
              </a:solidFill>
              <a:latin typeface="Arial Black" panose="020B0A04020102020204" pitchFamily="34" charset="0"/>
              <a:ea typeface="Verdana" panose="020B060403050404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1643544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3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2" name="Google Shape;242;p28"/>
          <p:cNvSpPr txBox="1">
            <a:spLocks noGrp="1"/>
          </p:cNvSpPr>
          <p:nvPr>
            <p:ph type="sldNum" sz="quarter" idx="10"/>
          </p:nvPr>
        </p:nvSpPr>
        <p:spPr>
          <a:prstGeom prst="rect">
            <a:avLst/>
          </a:prstGeom>
        </p:spPr>
        <p:txBody>
          <a:bodyPr spcFirstLastPara="1" vert="horz" wrap="square" lIns="0" tIns="0" rIns="0" bIns="0" rtlCol="0" anchor="ctr" anchorCtr="0">
            <a:noAutofit/>
          </a:bodyPr>
          <a:lstStyle/>
          <a:p>
            <a:pPr defTabSz="685732">
              <a:buClrTx/>
              <a:defRPr/>
            </a:pPr>
            <a:fld id="{00000000-1234-1234-1234-123412341234}" type="slidenum">
              <a:rPr lang="en" kern="1200">
                <a:solidFill>
                  <a:prstClr val="white"/>
                </a:solidFill>
                <a:ea typeface="+mn-ea"/>
                <a:cs typeface="+mn-cs"/>
              </a:rPr>
              <a:pPr defTabSz="685732">
                <a:buClrTx/>
                <a:defRPr/>
              </a:pPr>
              <a:t>8</a:t>
            </a:fld>
            <a:endParaRPr kern="1200" dirty="0">
              <a:solidFill>
                <a:prstClr val="white"/>
              </a:solidFill>
              <a:ea typeface="+mn-ea"/>
              <a:cs typeface="+mn-cs"/>
            </a:endParaRPr>
          </a:p>
        </p:txBody>
      </p:sp>
      <p:grpSp>
        <p:nvGrpSpPr>
          <p:cNvPr id="4" name="Groupe 3">
            <a:extLst>
              <a:ext uri="{FF2B5EF4-FFF2-40B4-BE49-F238E27FC236}">
                <a16:creationId xmlns:a16="http://schemas.microsoft.com/office/drawing/2014/main" id="{D264880B-AB63-474B-F37B-A90DB2EDF57F}"/>
              </a:ext>
            </a:extLst>
          </p:cNvPr>
          <p:cNvGrpSpPr/>
          <p:nvPr/>
        </p:nvGrpSpPr>
        <p:grpSpPr>
          <a:xfrm>
            <a:off x="244350" y="1125024"/>
            <a:ext cx="8693909" cy="3727156"/>
            <a:chOff x="244350" y="1125024"/>
            <a:chExt cx="8693909" cy="3727156"/>
          </a:xfrm>
        </p:grpSpPr>
        <p:sp>
          <p:nvSpPr>
            <p:cNvPr id="5" name="Forme libre : forme 4">
              <a:extLst>
                <a:ext uri="{FF2B5EF4-FFF2-40B4-BE49-F238E27FC236}">
                  <a16:creationId xmlns:a16="http://schemas.microsoft.com/office/drawing/2014/main" id="{4641345E-B555-0D3C-C603-12B51156C39C}"/>
                </a:ext>
              </a:extLst>
            </p:cNvPr>
            <p:cNvSpPr/>
            <p:nvPr/>
          </p:nvSpPr>
          <p:spPr>
            <a:xfrm>
              <a:off x="1596169" y="3444474"/>
              <a:ext cx="1639671" cy="1407706"/>
            </a:xfrm>
            <a:custGeom>
              <a:avLst/>
              <a:gdLst>
                <a:gd name="connsiteX0" fmla="*/ 0 w 1639671"/>
                <a:gd name="connsiteY0" fmla="*/ 703853 h 1407706"/>
                <a:gd name="connsiteX1" fmla="*/ 351927 w 1639671"/>
                <a:gd name="connsiteY1" fmla="*/ 0 h 1407706"/>
                <a:gd name="connsiteX2" fmla="*/ 1287745 w 1639671"/>
                <a:gd name="connsiteY2" fmla="*/ 0 h 1407706"/>
                <a:gd name="connsiteX3" fmla="*/ 1639671 w 1639671"/>
                <a:gd name="connsiteY3" fmla="*/ 703853 h 1407706"/>
                <a:gd name="connsiteX4" fmla="*/ 1287745 w 1639671"/>
                <a:gd name="connsiteY4" fmla="*/ 1407706 h 1407706"/>
                <a:gd name="connsiteX5" fmla="*/ 351927 w 1639671"/>
                <a:gd name="connsiteY5" fmla="*/ 1407706 h 1407706"/>
                <a:gd name="connsiteX6" fmla="*/ 0 w 1639671"/>
                <a:gd name="connsiteY6" fmla="*/ 703853 h 140770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639671" h="1407706">
                  <a:moveTo>
                    <a:pt x="0" y="703853"/>
                  </a:moveTo>
                  <a:lnTo>
                    <a:pt x="351927" y="0"/>
                  </a:lnTo>
                  <a:lnTo>
                    <a:pt x="1287745" y="0"/>
                  </a:lnTo>
                  <a:lnTo>
                    <a:pt x="1639671" y="703853"/>
                  </a:lnTo>
                  <a:lnTo>
                    <a:pt x="1287745" y="1407706"/>
                  </a:lnTo>
                  <a:lnTo>
                    <a:pt x="351927" y="1407706"/>
                  </a:lnTo>
                  <a:lnTo>
                    <a:pt x="0" y="703853"/>
                  </a:lnTo>
                  <a:close/>
                </a:path>
              </a:pathLst>
            </a:custGeom>
            <a:solidFill>
              <a:srgbClr val="002060"/>
            </a:solidFill>
          </p:spPr>
          <p:style>
            <a:lnRef idx="2">
              <a:schemeClr val="accent4">
                <a:hueOff val="0"/>
                <a:satOff val="0"/>
                <a:lumOff val="0"/>
                <a:alphaOff val="0"/>
              </a:schemeClr>
            </a:lnRef>
            <a:fillRef idx="1">
              <a:scrgbClr r="0" g="0" b="0"/>
            </a:fillRef>
            <a:effectRef idx="0">
              <a:schemeClr val="accent4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53948" tIns="233262" rIns="253948" bIns="233262" numCol="1" spcCol="1270" anchor="ctr" anchorCtr="0">
              <a:noAutofit/>
            </a:bodyPr>
            <a:lstStyle/>
            <a:p>
              <a:pPr marL="0" lvl="0" indent="0" algn="ctr" defTabSz="5334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r>
                <a:rPr lang="fr-FR" sz="1200" b="1" kern="1200" dirty="0"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>Non-respect des textes sur la libre circulation des personnes et des biens</a:t>
              </a:r>
              <a:endParaRPr lang="fr-FR" sz="1200" kern="12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endParaRPr>
            </a:p>
          </p:txBody>
        </p:sp>
        <p:sp>
          <p:nvSpPr>
            <p:cNvPr id="8" name="Hexagone 7">
              <a:extLst>
                <a:ext uri="{FF2B5EF4-FFF2-40B4-BE49-F238E27FC236}">
                  <a16:creationId xmlns:a16="http://schemas.microsoft.com/office/drawing/2014/main" id="{00FD3751-E558-EB6F-33A2-9BB97DCD7CA2}"/>
                </a:ext>
              </a:extLst>
            </p:cNvPr>
            <p:cNvSpPr/>
            <p:nvPr/>
          </p:nvSpPr>
          <p:spPr>
            <a:xfrm>
              <a:off x="1694494" y="4093686"/>
              <a:ext cx="191266" cy="164863"/>
            </a:xfrm>
            <a:prstGeom prst="hexagon">
              <a:avLst>
                <a:gd name="adj" fmla="val 25000"/>
                <a:gd name="vf" fmla="val 115470"/>
              </a:avLst>
            </a:prstGeom>
          </p:spPr>
          <p:style>
            <a:lnRef idx="2">
              <a:schemeClr val="accent4">
                <a:hueOff val="0"/>
                <a:satOff val="0"/>
                <a:lumOff val="0"/>
                <a:alphaOff val="0"/>
              </a:schemeClr>
            </a:lnRef>
            <a:fillRef idx="1">
              <a:schemeClr val="lt1"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/>
            <a:lstStyle/>
            <a:p>
              <a:endParaRPr lang="fr-CI"/>
            </a:p>
          </p:txBody>
        </p:sp>
        <p:sp>
          <p:nvSpPr>
            <p:cNvPr id="9" name="Hexagone 8">
              <a:extLst>
                <a:ext uri="{FF2B5EF4-FFF2-40B4-BE49-F238E27FC236}">
                  <a16:creationId xmlns:a16="http://schemas.microsoft.com/office/drawing/2014/main" id="{00336E73-39F5-8BD8-D639-934DF9DBB1D7}"/>
                </a:ext>
              </a:extLst>
            </p:cNvPr>
            <p:cNvSpPr/>
            <p:nvPr/>
          </p:nvSpPr>
          <p:spPr>
            <a:xfrm>
              <a:off x="244350" y="2685979"/>
              <a:ext cx="1639671" cy="1407706"/>
            </a:xfrm>
            <a:prstGeom prst="hexagon">
              <a:avLst>
                <a:gd name="adj" fmla="val 25000"/>
                <a:gd name="vf" fmla="val 115470"/>
              </a:avLst>
            </a:prstGeom>
            <a:blipFill rotWithShape="1">
              <a:blip r:embed="rId3" cstate="email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tretch>
                <a:fillRect/>
              </a:stretch>
            </a:blipFill>
          </p:spPr>
          <p:style>
            <a:lnRef idx="2">
              <a:schemeClr val="accent4">
                <a:hueOff val="0"/>
                <a:satOff val="0"/>
                <a:lumOff val="0"/>
                <a:alphaOff val="0"/>
              </a:schemeClr>
            </a:lnRef>
            <a:fillRef idx="1">
              <a:scrgbClr r="0" g="0" b="0"/>
            </a:fillRef>
            <a:effectRef idx="0">
              <a:schemeClr val="lt1">
                <a:alpha val="9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/>
            <a:lstStyle/>
            <a:p>
              <a:endParaRPr lang="fr-CI"/>
            </a:p>
          </p:txBody>
        </p:sp>
        <p:sp>
          <p:nvSpPr>
            <p:cNvPr id="10" name="Hexagone 9">
              <a:extLst>
                <a:ext uri="{FF2B5EF4-FFF2-40B4-BE49-F238E27FC236}">
                  <a16:creationId xmlns:a16="http://schemas.microsoft.com/office/drawing/2014/main" id="{86964B6D-498B-1BCC-42D3-05369EF8723E}"/>
                </a:ext>
              </a:extLst>
            </p:cNvPr>
            <p:cNvSpPr/>
            <p:nvPr/>
          </p:nvSpPr>
          <p:spPr>
            <a:xfrm>
              <a:off x="1367603" y="3906716"/>
              <a:ext cx="191266" cy="164863"/>
            </a:xfrm>
            <a:prstGeom prst="hexagon">
              <a:avLst>
                <a:gd name="adj" fmla="val 25000"/>
                <a:gd name="vf" fmla="val 115470"/>
              </a:avLst>
            </a:prstGeom>
          </p:spPr>
          <p:style>
            <a:lnRef idx="2">
              <a:schemeClr val="accent4">
                <a:hueOff val="549089"/>
                <a:satOff val="3896"/>
                <a:lumOff val="2440"/>
                <a:alphaOff val="0"/>
              </a:schemeClr>
            </a:lnRef>
            <a:fillRef idx="1">
              <a:schemeClr val="lt1"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/>
            <a:lstStyle/>
            <a:p>
              <a:endParaRPr lang="fr-CI"/>
            </a:p>
          </p:txBody>
        </p:sp>
        <p:sp>
          <p:nvSpPr>
            <p:cNvPr id="12" name="Forme libre : forme 11">
              <a:extLst>
                <a:ext uri="{FF2B5EF4-FFF2-40B4-BE49-F238E27FC236}">
                  <a16:creationId xmlns:a16="http://schemas.microsoft.com/office/drawing/2014/main" id="{6C6EC68A-D137-5284-0008-04D436CAEE11}"/>
                </a:ext>
              </a:extLst>
            </p:cNvPr>
            <p:cNvSpPr/>
            <p:nvPr/>
          </p:nvSpPr>
          <p:spPr>
            <a:xfrm>
              <a:off x="2955205" y="2633332"/>
              <a:ext cx="1828856" cy="1611331"/>
            </a:xfrm>
            <a:custGeom>
              <a:avLst/>
              <a:gdLst>
                <a:gd name="connsiteX0" fmla="*/ 0 w 1828856"/>
                <a:gd name="connsiteY0" fmla="*/ 805666 h 1611331"/>
                <a:gd name="connsiteX1" fmla="*/ 402833 w 1828856"/>
                <a:gd name="connsiteY1" fmla="*/ 0 h 1611331"/>
                <a:gd name="connsiteX2" fmla="*/ 1426023 w 1828856"/>
                <a:gd name="connsiteY2" fmla="*/ 0 h 1611331"/>
                <a:gd name="connsiteX3" fmla="*/ 1828856 w 1828856"/>
                <a:gd name="connsiteY3" fmla="*/ 805666 h 1611331"/>
                <a:gd name="connsiteX4" fmla="*/ 1426023 w 1828856"/>
                <a:gd name="connsiteY4" fmla="*/ 1611331 h 1611331"/>
                <a:gd name="connsiteX5" fmla="*/ 402833 w 1828856"/>
                <a:gd name="connsiteY5" fmla="*/ 1611331 h 1611331"/>
                <a:gd name="connsiteX6" fmla="*/ 0 w 1828856"/>
                <a:gd name="connsiteY6" fmla="*/ 805666 h 161133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828856" h="1611331">
                  <a:moveTo>
                    <a:pt x="0" y="805666"/>
                  </a:moveTo>
                  <a:lnTo>
                    <a:pt x="402833" y="0"/>
                  </a:lnTo>
                  <a:lnTo>
                    <a:pt x="1426023" y="0"/>
                  </a:lnTo>
                  <a:lnTo>
                    <a:pt x="1828856" y="805666"/>
                  </a:lnTo>
                  <a:lnTo>
                    <a:pt x="1426023" y="1611331"/>
                  </a:lnTo>
                  <a:lnTo>
                    <a:pt x="402833" y="1611331"/>
                  </a:lnTo>
                  <a:lnTo>
                    <a:pt x="0" y="805666"/>
                  </a:lnTo>
                  <a:close/>
                </a:path>
              </a:pathLst>
            </a:custGeom>
          </p:spPr>
          <p:style>
            <a:lnRef idx="2">
              <a:schemeClr val="accent4">
                <a:hueOff val="1235451"/>
                <a:satOff val="8766"/>
                <a:lumOff val="5490"/>
                <a:alphaOff val="0"/>
              </a:schemeClr>
            </a:lnRef>
            <a:fillRef idx="1">
              <a:schemeClr val="accent4">
                <a:hueOff val="1235451"/>
                <a:satOff val="8766"/>
                <a:lumOff val="5490"/>
                <a:alphaOff val="0"/>
              </a:schemeClr>
            </a:fillRef>
            <a:effectRef idx="0">
              <a:schemeClr val="accent4">
                <a:hueOff val="1235451"/>
                <a:satOff val="8766"/>
                <a:lumOff val="549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86682" tIns="267824" rIns="286682" bIns="267824" numCol="1" spcCol="1270" anchor="ctr" anchorCtr="0">
              <a:noAutofit/>
            </a:bodyPr>
            <a:lstStyle/>
            <a:p>
              <a:pPr algn="ctr" defTabSz="5334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fr-FR" sz="1200" b="1" kern="1200" dirty="0"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>Dégradation de l’environnement et vulnérabilité aux changements climatiques</a:t>
              </a:r>
              <a:endParaRPr lang="fr-FR" sz="1200" kern="12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endParaRPr>
            </a:p>
          </p:txBody>
        </p:sp>
        <p:sp>
          <p:nvSpPr>
            <p:cNvPr id="13" name="Hexagone 12">
              <a:extLst>
                <a:ext uri="{FF2B5EF4-FFF2-40B4-BE49-F238E27FC236}">
                  <a16:creationId xmlns:a16="http://schemas.microsoft.com/office/drawing/2014/main" id="{4628D03F-B9CE-2284-787A-F38BADC354CF}"/>
                </a:ext>
              </a:extLst>
            </p:cNvPr>
            <p:cNvSpPr/>
            <p:nvPr/>
          </p:nvSpPr>
          <p:spPr>
            <a:xfrm>
              <a:off x="4194862" y="3899222"/>
              <a:ext cx="191266" cy="164863"/>
            </a:xfrm>
            <a:prstGeom prst="hexagon">
              <a:avLst>
                <a:gd name="adj" fmla="val 25000"/>
                <a:gd name="vf" fmla="val 115470"/>
              </a:avLst>
            </a:prstGeom>
          </p:spPr>
          <p:style>
            <a:lnRef idx="2">
              <a:schemeClr val="accent4">
                <a:hueOff val="1098178"/>
                <a:satOff val="7792"/>
                <a:lumOff val="4880"/>
                <a:alphaOff val="0"/>
              </a:schemeClr>
            </a:lnRef>
            <a:fillRef idx="1">
              <a:schemeClr val="lt1"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/>
            <a:lstStyle/>
            <a:p>
              <a:endParaRPr lang="fr-CI"/>
            </a:p>
          </p:txBody>
        </p:sp>
        <p:sp>
          <p:nvSpPr>
            <p:cNvPr id="15" name="Hexagone 14">
              <a:extLst>
                <a:ext uri="{FF2B5EF4-FFF2-40B4-BE49-F238E27FC236}">
                  <a16:creationId xmlns:a16="http://schemas.microsoft.com/office/drawing/2014/main" id="{E8EDF843-D585-FC03-2D4B-C52491649945}"/>
                </a:ext>
              </a:extLst>
            </p:cNvPr>
            <p:cNvSpPr/>
            <p:nvPr/>
          </p:nvSpPr>
          <p:spPr>
            <a:xfrm>
              <a:off x="4516537" y="4087691"/>
              <a:ext cx="191266" cy="164863"/>
            </a:xfrm>
            <a:prstGeom prst="hexagon">
              <a:avLst>
                <a:gd name="adj" fmla="val 25000"/>
                <a:gd name="vf" fmla="val 115470"/>
              </a:avLst>
            </a:prstGeom>
          </p:spPr>
          <p:style>
            <a:lnRef idx="2">
              <a:schemeClr val="accent4">
                <a:hueOff val="1647267"/>
                <a:satOff val="11688"/>
                <a:lumOff val="7321"/>
                <a:alphaOff val="0"/>
              </a:schemeClr>
            </a:lnRef>
            <a:fillRef idx="1">
              <a:schemeClr val="lt1"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/>
            <a:lstStyle/>
            <a:p>
              <a:endParaRPr lang="fr-CI"/>
            </a:p>
          </p:txBody>
        </p:sp>
        <p:sp>
          <p:nvSpPr>
            <p:cNvPr id="16" name="Forme libre : forme 15">
              <a:extLst>
                <a:ext uri="{FF2B5EF4-FFF2-40B4-BE49-F238E27FC236}">
                  <a16:creationId xmlns:a16="http://schemas.microsoft.com/office/drawing/2014/main" id="{24E10DFA-5320-05CC-0AAA-8F094EEADF60}"/>
                </a:ext>
              </a:extLst>
            </p:cNvPr>
            <p:cNvSpPr/>
            <p:nvPr/>
          </p:nvSpPr>
          <p:spPr>
            <a:xfrm>
              <a:off x="1561775" y="1930272"/>
              <a:ext cx="1734772" cy="1428442"/>
            </a:xfrm>
            <a:custGeom>
              <a:avLst/>
              <a:gdLst>
                <a:gd name="connsiteX0" fmla="*/ 0 w 1734772"/>
                <a:gd name="connsiteY0" fmla="*/ 714221 h 1428442"/>
                <a:gd name="connsiteX1" fmla="*/ 357111 w 1734772"/>
                <a:gd name="connsiteY1" fmla="*/ 0 h 1428442"/>
                <a:gd name="connsiteX2" fmla="*/ 1377662 w 1734772"/>
                <a:gd name="connsiteY2" fmla="*/ 0 h 1428442"/>
                <a:gd name="connsiteX3" fmla="*/ 1734772 w 1734772"/>
                <a:gd name="connsiteY3" fmla="*/ 714221 h 1428442"/>
                <a:gd name="connsiteX4" fmla="*/ 1377662 w 1734772"/>
                <a:gd name="connsiteY4" fmla="*/ 1428442 h 1428442"/>
                <a:gd name="connsiteX5" fmla="*/ 357111 w 1734772"/>
                <a:gd name="connsiteY5" fmla="*/ 1428442 h 1428442"/>
                <a:gd name="connsiteX6" fmla="*/ 0 w 1734772"/>
                <a:gd name="connsiteY6" fmla="*/ 714221 h 14284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734772" h="1428442">
                  <a:moveTo>
                    <a:pt x="0" y="714221"/>
                  </a:moveTo>
                  <a:lnTo>
                    <a:pt x="357111" y="0"/>
                  </a:lnTo>
                  <a:lnTo>
                    <a:pt x="1377662" y="0"/>
                  </a:lnTo>
                  <a:lnTo>
                    <a:pt x="1734772" y="714221"/>
                  </a:lnTo>
                  <a:lnTo>
                    <a:pt x="1377662" y="1428442"/>
                  </a:lnTo>
                  <a:lnTo>
                    <a:pt x="357111" y="1428442"/>
                  </a:lnTo>
                  <a:lnTo>
                    <a:pt x="0" y="714221"/>
                  </a:lnTo>
                  <a:close/>
                </a:path>
              </a:pathLst>
            </a:custGeom>
            <a:solidFill>
              <a:srgbClr val="E2AC00"/>
            </a:solidFill>
          </p:spPr>
          <p:style>
            <a:lnRef idx="2">
              <a:schemeClr val="accent4">
                <a:hueOff val="2470901"/>
                <a:satOff val="17532"/>
                <a:lumOff val="10981"/>
                <a:alphaOff val="0"/>
              </a:schemeClr>
            </a:lnRef>
            <a:fillRef idx="1">
              <a:scrgbClr r="0" g="0" b="0"/>
            </a:fillRef>
            <a:effectRef idx="0">
              <a:schemeClr val="accent4">
                <a:hueOff val="2470901"/>
                <a:satOff val="17532"/>
                <a:lumOff val="10981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63601" tIns="232294" rIns="263601" bIns="232294" numCol="1" spcCol="1270" anchor="ctr" anchorCtr="0">
              <a:noAutofit/>
            </a:bodyPr>
            <a:lstStyle/>
            <a:p>
              <a:pPr marL="0" lvl="0" indent="0" algn="ctr" defTabSz="511175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r>
                <a:rPr lang="fr-FR" sz="1150" b="1" kern="1200" dirty="0"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>Insécurité et criminalité transfrontalière</a:t>
              </a:r>
              <a:endParaRPr lang="fr-FR" sz="1150" kern="12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endParaRPr>
            </a:p>
          </p:txBody>
        </p:sp>
        <p:sp>
          <p:nvSpPr>
            <p:cNvPr id="17" name="Hexagone 16">
              <a:extLst>
                <a:ext uri="{FF2B5EF4-FFF2-40B4-BE49-F238E27FC236}">
                  <a16:creationId xmlns:a16="http://schemas.microsoft.com/office/drawing/2014/main" id="{957E5FBB-42A4-B14D-B537-EB4FECF8426C}"/>
                </a:ext>
              </a:extLst>
            </p:cNvPr>
            <p:cNvSpPr/>
            <p:nvPr/>
          </p:nvSpPr>
          <p:spPr>
            <a:xfrm>
              <a:off x="2778624" y="1934353"/>
              <a:ext cx="191266" cy="164863"/>
            </a:xfrm>
            <a:prstGeom prst="hexagon">
              <a:avLst>
                <a:gd name="adj" fmla="val 25000"/>
                <a:gd name="vf" fmla="val 115470"/>
              </a:avLst>
            </a:prstGeom>
          </p:spPr>
          <p:style>
            <a:lnRef idx="2">
              <a:schemeClr val="accent4">
                <a:hueOff val="2196357"/>
                <a:satOff val="15584"/>
                <a:lumOff val="9761"/>
                <a:alphaOff val="0"/>
              </a:schemeClr>
            </a:lnRef>
            <a:fillRef idx="1">
              <a:schemeClr val="lt1"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/>
            <a:lstStyle/>
            <a:p>
              <a:endParaRPr lang="fr-CI"/>
            </a:p>
          </p:txBody>
        </p:sp>
        <p:sp>
          <p:nvSpPr>
            <p:cNvPr id="18" name="Hexagone 17">
              <a:extLst>
                <a:ext uri="{FF2B5EF4-FFF2-40B4-BE49-F238E27FC236}">
                  <a16:creationId xmlns:a16="http://schemas.microsoft.com/office/drawing/2014/main" id="{D349AEEF-2CDA-CE92-8324-AD4BB3E8256E}"/>
                </a:ext>
              </a:extLst>
            </p:cNvPr>
            <p:cNvSpPr/>
            <p:nvPr/>
          </p:nvSpPr>
          <p:spPr>
            <a:xfrm>
              <a:off x="3066393" y="1125024"/>
              <a:ext cx="1639671" cy="1407706"/>
            </a:xfrm>
            <a:prstGeom prst="hexagon">
              <a:avLst>
                <a:gd name="adj" fmla="val 25000"/>
                <a:gd name="vf" fmla="val 115470"/>
              </a:avLst>
            </a:prstGeom>
            <a:blipFill rotWithShape="1">
              <a:blip r:embed="rId4" cstate="email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tretch>
                <a:fillRect/>
              </a:stretch>
            </a:blipFill>
          </p:spPr>
          <p:style>
            <a:lnRef idx="2">
              <a:schemeClr val="accent4">
                <a:hueOff val="2470901"/>
                <a:satOff val="17532"/>
                <a:lumOff val="10981"/>
                <a:alphaOff val="0"/>
              </a:schemeClr>
            </a:lnRef>
            <a:fillRef idx="1">
              <a:scrgbClr r="0" g="0" b="0"/>
            </a:fillRef>
            <a:effectRef idx="0">
              <a:schemeClr val="lt1">
                <a:alpha val="9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/>
            <a:lstStyle/>
            <a:p>
              <a:endParaRPr lang="fr-CI"/>
            </a:p>
          </p:txBody>
        </p:sp>
        <p:sp>
          <p:nvSpPr>
            <p:cNvPr id="19" name="Hexagone 18">
              <a:extLst>
                <a:ext uri="{FF2B5EF4-FFF2-40B4-BE49-F238E27FC236}">
                  <a16:creationId xmlns:a16="http://schemas.microsoft.com/office/drawing/2014/main" id="{7DA14329-C712-6B83-ECE4-05C79A5B40AC}"/>
                </a:ext>
              </a:extLst>
            </p:cNvPr>
            <p:cNvSpPr/>
            <p:nvPr/>
          </p:nvSpPr>
          <p:spPr>
            <a:xfrm>
              <a:off x="3112470" y="1748882"/>
              <a:ext cx="191266" cy="164863"/>
            </a:xfrm>
            <a:prstGeom prst="hexagon">
              <a:avLst>
                <a:gd name="adj" fmla="val 25000"/>
                <a:gd name="vf" fmla="val 115470"/>
              </a:avLst>
            </a:prstGeom>
          </p:spPr>
          <p:style>
            <a:lnRef idx="2">
              <a:schemeClr val="accent4">
                <a:hueOff val="2745446"/>
                <a:satOff val="19481"/>
                <a:lumOff val="12201"/>
                <a:alphaOff val="0"/>
              </a:schemeClr>
            </a:lnRef>
            <a:fillRef idx="1">
              <a:schemeClr val="lt1"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/>
            <a:lstStyle/>
            <a:p>
              <a:endParaRPr lang="fr-CI"/>
            </a:p>
          </p:txBody>
        </p:sp>
        <p:sp>
          <p:nvSpPr>
            <p:cNvPr id="20" name="Forme libre : forme 19">
              <a:extLst>
                <a:ext uri="{FF2B5EF4-FFF2-40B4-BE49-F238E27FC236}">
                  <a16:creationId xmlns:a16="http://schemas.microsoft.com/office/drawing/2014/main" id="{5D02B9A0-62A6-4D09-4793-E0787B68141F}"/>
                </a:ext>
              </a:extLst>
            </p:cNvPr>
            <p:cNvSpPr/>
            <p:nvPr/>
          </p:nvSpPr>
          <p:spPr>
            <a:xfrm>
              <a:off x="4373877" y="1813589"/>
              <a:ext cx="1845007" cy="1498644"/>
            </a:xfrm>
            <a:custGeom>
              <a:avLst/>
              <a:gdLst>
                <a:gd name="connsiteX0" fmla="*/ 0 w 1845007"/>
                <a:gd name="connsiteY0" fmla="*/ 749322 h 1498644"/>
                <a:gd name="connsiteX1" fmla="*/ 374661 w 1845007"/>
                <a:gd name="connsiteY1" fmla="*/ 0 h 1498644"/>
                <a:gd name="connsiteX2" fmla="*/ 1470346 w 1845007"/>
                <a:gd name="connsiteY2" fmla="*/ 0 h 1498644"/>
                <a:gd name="connsiteX3" fmla="*/ 1845007 w 1845007"/>
                <a:gd name="connsiteY3" fmla="*/ 749322 h 1498644"/>
                <a:gd name="connsiteX4" fmla="*/ 1470346 w 1845007"/>
                <a:gd name="connsiteY4" fmla="*/ 1498644 h 1498644"/>
                <a:gd name="connsiteX5" fmla="*/ 374661 w 1845007"/>
                <a:gd name="connsiteY5" fmla="*/ 1498644 h 1498644"/>
                <a:gd name="connsiteX6" fmla="*/ 0 w 1845007"/>
                <a:gd name="connsiteY6" fmla="*/ 749322 h 149864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845007" h="1498644">
                  <a:moveTo>
                    <a:pt x="0" y="749322"/>
                  </a:moveTo>
                  <a:lnTo>
                    <a:pt x="374661" y="0"/>
                  </a:lnTo>
                  <a:lnTo>
                    <a:pt x="1470346" y="0"/>
                  </a:lnTo>
                  <a:lnTo>
                    <a:pt x="1845007" y="749322"/>
                  </a:lnTo>
                  <a:lnTo>
                    <a:pt x="1470346" y="1498644"/>
                  </a:lnTo>
                  <a:lnTo>
                    <a:pt x="374661" y="1498644"/>
                  </a:lnTo>
                  <a:lnTo>
                    <a:pt x="0" y="749322"/>
                  </a:lnTo>
                  <a:close/>
                </a:path>
              </a:pathLst>
            </a:custGeom>
            <a:solidFill>
              <a:schemeClr val="accent2">
                <a:lumMod val="50000"/>
              </a:schemeClr>
            </a:solidFill>
          </p:spPr>
          <p:style>
            <a:lnRef idx="2">
              <a:schemeClr val="accent4">
                <a:hueOff val="3706352"/>
                <a:satOff val="26299"/>
                <a:lumOff val="16471"/>
                <a:alphaOff val="0"/>
              </a:schemeClr>
            </a:lnRef>
            <a:fillRef idx="1">
              <a:scrgbClr r="0" g="0" b="0"/>
            </a:fillRef>
            <a:effectRef idx="0">
              <a:schemeClr val="accent4">
                <a:hueOff val="3706352"/>
                <a:satOff val="26299"/>
                <a:lumOff val="16471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78638" tIns="241569" rIns="278638" bIns="241569" numCol="1" spcCol="1270" anchor="ctr" anchorCtr="0">
              <a:noAutofit/>
            </a:bodyPr>
            <a:lstStyle/>
            <a:p>
              <a:pPr marL="0" lvl="0" indent="0" algn="ctr" defTabSz="5334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r>
                <a:rPr lang="fr-FR" sz="1200" b="1" kern="1200" dirty="0"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>Faible offre d’infrastructures et de services sociaux de base</a:t>
              </a:r>
              <a:endParaRPr lang="fr-FR" sz="1200" kern="12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endParaRPr>
            </a:p>
          </p:txBody>
        </p:sp>
        <p:sp>
          <p:nvSpPr>
            <p:cNvPr id="21" name="Hexagone 20">
              <a:extLst>
                <a:ext uri="{FF2B5EF4-FFF2-40B4-BE49-F238E27FC236}">
                  <a16:creationId xmlns:a16="http://schemas.microsoft.com/office/drawing/2014/main" id="{542DD398-FD4F-A801-D2FF-1D4EB0B2F546}"/>
                </a:ext>
              </a:extLst>
            </p:cNvPr>
            <p:cNvSpPr/>
            <p:nvPr/>
          </p:nvSpPr>
          <p:spPr>
            <a:xfrm>
              <a:off x="5981116" y="2528609"/>
              <a:ext cx="191266" cy="164863"/>
            </a:xfrm>
            <a:prstGeom prst="hexagon">
              <a:avLst>
                <a:gd name="adj" fmla="val 25000"/>
                <a:gd name="vf" fmla="val 115470"/>
              </a:avLst>
            </a:prstGeom>
          </p:spPr>
          <p:style>
            <a:lnRef idx="2">
              <a:schemeClr val="accent4">
                <a:hueOff val="3294535"/>
                <a:satOff val="23377"/>
                <a:lumOff val="14641"/>
                <a:alphaOff val="0"/>
              </a:schemeClr>
            </a:lnRef>
            <a:fillRef idx="1">
              <a:schemeClr val="lt1"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/>
            <a:lstStyle/>
            <a:p>
              <a:endParaRPr lang="fr-CI"/>
            </a:p>
          </p:txBody>
        </p:sp>
        <p:sp>
          <p:nvSpPr>
            <p:cNvPr id="22" name="Hexagone 21">
              <a:extLst>
                <a:ext uri="{FF2B5EF4-FFF2-40B4-BE49-F238E27FC236}">
                  <a16:creationId xmlns:a16="http://schemas.microsoft.com/office/drawing/2014/main" id="{DFBDE656-4A9E-2313-79D8-8F0AE9D553E8}"/>
                </a:ext>
              </a:extLst>
            </p:cNvPr>
            <p:cNvSpPr/>
            <p:nvPr/>
          </p:nvSpPr>
          <p:spPr>
            <a:xfrm>
              <a:off x="5887566" y="2696095"/>
              <a:ext cx="1639671" cy="1407706"/>
            </a:xfrm>
            <a:prstGeom prst="hexagon">
              <a:avLst>
                <a:gd name="adj" fmla="val 25000"/>
                <a:gd name="vf" fmla="val 115470"/>
              </a:avLst>
            </a:prstGeom>
            <a:blipFill rotWithShape="1">
              <a:blip r:embed="rId5" cstate="email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tretch>
                <a:fillRect/>
              </a:stretch>
            </a:blipFill>
          </p:spPr>
          <p:style>
            <a:lnRef idx="2">
              <a:schemeClr val="accent4">
                <a:hueOff val="3706352"/>
                <a:satOff val="26299"/>
                <a:lumOff val="16471"/>
                <a:alphaOff val="0"/>
              </a:schemeClr>
            </a:lnRef>
            <a:fillRef idx="1">
              <a:scrgbClr r="0" g="0" b="0"/>
            </a:fillRef>
            <a:effectRef idx="0">
              <a:schemeClr val="lt1">
                <a:alpha val="9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/>
            <a:lstStyle/>
            <a:p>
              <a:endParaRPr lang="fr-CI"/>
            </a:p>
          </p:txBody>
        </p:sp>
        <p:sp>
          <p:nvSpPr>
            <p:cNvPr id="23" name="Hexagone 22">
              <a:extLst>
                <a:ext uri="{FF2B5EF4-FFF2-40B4-BE49-F238E27FC236}">
                  <a16:creationId xmlns:a16="http://schemas.microsoft.com/office/drawing/2014/main" id="{4A757AED-B31D-E7B2-378D-BA8B667CC282}"/>
                </a:ext>
              </a:extLst>
            </p:cNvPr>
            <p:cNvSpPr/>
            <p:nvPr/>
          </p:nvSpPr>
          <p:spPr>
            <a:xfrm>
              <a:off x="6207502" y="2721574"/>
              <a:ext cx="191266" cy="164863"/>
            </a:xfrm>
            <a:prstGeom prst="hexagon">
              <a:avLst>
                <a:gd name="adj" fmla="val 25000"/>
                <a:gd name="vf" fmla="val 115470"/>
              </a:avLst>
            </a:prstGeom>
          </p:spPr>
          <p:style>
            <a:lnRef idx="2">
              <a:schemeClr val="accent4">
                <a:hueOff val="3843624"/>
                <a:satOff val="27273"/>
                <a:lumOff val="17082"/>
                <a:alphaOff val="0"/>
              </a:schemeClr>
            </a:lnRef>
            <a:fillRef idx="1">
              <a:schemeClr val="lt1"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/>
            <a:lstStyle/>
            <a:p>
              <a:endParaRPr lang="fr-CI"/>
            </a:p>
          </p:txBody>
        </p:sp>
        <p:sp>
          <p:nvSpPr>
            <p:cNvPr id="24" name="Forme libre : forme 23">
              <a:extLst>
                <a:ext uri="{FF2B5EF4-FFF2-40B4-BE49-F238E27FC236}">
                  <a16:creationId xmlns:a16="http://schemas.microsoft.com/office/drawing/2014/main" id="{AA9AB74C-867C-9A66-F397-784177C81980}"/>
                </a:ext>
              </a:extLst>
            </p:cNvPr>
            <p:cNvSpPr/>
            <p:nvPr/>
          </p:nvSpPr>
          <p:spPr>
            <a:xfrm>
              <a:off x="5887566" y="1140012"/>
              <a:ext cx="1639671" cy="1407706"/>
            </a:xfrm>
            <a:custGeom>
              <a:avLst/>
              <a:gdLst>
                <a:gd name="connsiteX0" fmla="*/ 0 w 1639671"/>
                <a:gd name="connsiteY0" fmla="*/ 703853 h 1407706"/>
                <a:gd name="connsiteX1" fmla="*/ 351927 w 1639671"/>
                <a:gd name="connsiteY1" fmla="*/ 0 h 1407706"/>
                <a:gd name="connsiteX2" fmla="*/ 1287745 w 1639671"/>
                <a:gd name="connsiteY2" fmla="*/ 0 h 1407706"/>
                <a:gd name="connsiteX3" fmla="*/ 1639671 w 1639671"/>
                <a:gd name="connsiteY3" fmla="*/ 703853 h 1407706"/>
                <a:gd name="connsiteX4" fmla="*/ 1287745 w 1639671"/>
                <a:gd name="connsiteY4" fmla="*/ 1407706 h 1407706"/>
                <a:gd name="connsiteX5" fmla="*/ 351927 w 1639671"/>
                <a:gd name="connsiteY5" fmla="*/ 1407706 h 1407706"/>
                <a:gd name="connsiteX6" fmla="*/ 0 w 1639671"/>
                <a:gd name="connsiteY6" fmla="*/ 703853 h 140770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639671" h="1407706">
                  <a:moveTo>
                    <a:pt x="0" y="703853"/>
                  </a:moveTo>
                  <a:lnTo>
                    <a:pt x="351927" y="0"/>
                  </a:lnTo>
                  <a:lnTo>
                    <a:pt x="1287745" y="0"/>
                  </a:lnTo>
                  <a:lnTo>
                    <a:pt x="1639671" y="703853"/>
                  </a:lnTo>
                  <a:lnTo>
                    <a:pt x="1287745" y="1407706"/>
                  </a:lnTo>
                  <a:lnTo>
                    <a:pt x="351927" y="1407706"/>
                  </a:lnTo>
                  <a:lnTo>
                    <a:pt x="0" y="703853"/>
                  </a:lnTo>
                  <a:close/>
                </a:path>
              </a:pathLst>
            </a:custGeom>
          </p:spPr>
          <p:style>
            <a:lnRef idx="2">
              <a:schemeClr val="accent4">
                <a:hueOff val="4941802"/>
                <a:satOff val="35065"/>
                <a:lumOff val="21962"/>
                <a:alphaOff val="0"/>
              </a:schemeClr>
            </a:lnRef>
            <a:fillRef idx="1">
              <a:schemeClr val="accent4">
                <a:hueOff val="4941802"/>
                <a:satOff val="35065"/>
                <a:lumOff val="21962"/>
                <a:alphaOff val="0"/>
              </a:schemeClr>
            </a:fillRef>
            <a:effectRef idx="0">
              <a:schemeClr val="accent4">
                <a:hueOff val="4941802"/>
                <a:satOff val="35065"/>
                <a:lumOff val="21962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53948" tIns="233262" rIns="253948" bIns="233262" numCol="1" spcCol="1270" anchor="ctr" anchorCtr="0">
              <a:noAutofit/>
            </a:bodyPr>
            <a:lstStyle/>
            <a:p>
              <a:pPr marL="0" lvl="0" indent="0" algn="ctr" defTabSz="5334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r>
                <a:rPr lang="fr-FR" sz="1200" b="1" kern="1200" dirty="0"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>Sentiment d’abandon des populations frontalières</a:t>
              </a:r>
              <a:endParaRPr lang="fr-FR" sz="1200" kern="12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endParaRPr>
            </a:p>
          </p:txBody>
        </p:sp>
        <p:sp>
          <p:nvSpPr>
            <p:cNvPr id="25" name="Hexagone 24">
              <a:extLst>
                <a:ext uri="{FF2B5EF4-FFF2-40B4-BE49-F238E27FC236}">
                  <a16:creationId xmlns:a16="http://schemas.microsoft.com/office/drawing/2014/main" id="{C49E518B-23A1-91B0-1888-739456EE9BC7}"/>
                </a:ext>
              </a:extLst>
            </p:cNvPr>
            <p:cNvSpPr/>
            <p:nvPr/>
          </p:nvSpPr>
          <p:spPr>
            <a:xfrm>
              <a:off x="7306413" y="1770988"/>
              <a:ext cx="191266" cy="164863"/>
            </a:xfrm>
            <a:prstGeom prst="hexagon">
              <a:avLst>
                <a:gd name="adj" fmla="val 25000"/>
                <a:gd name="vf" fmla="val 115470"/>
              </a:avLst>
            </a:prstGeom>
          </p:spPr>
          <p:style>
            <a:lnRef idx="2">
              <a:schemeClr val="accent4">
                <a:hueOff val="4392713"/>
                <a:satOff val="31169"/>
                <a:lumOff val="19522"/>
                <a:alphaOff val="0"/>
              </a:schemeClr>
            </a:lnRef>
            <a:fillRef idx="1">
              <a:schemeClr val="lt1"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/>
            <a:lstStyle/>
            <a:p>
              <a:endParaRPr lang="fr-CI"/>
            </a:p>
          </p:txBody>
        </p:sp>
        <p:sp>
          <p:nvSpPr>
            <p:cNvPr id="26" name="Hexagone 25">
              <a:extLst>
                <a:ext uri="{FF2B5EF4-FFF2-40B4-BE49-F238E27FC236}">
                  <a16:creationId xmlns:a16="http://schemas.microsoft.com/office/drawing/2014/main" id="{B0390335-DD9C-7247-C072-C1562EE83137}"/>
                </a:ext>
              </a:extLst>
            </p:cNvPr>
            <p:cNvSpPr/>
            <p:nvPr/>
          </p:nvSpPr>
          <p:spPr>
            <a:xfrm>
              <a:off x="7298588" y="1925360"/>
              <a:ext cx="1639671" cy="1407706"/>
            </a:xfrm>
            <a:prstGeom prst="hexagon">
              <a:avLst>
                <a:gd name="adj" fmla="val 25000"/>
                <a:gd name="vf" fmla="val 115470"/>
              </a:avLst>
            </a:prstGeom>
            <a:blipFill rotWithShape="1">
              <a:blip r:embed="rId6" cstate="email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tretch>
                <a:fillRect/>
              </a:stretch>
            </a:blipFill>
          </p:spPr>
          <p:style>
            <a:lnRef idx="2">
              <a:schemeClr val="accent4">
                <a:hueOff val="4941802"/>
                <a:satOff val="35065"/>
                <a:lumOff val="21962"/>
                <a:alphaOff val="0"/>
              </a:schemeClr>
            </a:lnRef>
            <a:fillRef idx="1">
              <a:scrgbClr r="0" g="0" b="0"/>
            </a:fillRef>
            <a:effectRef idx="0">
              <a:schemeClr val="lt1">
                <a:alpha val="9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/>
            <a:lstStyle/>
            <a:p>
              <a:endParaRPr lang="fr-CI"/>
            </a:p>
          </p:txBody>
        </p:sp>
        <p:sp>
          <p:nvSpPr>
            <p:cNvPr id="27" name="Hexagone 26">
              <a:extLst>
                <a:ext uri="{FF2B5EF4-FFF2-40B4-BE49-F238E27FC236}">
                  <a16:creationId xmlns:a16="http://schemas.microsoft.com/office/drawing/2014/main" id="{A43381B8-2AA1-3390-9D0F-14901561F08F}"/>
                </a:ext>
              </a:extLst>
            </p:cNvPr>
            <p:cNvSpPr/>
            <p:nvPr/>
          </p:nvSpPr>
          <p:spPr>
            <a:xfrm>
              <a:off x="7625479" y="1956834"/>
              <a:ext cx="191266" cy="164863"/>
            </a:xfrm>
            <a:prstGeom prst="hexagon">
              <a:avLst>
                <a:gd name="adj" fmla="val 25000"/>
                <a:gd name="vf" fmla="val 115470"/>
              </a:avLst>
            </a:prstGeom>
          </p:spPr>
          <p:style>
            <a:lnRef idx="2">
              <a:schemeClr val="accent4">
                <a:hueOff val="4941802"/>
                <a:satOff val="35065"/>
                <a:lumOff val="21962"/>
                <a:alphaOff val="0"/>
              </a:schemeClr>
            </a:lnRef>
            <a:fillRef idx="1">
              <a:schemeClr val="lt1"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/>
            <a:lstStyle/>
            <a:p>
              <a:endParaRPr lang="fr-CI"/>
            </a:p>
          </p:txBody>
        </p:sp>
      </p:grpSp>
      <p:sp>
        <p:nvSpPr>
          <p:cNvPr id="2" name="Rectangle 1">
            <a:extLst>
              <a:ext uri="{FF2B5EF4-FFF2-40B4-BE49-F238E27FC236}">
                <a16:creationId xmlns:a16="http://schemas.microsoft.com/office/drawing/2014/main" id="{D9DF61F4-5A93-C69F-728D-3D303EEB3CC3}"/>
              </a:ext>
            </a:extLst>
          </p:cNvPr>
          <p:cNvSpPr/>
          <p:nvPr/>
        </p:nvSpPr>
        <p:spPr>
          <a:xfrm>
            <a:off x="1657759" y="157070"/>
            <a:ext cx="5748882" cy="273844"/>
          </a:xfrm>
          <a:prstGeom prst="rect">
            <a:avLst/>
          </a:prstGeom>
          <a:noFill/>
          <a:ln w="25400" cap="flat" cmpd="sng" algn="ctr">
            <a:noFill/>
            <a:prstDash val="solid"/>
          </a:ln>
          <a:effectLst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ajor"/>
        </p:style>
        <p:txBody>
          <a:bodyPr lIns="68574" tIns="34289" rIns="68574" bIns="34289" rtlCol="0" anchor="ctr"/>
          <a:lstStyle/>
          <a:p>
            <a:pPr marL="444445" indent="-444445" algn="ctr" defTabSz="685732">
              <a:lnSpc>
                <a:spcPct val="114000"/>
              </a:lnSpc>
              <a:spcAft>
                <a:spcPts val="1200"/>
              </a:spcAft>
              <a:buClrTx/>
              <a:defRPr/>
            </a:pPr>
            <a:r>
              <a:rPr lang="fr-FR" sz="1500" b="1" dirty="0">
                <a:solidFill>
                  <a:srgbClr val="FFFFFF"/>
                </a:solidFill>
                <a:latin typeface="Arial Black" panose="020B0A04020102020204" pitchFamily="34" charset="0"/>
                <a:ea typeface="Verdana" panose="020B0604030504040204" pitchFamily="34" charset="0"/>
                <a:cs typeface="Times New Roman" panose="02020603050405020304" pitchFamily="18" charset="0"/>
              </a:rPr>
              <a:t>I.1. Contexte</a:t>
            </a:r>
            <a:endParaRPr lang="fr-FR" sz="1200" b="1" dirty="0">
              <a:solidFill>
                <a:srgbClr val="FFFFFF"/>
              </a:solidFill>
              <a:latin typeface="Arial Black" panose="020B0A04020102020204" pitchFamily="34" charset="0"/>
              <a:ea typeface="Verdana" panose="020B0604030504040204" pitchFamily="34" charset="0"/>
              <a:cs typeface="Times New Roman" panose="02020603050405020304" pitchFamily="18" charset="0"/>
            </a:endParaRPr>
          </a:p>
        </p:txBody>
      </p:sp>
      <p:sp>
        <p:nvSpPr>
          <p:cNvPr id="28" name="TextBox 14">
            <a:extLst>
              <a:ext uri="{FF2B5EF4-FFF2-40B4-BE49-F238E27FC236}">
                <a16:creationId xmlns:a16="http://schemas.microsoft.com/office/drawing/2014/main" id="{7364B0CA-D366-47A5-4460-2473EC778FDA}"/>
              </a:ext>
            </a:extLst>
          </p:cNvPr>
          <p:cNvSpPr txBox="1"/>
          <p:nvPr/>
        </p:nvSpPr>
        <p:spPr>
          <a:xfrm>
            <a:off x="0" y="530539"/>
            <a:ext cx="8938260" cy="358753"/>
          </a:xfrm>
          <a:prstGeom prst="rect">
            <a:avLst/>
          </a:prstGeom>
          <a:solidFill>
            <a:srgbClr val="0070C0"/>
          </a:solidFill>
        </p:spPr>
        <p:txBody>
          <a:bodyPr wrap="square" rtlCol="0">
            <a:sp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defTabSz="171450">
              <a:lnSpc>
                <a:spcPct val="115000"/>
              </a:lnSpc>
              <a:buClrTx/>
            </a:pPr>
            <a:r>
              <a:rPr lang="fr-FR" sz="1600" kern="1200" dirty="0">
                <a:solidFill>
                  <a:schemeClr val="bg1"/>
                </a:solidFill>
                <a:latin typeface="Arial Black" panose="020B0A04020102020204" pitchFamily="34" charset="0"/>
                <a:ea typeface="Red Hat Display SemiBold" panose="02010303040201060303" pitchFamily="2" charset="0"/>
                <a:cs typeface="Red Hat Display SemiBold" panose="02010303040201060303" pitchFamily="2" charset="0"/>
                <a:sym typeface="Red Hat Display"/>
              </a:rPr>
              <a:t>DIAGNOSTIC DES REGIONS NORD DE LA CÔTE D’IVOIRE (suite)</a:t>
            </a:r>
          </a:p>
        </p:txBody>
      </p:sp>
      <p:sp>
        <p:nvSpPr>
          <p:cNvPr id="29" name="Forme libre : forme 28">
            <a:extLst>
              <a:ext uri="{FF2B5EF4-FFF2-40B4-BE49-F238E27FC236}">
                <a16:creationId xmlns:a16="http://schemas.microsoft.com/office/drawing/2014/main" id="{FEBDB61C-2E7D-5137-6F83-9C3231B5F587}"/>
              </a:ext>
            </a:extLst>
          </p:cNvPr>
          <p:cNvSpPr/>
          <p:nvPr/>
        </p:nvSpPr>
        <p:spPr>
          <a:xfrm>
            <a:off x="4429864" y="3437000"/>
            <a:ext cx="1828856" cy="1611331"/>
          </a:xfrm>
          <a:custGeom>
            <a:avLst/>
            <a:gdLst>
              <a:gd name="connsiteX0" fmla="*/ 0 w 1828856"/>
              <a:gd name="connsiteY0" fmla="*/ 805666 h 1611331"/>
              <a:gd name="connsiteX1" fmla="*/ 402833 w 1828856"/>
              <a:gd name="connsiteY1" fmla="*/ 0 h 1611331"/>
              <a:gd name="connsiteX2" fmla="*/ 1426023 w 1828856"/>
              <a:gd name="connsiteY2" fmla="*/ 0 h 1611331"/>
              <a:gd name="connsiteX3" fmla="*/ 1828856 w 1828856"/>
              <a:gd name="connsiteY3" fmla="*/ 805666 h 1611331"/>
              <a:gd name="connsiteX4" fmla="*/ 1426023 w 1828856"/>
              <a:gd name="connsiteY4" fmla="*/ 1611331 h 1611331"/>
              <a:gd name="connsiteX5" fmla="*/ 402833 w 1828856"/>
              <a:gd name="connsiteY5" fmla="*/ 1611331 h 1611331"/>
              <a:gd name="connsiteX6" fmla="*/ 0 w 1828856"/>
              <a:gd name="connsiteY6" fmla="*/ 805666 h 161133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828856" h="1611331">
                <a:moveTo>
                  <a:pt x="0" y="805666"/>
                </a:moveTo>
                <a:lnTo>
                  <a:pt x="402833" y="0"/>
                </a:lnTo>
                <a:lnTo>
                  <a:pt x="1426023" y="0"/>
                </a:lnTo>
                <a:lnTo>
                  <a:pt x="1828856" y="805666"/>
                </a:lnTo>
                <a:lnTo>
                  <a:pt x="1426023" y="1611331"/>
                </a:lnTo>
                <a:lnTo>
                  <a:pt x="402833" y="1611331"/>
                </a:lnTo>
                <a:lnTo>
                  <a:pt x="0" y="805666"/>
                </a:lnTo>
                <a:close/>
              </a:path>
            </a:pathLst>
          </a:custGeom>
          <a:solidFill>
            <a:srgbClr val="00B050"/>
          </a:solidFill>
        </p:spPr>
        <p:style>
          <a:lnRef idx="2">
            <a:schemeClr val="accent4">
              <a:hueOff val="1235451"/>
              <a:satOff val="8766"/>
              <a:lumOff val="5490"/>
              <a:alphaOff val="0"/>
            </a:schemeClr>
          </a:lnRef>
          <a:fillRef idx="1">
            <a:schemeClr val="accent4">
              <a:hueOff val="1235451"/>
              <a:satOff val="8766"/>
              <a:lumOff val="5490"/>
              <a:alphaOff val="0"/>
            </a:schemeClr>
          </a:fillRef>
          <a:effectRef idx="0">
            <a:schemeClr val="accent4">
              <a:hueOff val="1235451"/>
              <a:satOff val="8766"/>
              <a:lumOff val="549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286682" tIns="267824" rIns="286682" bIns="267824" numCol="1" spcCol="1270" anchor="ctr" anchorCtr="0">
            <a:noAutofit/>
          </a:bodyPr>
          <a:lstStyle/>
          <a:p>
            <a:pPr marL="0" lvl="0" indent="0" algn="ctr" defTabSz="5334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buNone/>
            </a:pPr>
            <a:r>
              <a:rPr lang="fr-FR" sz="1200" b="1" kern="12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Migrations et déplacements internes</a:t>
            </a:r>
            <a:endParaRPr lang="fr-FR" sz="1200" kern="12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3661980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0"/>
          </p:nvPr>
        </p:nvSpPr>
        <p:spPr>
          <a:solidFill>
            <a:srgbClr val="006600"/>
          </a:solidFill>
        </p:spPr>
        <p:txBody>
          <a:bodyPr/>
          <a:lstStyle/>
          <a:p>
            <a:pPr defTabSz="171450">
              <a:buClrTx/>
            </a:pPr>
            <a:fld id="{8C48FCF8-25E9-4F94-BC2B-FA1B572C1FF3}" type="slidenum">
              <a:rPr lang="en-US" kern="1200">
                <a:solidFill>
                  <a:prstClr val="white"/>
                </a:solidFill>
                <a:ea typeface="+mn-ea"/>
                <a:cs typeface="+mn-cs"/>
              </a:rPr>
              <a:pPr defTabSz="171450">
                <a:buClrTx/>
              </a:pPr>
              <a:t>9</a:t>
            </a:fld>
            <a:endParaRPr lang="en-US" kern="1200" dirty="0">
              <a:solidFill>
                <a:prstClr val="white"/>
              </a:solidFill>
              <a:ea typeface="+mn-ea"/>
              <a:cs typeface="+mn-cs"/>
            </a:endParaRPr>
          </a:p>
        </p:txBody>
      </p:sp>
      <p:sp>
        <p:nvSpPr>
          <p:cNvPr id="6" name="Espace réservé du contenu 2">
            <a:extLst>
              <a:ext uri="{FF2B5EF4-FFF2-40B4-BE49-F238E27FC236}">
                <a16:creationId xmlns:a16="http://schemas.microsoft.com/office/drawing/2014/main" id="{F51E890C-D5CB-4AD9-9468-5B280CDF699D}"/>
              </a:ext>
            </a:extLst>
          </p:cNvPr>
          <p:cNvSpPr txBox="1">
            <a:spLocks/>
          </p:cNvSpPr>
          <p:nvPr/>
        </p:nvSpPr>
        <p:spPr>
          <a:xfrm>
            <a:off x="218049" y="889196"/>
            <a:ext cx="8509677" cy="2008704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182880" indent="-182880" algn="l" defTabSz="914400" rtl="0" eaLnBrk="1" latinLnBrk="0" hangingPunct="1">
              <a:lnSpc>
                <a:spcPct val="90000"/>
              </a:lnSpc>
              <a:spcBef>
                <a:spcPts val="1200"/>
              </a:spcBef>
              <a:spcAft>
                <a:spcPts val="200"/>
              </a:spcAft>
              <a:buClr>
                <a:schemeClr val="tx1"/>
              </a:buClr>
              <a:buFont typeface="Wingdings" pitchFamily="2" charset="2"/>
              <a:buChar char=""/>
              <a:defRPr sz="2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11480" indent="-18288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tx1"/>
              </a:buClr>
              <a:buFont typeface="Wingdings" pitchFamily="2" charset="2"/>
              <a:buChar char="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40080" indent="-18288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tx1"/>
              </a:buClr>
              <a:buFont typeface="Wingdings" pitchFamily="2" charset="2"/>
              <a:buChar char="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868680" indent="-18288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tx1"/>
              </a:buClr>
              <a:buFont typeface="Wingdings" pitchFamily="2" charset="2"/>
              <a:buChar char="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097280" indent="-18288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tx1"/>
              </a:buClr>
              <a:buFont typeface="Wingdings" pitchFamily="2" charset="2"/>
              <a:buChar char="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284600" indent="-22860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tx1"/>
              </a:buClr>
              <a:buFont typeface="Wingdings" pitchFamily="2" charset="2"/>
              <a:buChar char="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471800" indent="-22860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tx1"/>
              </a:buClr>
              <a:buFont typeface="Wingdings" pitchFamily="2" charset="2"/>
              <a:buChar char="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1629000" indent="-22860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tx1"/>
              </a:buClr>
              <a:buFont typeface="Wingdings" pitchFamily="2" charset="2"/>
              <a:buChar char="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1806200" indent="-22860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tx1"/>
              </a:buClr>
              <a:buFont typeface="Wingdings" pitchFamily="2" charset="2"/>
              <a:buChar char="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R="0" lvl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Char char="q"/>
              <a:tabLst/>
            </a:pPr>
            <a:r>
              <a:rPr kumimoji="0" lang="fr-FR" altLang="fr-FR" sz="18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gency FB" panose="020B0503020202020204" pitchFamily="34" charset="0"/>
              </a:rPr>
              <a:t> </a:t>
            </a:r>
            <a:r>
              <a:rPr kumimoji="0" lang="fr-FR" altLang="fr-FR" sz="2000" b="1" i="0" u="none" strike="noStrike" cap="none" normalizeH="0" baseline="0" dirty="0">
                <a:ln>
                  <a:noFill/>
                </a:ln>
                <a:solidFill>
                  <a:srgbClr val="002060"/>
                </a:solidFill>
                <a:effectLst/>
                <a:latin typeface="Agency FB" panose="020B0503020202020204" pitchFamily="34" charset="0"/>
              </a:rPr>
              <a:t>Insuffisance des ressources </a:t>
            </a:r>
            <a:r>
              <a:rPr lang="fr-FR" altLang="fr-FR" sz="2000" b="1" dirty="0">
                <a:solidFill>
                  <a:srgbClr val="002060"/>
                </a:solidFill>
                <a:latin typeface="Agency FB" panose="020B0503020202020204" pitchFamily="34" charset="0"/>
              </a:rPr>
              <a:t>f</a:t>
            </a:r>
            <a:r>
              <a:rPr kumimoji="0" lang="fr-FR" altLang="fr-FR" sz="2000" b="1" i="0" u="none" strike="noStrike" cap="none" normalizeH="0" baseline="0" dirty="0">
                <a:ln>
                  <a:noFill/>
                </a:ln>
                <a:solidFill>
                  <a:srgbClr val="002060"/>
                </a:solidFill>
                <a:effectLst/>
                <a:latin typeface="Agency FB" panose="020B0503020202020204" pitchFamily="34" charset="0"/>
              </a:rPr>
              <a:t>inancières et humaines</a:t>
            </a:r>
          </a:p>
          <a:p>
            <a:pPr marR="0" lvl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Char char="q"/>
              <a:tabLst/>
            </a:pPr>
            <a:endParaRPr kumimoji="0" lang="fr-FR" altLang="fr-FR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gency FB" panose="020B0503020202020204" pitchFamily="34" charset="0"/>
            </a:endParaRPr>
          </a:p>
          <a:p>
            <a:pPr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Font typeface="Wingdings" panose="05000000000000000000" pitchFamily="2" charset="2"/>
              <a:buChar char="§"/>
            </a:pPr>
            <a:r>
              <a:rPr kumimoji="0" lang="fr-FR" altLang="fr-FR" sz="1800" b="1" i="0" u="none" strike="noStrike" cap="none" normalizeH="0" baseline="0" dirty="0">
                <a:ln>
                  <a:noFill/>
                </a:ln>
                <a:solidFill>
                  <a:srgbClr val="0070C0"/>
                </a:solidFill>
                <a:effectLst/>
                <a:latin typeface="Agency FB" panose="020B0503020202020204" pitchFamily="34" charset="0"/>
              </a:rPr>
              <a:t>Insuffisance de</a:t>
            </a:r>
            <a:r>
              <a:rPr lang="fr-FR" altLang="fr-FR" sz="1800" b="1" dirty="0">
                <a:solidFill>
                  <a:srgbClr val="0070C0"/>
                </a:solidFill>
                <a:latin typeface="Agency FB" panose="020B0503020202020204" pitchFamily="34" charset="0"/>
              </a:rPr>
              <a:t>s</a:t>
            </a:r>
            <a:r>
              <a:rPr kumimoji="0" lang="fr-FR" altLang="fr-FR" sz="1800" b="1" i="0" u="none" strike="noStrike" cap="none" normalizeH="0" baseline="0" dirty="0">
                <a:ln>
                  <a:noFill/>
                </a:ln>
                <a:solidFill>
                  <a:srgbClr val="0070C0"/>
                </a:solidFill>
                <a:effectLst/>
                <a:latin typeface="Agency FB" panose="020B0503020202020204" pitchFamily="34" charset="0"/>
              </a:rPr>
              <a:t> ressources financières </a:t>
            </a:r>
            <a:r>
              <a:rPr kumimoji="0" lang="fr-FR" altLang="fr-FR" sz="1800" b="0" i="0" u="none" strike="noStrike" cap="none" normalizeH="0" baseline="0" dirty="0">
                <a:ln>
                  <a:noFill/>
                </a:ln>
                <a:effectLst/>
                <a:latin typeface="Agency FB" panose="020B0503020202020204" pitchFamily="34" charset="0"/>
              </a:rPr>
              <a:t>pour financer les projets de développement conduits par les collectivités locales</a:t>
            </a:r>
          </a:p>
          <a:p>
            <a:pPr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Font typeface="Wingdings" panose="05000000000000000000" pitchFamily="2" charset="2"/>
              <a:buChar char="§"/>
            </a:pPr>
            <a:r>
              <a:rPr kumimoji="0" lang="fr-FR" altLang="fr-FR" sz="1800" b="1" i="0" u="none" strike="noStrike" cap="none" normalizeH="0" baseline="0" dirty="0">
                <a:ln>
                  <a:noFill/>
                </a:ln>
                <a:solidFill>
                  <a:srgbClr val="0070C0"/>
                </a:solidFill>
                <a:effectLst/>
                <a:latin typeface="Agency FB" panose="020B0503020202020204" pitchFamily="34" charset="0"/>
              </a:rPr>
              <a:t>Insuffisance des </a:t>
            </a:r>
            <a:r>
              <a:rPr lang="fr-FR" altLang="fr-FR" sz="1800" b="1" dirty="0">
                <a:solidFill>
                  <a:srgbClr val="0070C0"/>
                </a:solidFill>
                <a:latin typeface="Agency FB" panose="020B0503020202020204" pitchFamily="34" charset="0"/>
              </a:rPr>
              <a:t>ressources humaines qualifiées </a:t>
            </a:r>
            <a:r>
              <a:rPr lang="fr-FR" altLang="fr-FR" sz="1800" dirty="0">
                <a:latin typeface="Agency FB" panose="020B0503020202020204" pitchFamily="34" charset="0"/>
              </a:rPr>
              <a:t>pour la mise en œuvre </a:t>
            </a:r>
            <a:r>
              <a:rPr kumimoji="0" lang="fr-FR" altLang="fr-FR" sz="1800" b="0" i="0" u="none" strike="noStrike" cap="none" normalizeH="0" baseline="0" dirty="0">
                <a:ln>
                  <a:noFill/>
                </a:ln>
                <a:effectLst/>
                <a:latin typeface="Agency FB" panose="020B0503020202020204" pitchFamily="34" charset="0"/>
              </a:rPr>
              <a:t>d’une gouvernance locale efficace.</a:t>
            </a:r>
          </a:p>
        </p:txBody>
      </p:sp>
      <p:sp>
        <p:nvSpPr>
          <p:cNvPr id="7" name="Rectangle 1">
            <a:extLst>
              <a:ext uri="{FF2B5EF4-FFF2-40B4-BE49-F238E27FC236}">
                <a16:creationId xmlns:a16="http://schemas.microsoft.com/office/drawing/2014/main" id="{E083EA6A-C3EE-47EB-8ADF-6BDE82B00269}"/>
              </a:ext>
            </a:extLst>
          </p:cNvPr>
          <p:cNvSpPr>
            <a:spLocks noChangeArrowheads="1"/>
          </p:cNvSpPr>
          <p:nvPr/>
        </p:nvSpPr>
        <p:spPr bwMode="auto">
          <a:xfrm>
            <a:off x="323557" y="2446808"/>
            <a:ext cx="7650011" cy="123110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182880" indent="-182880" algn="ctr" eaLnBrk="0" fontAlgn="base" hangingPunct="0">
              <a:spcBef>
                <a:spcPct val="0"/>
              </a:spcBef>
              <a:spcAft>
                <a:spcPct val="0"/>
              </a:spcAft>
              <a:buClrTx/>
              <a:buFont typeface="Wingdings" panose="05000000000000000000" pitchFamily="2" charset="2"/>
              <a:buChar char="q"/>
            </a:pPr>
            <a:r>
              <a:rPr lang="fr-FR" altLang="fr-FR" sz="2000" b="1" kern="1200" dirty="0">
                <a:solidFill>
                  <a:srgbClr val="002060"/>
                </a:solidFill>
                <a:latin typeface="Agency FB" panose="020B0503020202020204" pitchFamily="34" charset="0"/>
                <a:ea typeface="+mn-ea"/>
                <a:cs typeface="+mn-cs"/>
              </a:rPr>
              <a:t>Déficit de participation communautaire </a:t>
            </a:r>
          </a:p>
          <a:p>
            <a:pPr marL="285750" marR="0" lvl="0" indent="-28575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Char char="q"/>
              <a:tabLst/>
            </a:pPr>
            <a:endParaRPr kumimoji="0" lang="fr-FR" altLang="fr-FR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gency FB" panose="020B0503020202020204" pitchFamily="34" charset="0"/>
            </a:endParaRPr>
          </a:p>
          <a:p>
            <a:pPr marL="285750" marR="0" lvl="0" indent="-28575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Char char="§"/>
              <a:tabLst/>
            </a:pPr>
            <a:r>
              <a:rPr kumimoji="0" lang="fr-FR" altLang="fr-FR" sz="1800" b="1" i="0" u="none" strike="noStrike" cap="none" normalizeH="0" baseline="0" dirty="0">
                <a:ln>
                  <a:noFill/>
                </a:ln>
                <a:solidFill>
                  <a:srgbClr val="0070C0"/>
                </a:solidFill>
                <a:effectLst/>
                <a:latin typeface="Agency FB" panose="020B0503020202020204" pitchFamily="34" charset="0"/>
              </a:rPr>
              <a:t>Faible implication des communautés locales dans les processus de décision</a:t>
            </a:r>
            <a:r>
              <a:rPr lang="fr-FR" altLang="fr-FR" sz="1800" b="1" dirty="0">
                <a:solidFill>
                  <a:srgbClr val="0070C0"/>
                </a:solidFill>
                <a:latin typeface="Agency FB" panose="020B0503020202020204" pitchFamily="34" charset="0"/>
              </a:rPr>
              <a:t> </a:t>
            </a:r>
            <a:r>
              <a:rPr lang="fr-FR" altLang="fr-FR" sz="1800" dirty="0">
                <a:solidFill>
                  <a:schemeClr val="tx1"/>
                </a:solidFill>
                <a:latin typeface="Agency FB" panose="020B0503020202020204" pitchFamily="34" charset="0"/>
              </a:rPr>
              <a:t>(</a:t>
            </a:r>
            <a:r>
              <a:rPr kumimoji="0" lang="fr-FR" altLang="fr-FR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gency FB" panose="020B0503020202020204" pitchFamily="34" charset="0"/>
              </a:rPr>
              <a:t>ce qui peut conduire à des projets qui ne répondent pas à leurs besoins réels)</a:t>
            </a:r>
          </a:p>
        </p:txBody>
      </p:sp>
      <p:sp>
        <p:nvSpPr>
          <p:cNvPr id="8" name="Espace réservé du contenu 2">
            <a:extLst>
              <a:ext uri="{FF2B5EF4-FFF2-40B4-BE49-F238E27FC236}">
                <a16:creationId xmlns:a16="http://schemas.microsoft.com/office/drawing/2014/main" id="{ECF65402-F9DF-4CE9-BB1D-23000AB0BA0C}"/>
              </a:ext>
            </a:extLst>
          </p:cNvPr>
          <p:cNvSpPr txBox="1">
            <a:spLocks/>
          </p:cNvSpPr>
          <p:nvPr/>
        </p:nvSpPr>
        <p:spPr>
          <a:xfrm>
            <a:off x="323557" y="3775842"/>
            <a:ext cx="8287591" cy="1191395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182880" indent="-182880" algn="l" defTabSz="914400" rtl="0" eaLnBrk="1" latinLnBrk="0" hangingPunct="1">
              <a:lnSpc>
                <a:spcPct val="90000"/>
              </a:lnSpc>
              <a:spcBef>
                <a:spcPts val="1200"/>
              </a:spcBef>
              <a:spcAft>
                <a:spcPts val="200"/>
              </a:spcAft>
              <a:buClr>
                <a:schemeClr val="tx1"/>
              </a:buClr>
              <a:buFont typeface="Wingdings" pitchFamily="2" charset="2"/>
              <a:buChar char=""/>
              <a:defRPr sz="2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11480" indent="-18288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tx1"/>
              </a:buClr>
              <a:buFont typeface="Wingdings" pitchFamily="2" charset="2"/>
              <a:buChar char="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40080" indent="-18288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tx1"/>
              </a:buClr>
              <a:buFont typeface="Wingdings" pitchFamily="2" charset="2"/>
              <a:buChar char="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868680" indent="-18288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tx1"/>
              </a:buClr>
              <a:buFont typeface="Wingdings" pitchFamily="2" charset="2"/>
              <a:buChar char="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097280" indent="-18288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tx1"/>
              </a:buClr>
              <a:buFont typeface="Wingdings" pitchFamily="2" charset="2"/>
              <a:buChar char="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284600" indent="-22860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tx1"/>
              </a:buClr>
              <a:buFont typeface="Wingdings" pitchFamily="2" charset="2"/>
              <a:buChar char="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471800" indent="-22860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tx1"/>
              </a:buClr>
              <a:buFont typeface="Wingdings" pitchFamily="2" charset="2"/>
              <a:buChar char="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1629000" indent="-22860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tx1"/>
              </a:buClr>
              <a:buFont typeface="Wingdings" pitchFamily="2" charset="2"/>
              <a:buChar char="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1806200" indent="-22860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tx1"/>
              </a:buClr>
              <a:buFont typeface="Wingdings" pitchFamily="2" charset="2"/>
              <a:buChar char="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Char char="q"/>
              <a:tabLst/>
            </a:pPr>
            <a:r>
              <a:rPr lang="fr-FR" altLang="fr-FR" sz="2000" b="1" dirty="0">
                <a:solidFill>
                  <a:srgbClr val="002060"/>
                </a:solidFill>
                <a:latin typeface="Agency FB" panose="020B0503020202020204" pitchFamily="34" charset="0"/>
              </a:rPr>
              <a:t> Transparence et redevabilité </a:t>
            </a:r>
          </a:p>
          <a:p>
            <a:pPr marR="0" lvl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Char char="q"/>
              <a:tabLst/>
            </a:pPr>
            <a:endParaRPr kumimoji="0" lang="fr-FR" altLang="fr-FR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gency FB" panose="020B0503020202020204" pitchFamily="34" charset="0"/>
            </a:endParaRPr>
          </a:p>
          <a:p>
            <a:pPr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Font typeface="Wingdings" panose="05000000000000000000" pitchFamily="2" charset="2"/>
              <a:buChar char="§"/>
            </a:pPr>
            <a:r>
              <a:rPr kumimoji="0" lang="fr-FR" altLang="fr-FR" sz="1800" b="1" i="0" u="none" strike="noStrike" cap="none" normalizeH="0" baseline="0" dirty="0">
                <a:ln>
                  <a:noFill/>
                </a:ln>
                <a:solidFill>
                  <a:srgbClr val="0070C0"/>
                </a:solidFill>
                <a:effectLst/>
                <a:latin typeface="Agency FB" panose="020B0503020202020204" pitchFamily="34" charset="0"/>
              </a:rPr>
              <a:t>Manque de transparence </a:t>
            </a:r>
            <a:r>
              <a:rPr kumimoji="0" lang="fr-FR" altLang="fr-FR" sz="1800" i="0" u="none" strike="noStrike" cap="none" normalizeH="0" baseline="0" dirty="0">
                <a:ln>
                  <a:noFill/>
                </a:ln>
                <a:effectLst/>
                <a:latin typeface="Agency FB" panose="020B0503020202020204" pitchFamily="34" charset="0"/>
              </a:rPr>
              <a:t>dans la gestion des fonds et des projets</a:t>
            </a:r>
            <a:endParaRPr lang="fr-FR" altLang="fr-FR" sz="1800" dirty="0">
              <a:latin typeface="Agency FB" panose="020B0503020202020204" pitchFamily="34" charset="0"/>
            </a:endParaRPr>
          </a:p>
          <a:p>
            <a:pPr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Font typeface="Wingdings" panose="05000000000000000000" pitchFamily="2" charset="2"/>
              <a:buChar char="§"/>
            </a:pPr>
            <a:r>
              <a:rPr lang="fr-FR" altLang="fr-FR" sz="1800" b="1" dirty="0">
                <a:solidFill>
                  <a:srgbClr val="0070C0"/>
                </a:solidFill>
                <a:latin typeface="Agency FB" panose="020B0503020202020204" pitchFamily="34" charset="0"/>
              </a:rPr>
              <a:t>F</a:t>
            </a:r>
            <a:r>
              <a:rPr kumimoji="0" lang="fr-FR" altLang="fr-FR" sz="1800" b="1" i="0" u="none" strike="noStrike" cap="none" normalizeH="0" baseline="0" dirty="0">
                <a:ln>
                  <a:noFill/>
                </a:ln>
                <a:solidFill>
                  <a:srgbClr val="0070C0"/>
                </a:solidFill>
                <a:effectLst/>
                <a:latin typeface="Agency FB" panose="020B0503020202020204" pitchFamily="34" charset="0"/>
              </a:rPr>
              <a:t>aible reddition de comptes</a:t>
            </a:r>
            <a:r>
              <a:rPr kumimoji="0" lang="fr-FR" altLang="fr-FR" sz="1800" i="0" u="none" strike="noStrike" cap="none" normalizeH="0" baseline="0" dirty="0">
                <a:ln>
                  <a:noFill/>
                </a:ln>
                <a:effectLst/>
                <a:latin typeface="Agency FB" panose="020B0503020202020204" pitchFamily="34" charset="0"/>
              </a:rPr>
              <a:t> des autorités locales envers les citoyens</a:t>
            </a:r>
            <a:r>
              <a:rPr kumimoji="0" lang="fr-FR" altLang="fr-FR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gency FB" panose="020B0503020202020204" pitchFamily="34" charset="0"/>
              </a:rPr>
              <a:t>.</a:t>
            </a:r>
          </a:p>
        </p:txBody>
      </p:sp>
      <p:sp>
        <p:nvSpPr>
          <p:cNvPr id="3" name="TextBox 14">
            <a:extLst>
              <a:ext uri="{FF2B5EF4-FFF2-40B4-BE49-F238E27FC236}">
                <a16:creationId xmlns:a16="http://schemas.microsoft.com/office/drawing/2014/main" id="{610A85DF-BF32-AEF8-ED7D-7607EA28995B}"/>
              </a:ext>
            </a:extLst>
          </p:cNvPr>
          <p:cNvSpPr txBox="1"/>
          <p:nvPr/>
        </p:nvSpPr>
        <p:spPr>
          <a:xfrm>
            <a:off x="140813" y="580413"/>
            <a:ext cx="8938260" cy="275525"/>
          </a:xfrm>
          <a:prstGeom prst="rect">
            <a:avLst/>
          </a:prstGeom>
          <a:solidFill>
            <a:srgbClr val="0070C0"/>
          </a:solidFill>
        </p:spPr>
        <p:txBody>
          <a:bodyPr wrap="square" rtlCol="0">
            <a:sp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defTabSz="171450">
              <a:lnSpc>
                <a:spcPct val="115000"/>
              </a:lnSpc>
              <a:buClrTx/>
            </a:pPr>
            <a:r>
              <a:rPr lang="fr-FR" sz="1100" kern="1200" dirty="0">
                <a:solidFill>
                  <a:schemeClr val="bg1"/>
                </a:solidFill>
                <a:latin typeface="Arial Black" panose="020B0A04020102020204" pitchFamily="34" charset="0"/>
                <a:ea typeface="Red Hat Display SemiBold" panose="02010303040201060303" pitchFamily="2" charset="0"/>
                <a:cs typeface="Red Hat Display SemiBold" panose="02010303040201060303" pitchFamily="2" charset="0"/>
                <a:sym typeface="Red Hat Display"/>
              </a:rPr>
              <a:t>DIAGNOSTIC SPECIFIQUES A LA GOUVERNANCE LOCALE DANS LES REGIONS NORD DE LA CÔTE D’IVOIRE</a:t>
            </a:r>
            <a:endParaRPr lang="fr-FR" sz="1600" kern="1200" dirty="0">
              <a:solidFill>
                <a:schemeClr val="bg1"/>
              </a:solidFill>
              <a:latin typeface="Arial Black" panose="020B0A04020102020204" pitchFamily="34" charset="0"/>
              <a:ea typeface="Red Hat Display SemiBold" panose="02010303040201060303" pitchFamily="2" charset="0"/>
              <a:cs typeface="Red Hat Display SemiBold" panose="02010303040201060303" pitchFamily="2" charset="0"/>
              <a:sym typeface="Red Hat Display"/>
            </a:endParaRP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401C871C-9C3B-E7CC-FCE4-5A6544E47080}"/>
              </a:ext>
            </a:extLst>
          </p:cNvPr>
          <p:cNvSpPr/>
          <p:nvPr/>
        </p:nvSpPr>
        <p:spPr>
          <a:xfrm>
            <a:off x="1657759" y="157070"/>
            <a:ext cx="5748882" cy="273844"/>
          </a:xfrm>
          <a:prstGeom prst="rect">
            <a:avLst/>
          </a:prstGeom>
          <a:noFill/>
          <a:ln w="25400" cap="flat" cmpd="sng" algn="ctr">
            <a:noFill/>
            <a:prstDash val="solid"/>
          </a:ln>
          <a:effectLst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ajor"/>
        </p:style>
        <p:txBody>
          <a:bodyPr lIns="68574" tIns="34289" rIns="68574" bIns="34289" rtlCol="0" anchor="ctr"/>
          <a:lstStyle/>
          <a:p>
            <a:pPr marL="444445" indent="-444445" algn="ctr" defTabSz="685732">
              <a:lnSpc>
                <a:spcPct val="114000"/>
              </a:lnSpc>
              <a:spcAft>
                <a:spcPts val="1200"/>
              </a:spcAft>
              <a:buClrTx/>
              <a:defRPr/>
            </a:pPr>
            <a:r>
              <a:rPr lang="fr-FR" sz="1500" b="1" dirty="0">
                <a:solidFill>
                  <a:srgbClr val="FFFFFF"/>
                </a:solidFill>
                <a:latin typeface="Arial Black" panose="020B0A04020102020204" pitchFamily="34" charset="0"/>
                <a:ea typeface="Verdana" panose="020B0604030504040204" pitchFamily="34" charset="0"/>
                <a:cs typeface="Times New Roman" panose="02020603050405020304" pitchFamily="18" charset="0"/>
              </a:rPr>
              <a:t>I.1. Contexte</a:t>
            </a:r>
            <a:endParaRPr lang="fr-FR" sz="1200" b="1" dirty="0">
              <a:solidFill>
                <a:srgbClr val="FFFFFF"/>
              </a:solidFill>
              <a:latin typeface="Arial Black" panose="020B0A04020102020204" pitchFamily="34" charset="0"/>
              <a:ea typeface="Verdana" panose="020B060403050404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8002014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0"/>
          </p:nvPr>
        </p:nvSpPr>
        <p:spPr>
          <a:solidFill>
            <a:srgbClr val="006600"/>
          </a:solidFill>
        </p:spPr>
        <p:txBody>
          <a:bodyPr/>
          <a:lstStyle/>
          <a:p>
            <a:pPr defTabSz="171450">
              <a:buClrTx/>
            </a:pPr>
            <a:fld id="{8C48FCF8-25E9-4F94-BC2B-FA1B572C1FF3}" type="slidenum">
              <a:rPr lang="en-US" kern="1200">
                <a:solidFill>
                  <a:prstClr val="white"/>
                </a:solidFill>
                <a:ea typeface="+mn-ea"/>
                <a:cs typeface="+mn-cs"/>
              </a:rPr>
              <a:pPr defTabSz="171450">
                <a:buClrTx/>
              </a:pPr>
              <a:t>10</a:t>
            </a:fld>
            <a:endParaRPr lang="en-US" kern="1200" dirty="0">
              <a:solidFill>
                <a:prstClr val="white"/>
              </a:solidFill>
              <a:ea typeface="+mn-ea"/>
              <a:cs typeface="+mn-cs"/>
            </a:endParaRPr>
          </a:p>
        </p:txBody>
      </p:sp>
      <p:sp>
        <p:nvSpPr>
          <p:cNvPr id="20" name="Rectangle 3">
            <a:extLst>
              <a:ext uri="{FF2B5EF4-FFF2-40B4-BE49-F238E27FC236}">
                <a16:creationId xmlns:a16="http://schemas.microsoft.com/office/drawing/2014/main" id="{E77A2D14-41DC-4F99-9DCA-32F4FFB2BE77}"/>
              </a:ext>
            </a:extLst>
          </p:cNvPr>
          <p:cNvSpPr>
            <a:spLocks noChangeArrowheads="1"/>
          </p:cNvSpPr>
          <p:nvPr/>
        </p:nvSpPr>
        <p:spPr bwMode="auto">
          <a:xfrm>
            <a:off x="455138" y="555813"/>
            <a:ext cx="8396281" cy="403187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endParaRPr kumimoji="0" lang="fr-FR" altLang="fr-FR" sz="1800" b="1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gency FB" panose="020B0503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endParaRPr kumimoji="0" lang="fr-FR" altLang="fr-FR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gency FB" panose="020B0503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r>
              <a:rPr kumimoji="0" lang="fr-FR" altLang="fr-FR" sz="20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gency FB" panose="020B0503020202020204" pitchFamily="34" charset="0"/>
              </a:rPr>
              <a:t>La gouvernance locale est cruciale car elle permet de : 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endParaRPr kumimoji="0" lang="fr-FR" altLang="fr-FR" sz="20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gency FB" panose="020B0503020202020204" pitchFamily="34" charset="0"/>
            </a:endParaRPr>
          </a:p>
          <a:p>
            <a:pPr marL="285750" marR="0" lvl="0" indent="-2857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Char char="§"/>
              <a:tabLst/>
            </a:pPr>
            <a:r>
              <a:rPr lang="fr-FR" altLang="fr-FR" sz="2000" dirty="0">
                <a:solidFill>
                  <a:schemeClr val="tx1"/>
                </a:solidFill>
                <a:latin typeface="Agency FB" panose="020B0503020202020204" pitchFamily="34" charset="0"/>
              </a:rPr>
              <a:t>R</a:t>
            </a:r>
            <a:r>
              <a:rPr kumimoji="0" lang="fr-FR" altLang="fr-FR" sz="20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gency FB" panose="020B0503020202020204" pitchFamily="34" charset="0"/>
              </a:rPr>
              <a:t>enforcer la participation des communautés aux décisions de développement </a:t>
            </a:r>
          </a:p>
          <a:p>
            <a:pPr marR="0" lvl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endParaRPr lang="fr-FR" altLang="fr-FR" sz="2000" dirty="0">
              <a:solidFill>
                <a:schemeClr val="tx1"/>
              </a:solidFill>
              <a:latin typeface="Agency FB" panose="020B0503020202020204" pitchFamily="34" charset="0"/>
            </a:endParaRPr>
          </a:p>
          <a:p>
            <a:pPr marL="285750" marR="0" lvl="0" indent="-2857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Char char="§"/>
              <a:tabLst/>
            </a:pPr>
            <a:r>
              <a:rPr kumimoji="0" lang="fr-FR" altLang="fr-FR" sz="20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gency FB" panose="020B0503020202020204" pitchFamily="34" charset="0"/>
              </a:rPr>
              <a:t>Améliorer la résilience socio-économique et climatique des communautés</a:t>
            </a:r>
          </a:p>
          <a:p>
            <a:pPr marL="285750" marR="0" lvl="0" indent="-2857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Char char="§"/>
              <a:tabLst/>
            </a:pPr>
            <a:endParaRPr lang="fr-FR" altLang="fr-FR" sz="2000" dirty="0">
              <a:solidFill>
                <a:schemeClr val="tx1"/>
              </a:solidFill>
              <a:latin typeface="Agency FB" panose="020B0503020202020204" pitchFamily="34" charset="0"/>
            </a:endParaRPr>
          </a:p>
          <a:p>
            <a:pPr marL="285750" marR="0" lvl="0" indent="-2857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Char char="§"/>
              <a:tabLst/>
            </a:pPr>
            <a:r>
              <a:rPr kumimoji="0" lang="fr-FR" altLang="fr-FR" sz="20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gency FB" panose="020B0503020202020204" pitchFamily="34" charset="0"/>
              </a:rPr>
              <a:t>Renforcer les liens entre la population</a:t>
            </a:r>
            <a:r>
              <a:rPr lang="fr-FR" altLang="fr-FR" sz="2000" dirty="0">
                <a:solidFill>
                  <a:schemeClr val="tx1"/>
                </a:solidFill>
                <a:latin typeface="Agency FB" panose="020B0503020202020204" pitchFamily="34" charset="0"/>
              </a:rPr>
              <a:t> et l’Etat</a:t>
            </a:r>
          </a:p>
          <a:p>
            <a:pPr marL="285750" marR="0" lvl="0" indent="-2857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Char char="§"/>
              <a:tabLst/>
            </a:pPr>
            <a:endParaRPr lang="fr-FR" altLang="fr-FR" sz="2000" dirty="0">
              <a:solidFill>
                <a:schemeClr val="tx1"/>
              </a:solidFill>
              <a:latin typeface="Agency FB" panose="020B0503020202020204" pitchFamily="34" charset="0"/>
            </a:endParaRPr>
          </a:p>
          <a:p>
            <a:pPr marL="285750" marR="0" lvl="0" indent="-2857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Char char="§"/>
              <a:tabLst/>
            </a:pPr>
            <a:r>
              <a:rPr kumimoji="0" lang="fr-FR" altLang="fr-FR" sz="20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gency FB" panose="020B0503020202020204" pitchFamily="34" charset="0"/>
              </a:rPr>
              <a:t>Renfoncer le développement socio-économique local</a:t>
            </a:r>
          </a:p>
          <a:p>
            <a:pPr marL="285750" marR="0" lvl="0" indent="-2857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Char char="§"/>
              <a:tabLst/>
            </a:pPr>
            <a:endParaRPr kumimoji="0" lang="fr-FR" altLang="fr-FR" sz="20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gency FB" panose="020B0503020202020204" pitchFamily="34" charset="0"/>
            </a:endParaRPr>
          </a:p>
          <a:p>
            <a:pPr marL="285750" marR="0" lvl="0" indent="-2857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Char char="§"/>
              <a:tabLst/>
            </a:pPr>
            <a:r>
              <a:rPr lang="fr-FR" altLang="fr-FR" sz="2000" dirty="0">
                <a:solidFill>
                  <a:schemeClr val="tx1"/>
                </a:solidFill>
                <a:latin typeface="Agency FB" panose="020B0503020202020204" pitchFamily="34" charset="0"/>
              </a:rPr>
              <a:t>Renforcer la coopération transfrontalière locale.</a:t>
            </a:r>
            <a:endParaRPr kumimoji="0" lang="fr-FR" altLang="fr-FR" sz="20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gency FB" panose="020B0503020202020204" pitchFamily="34" charset="0"/>
            </a:endParaRP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F96D1D39-63A8-AFEB-F347-55335386A035}"/>
              </a:ext>
            </a:extLst>
          </p:cNvPr>
          <p:cNvSpPr/>
          <p:nvPr/>
        </p:nvSpPr>
        <p:spPr>
          <a:xfrm>
            <a:off x="1657759" y="117600"/>
            <a:ext cx="5748882" cy="273844"/>
          </a:xfrm>
          <a:prstGeom prst="rect">
            <a:avLst/>
          </a:prstGeom>
          <a:noFill/>
          <a:ln w="25400" cap="flat" cmpd="sng" algn="ctr">
            <a:noFill/>
            <a:prstDash val="solid"/>
          </a:ln>
          <a:effectLst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ajor"/>
        </p:style>
        <p:txBody>
          <a:bodyPr lIns="68574" tIns="34289" rIns="68574" bIns="34289" rtlCol="0" anchor="ctr"/>
          <a:lstStyle/>
          <a:p>
            <a:pPr marL="444445" indent="-444445" algn="ctr" defTabSz="685732">
              <a:lnSpc>
                <a:spcPct val="114000"/>
              </a:lnSpc>
              <a:spcAft>
                <a:spcPts val="1200"/>
              </a:spcAft>
              <a:buClrTx/>
              <a:defRPr/>
            </a:pPr>
            <a:r>
              <a:rPr lang="fr-FR" sz="1500" b="1" dirty="0">
                <a:solidFill>
                  <a:srgbClr val="FFFFFF"/>
                </a:solidFill>
                <a:latin typeface="Arial Black" panose="020B0A04020102020204" pitchFamily="34" charset="0"/>
                <a:ea typeface="Verdana" panose="020B0604030504040204" pitchFamily="34" charset="0"/>
                <a:cs typeface="Times New Roman" panose="02020603050405020304" pitchFamily="18" charset="0"/>
              </a:rPr>
              <a:t>I.1. Contexte</a:t>
            </a:r>
            <a:endParaRPr lang="fr-FR" sz="1200" b="1" dirty="0">
              <a:solidFill>
                <a:srgbClr val="FFFFFF"/>
              </a:solidFill>
              <a:latin typeface="Arial Black" panose="020B0A04020102020204" pitchFamily="34" charset="0"/>
              <a:ea typeface="Verdana" panose="020B0604030504040204" pitchFamily="34" charset="0"/>
              <a:cs typeface="Times New Roman" panose="02020603050405020304" pitchFamily="18" charset="0"/>
            </a:endParaRPr>
          </a:p>
        </p:txBody>
      </p:sp>
      <p:sp>
        <p:nvSpPr>
          <p:cNvPr id="4" name="TextBox 14">
            <a:extLst>
              <a:ext uri="{FF2B5EF4-FFF2-40B4-BE49-F238E27FC236}">
                <a16:creationId xmlns:a16="http://schemas.microsoft.com/office/drawing/2014/main" id="{CDFA0605-930C-EA55-5FEF-B3716136EFDF}"/>
              </a:ext>
            </a:extLst>
          </p:cNvPr>
          <p:cNvSpPr txBox="1"/>
          <p:nvPr/>
        </p:nvSpPr>
        <p:spPr>
          <a:xfrm>
            <a:off x="122251" y="587327"/>
            <a:ext cx="8938260" cy="292131"/>
          </a:xfrm>
          <a:prstGeom prst="rect">
            <a:avLst/>
          </a:prstGeom>
          <a:solidFill>
            <a:srgbClr val="0070C0"/>
          </a:solidFill>
        </p:spPr>
        <p:txBody>
          <a:bodyPr wrap="square" rtlCol="0">
            <a:sp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defTabSz="171450">
              <a:lnSpc>
                <a:spcPct val="115000"/>
              </a:lnSpc>
              <a:buClrTx/>
            </a:pPr>
            <a:r>
              <a:rPr lang="fr-FR" sz="1200" kern="1200" dirty="0">
                <a:solidFill>
                  <a:schemeClr val="bg1"/>
                </a:solidFill>
                <a:latin typeface="Arial Black" panose="020B0A04020102020204" pitchFamily="34" charset="0"/>
                <a:ea typeface="Red Hat Display SemiBold" panose="02010303040201060303" pitchFamily="2" charset="0"/>
                <a:cs typeface="Red Hat Display SemiBold" panose="02010303040201060303" pitchFamily="2" charset="0"/>
                <a:sym typeface="Red Hat Display"/>
              </a:rPr>
              <a:t>IMPORTANCE DE LA GOUVERNANCE LOCALE DANS LES RÉGIONS FRONTALIÈRES</a:t>
            </a:r>
            <a:endParaRPr lang="fr-FR" sz="1800" kern="1200" dirty="0">
              <a:solidFill>
                <a:schemeClr val="bg1"/>
              </a:solidFill>
              <a:latin typeface="Arial Black" panose="020B0A04020102020204" pitchFamily="34" charset="0"/>
              <a:ea typeface="Red Hat Display SemiBold" panose="02010303040201060303" pitchFamily="2" charset="0"/>
              <a:cs typeface="Red Hat Display SemiBold" panose="02010303040201060303" pitchFamily="2" charset="0"/>
              <a:sym typeface="Red Hat Display"/>
            </a:endParaRPr>
          </a:p>
        </p:txBody>
      </p:sp>
    </p:spTree>
    <p:extLst>
      <p:ext uri="{BB962C8B-B14F-4D97-AF65-F5344CB8AC3E}">
        <p14:creationId xmlns:p14="http://schemas.microsoft.com/office/powerpoint/2010/main" val="3169249033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extBox 14"/>
          <p:cNvSpPr txBox="1"/>
          <p:nvPr/>
        </p:nvSpPr>
        <p:spPr>
          <a:xfrm>
            <a:off x="2467073" y="2323232"/>
            <a:ext cx="4468299" cy="4583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171450">
              <a:lnSpc>
                <a:spcPct val="115000"/>
              </a:lnSpc>
              <a:buClrTx/>
            </a:pPr>
            <a:r>
              <a:rPr lang="fr-FR" sz="2300" b="1" kern="1200" dirty="0">
                <a:solidFill>
                  <a:schemeClr val="tx1"/>
                </a:solidFill>
                <a:latin typeface="Agency FB" panose="020B0503020202020204" pitchFamily="34" charset="0"/>
                <a:ea typeface="Red Hat Display SemiBold" panose="02010303040201060303" pitchFamily="2" charset="0"/>
                <a:cs typeface="Red Hat Display SemiBold" panose="02010303040201060303" pitchFamily="2" charset="0"/>
                <a:sym typeface="Red Hat Display"/>
              </a:rPr>
              <a:t>PROJET COSO ET GOUVERNANCE LOCALE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2481845" y="3631286"/>
            <a:ext cx="3718937" cy="4583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171450">
              <a:lnSpc>
                <a:spcPct val="115000"/>
              </a:lnSpc>
              <a:buClrTx/>
            </a:pPr>
            <a:r>
              <a:rPr lang="fr-FR" sz="2300" b="1" kern="1200" dirty="0">
                <a:solidFill>
                  <a:schemeClr val="bg1">
                    <a:lumMod val="75000"/>
                  </a:schemeClr>
                </a:solidFill>
                <a:latin typeface="Agency FB" panose="020B0503020202020204" pitchFamily="34" charset="0"/>
                <a:ea typeface="Red Hat Display SemiBold" panose="02010303040201060303" pitchFamily="2" charset="0"/>
                <a:cs typeface="Red Hat Display SemiBold" panose="02010303040201060303" pitchFamily="2" charset="0"/>
                <a:sym typeface="Red Hat Display"/>
              </a:rPr>
              <a:t>PERSPECTIVES</a:t>
            </a:r>
            <a:endParaRPr lang="fr-FR" sz="2300" b="1" kern="1200" dirty="0">
              <a:solidFill>
                <a:schemeClr val="bg1">
                  <a:lumMod val="75000"/>
                </a:schemeClr>
              </a:solidFill>
              <a:latin typeface="Agency FB" panose="020B0503020202020204" pitchFamily="34" charset="0"/>
              <a:ea typeface="Red Hat Display SemiBold" panose="02010303040201060303" pitchFamily="2" charset="0"/>
              <a:cs typeface="Red Hat Display SemiBold" panose="02010303040201060303" pitchFamily="2" charset="0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1457132" y="1492535"/>
            <a:ext cx="939315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defTabSz="171450">
              <a:buClrTx/>
            </a:pPr>
            <a:r>
              <a:rPr lang="en-GB" sz="4000" kern="1200" dirty="0">
                <a:solidFill>
                  <a:srgbClr val="30891A"/>
                </a:solidFill>
                <a:latin typeface="Raleway SemiBold"/>
                <a:ea typeface="+mn-ea"/>
                <a:cs typeface="+mn-cs"/>
              </a:rPr>
              <a:t>01</a:t>
            </a:r>
          </a:p>
        </p:txBody>
      </p:sp>
      <p:sp>
        <p:nvSpPr>
          <p:cNvPr id="39" name="TextBox 38"/>
          <p:cNvSpPr txBox="1"/>
          <p:nvPr/>
        </p:nvSpPr>
        <p:spPr>
          <a:xfrm>
            <a:off x="1457132" y="2772301"/>
            <a:ext cx="91191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defTabSz="171450">
              <a:buClrTx/>
            </a:pPr>
            <a:r>
              <a:rPr lang="en-GB" sz="4000" kern="1200" dirty="0">
                <a:solidFill>
                  <a:srgbClr val="006600"/>
                </a:solidFill>
                <a:latin typeface="Raleway SemiBold"/>
                <a:ea typeface="+mn-ea"/>
                <a:cs typeface="+mn-cs"/>
              </a:rPr>
              <a:t>03</a:t>
            </a: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1"/>
          </p:nvPr>
        </p:nvSpPr>
        <p:spPr>
          <a:solidFill>
            <a:srgbClr val="006600"/>
          </a:solidFill>
        </p:spPr>
        <p:txBody>
          <a:bodyPr/>
          <a:lstStyle/>
          <a:p>
            <a:pPr defTabSz="171450">
              <a:buClrTx/>
            </a:pPr>
            <a:fld id="{8C48FCF8-25E9-4F94-BC2B-FA1B572C1FF3}" type="slidenum">
              <a:rPr lang="en-US" kern="1200">
                <a:solidFill>
                  <a:prstClr val="white"/>
                </a:solidFill>
                <a:ea typeface="+mn-ea"/>
                <a:cs typeface="+mn-cs"/>
              </a:rPr>
              <a:pPr defTabSz="171450">
                <a:buClrTx/>
              </a:pPr>
              <a:t>11</a:t>
            </a:fld>
            <a:endParaRPr lang="en-US" kern="1200" dirty="0">
              <a:solidFill>
                <a:prstClr val="white"/>
              </a:solidFill>
              <a:ea typeface="+mn-ea"/>
              <a:cs typeface="+mn-cs"/>
            </a:endParaRPr>
          </a:p>
        </p:txBody>
      </p:sp>
      <p:sp>
        <p:nvSpPr>
          <p:cNvPr id="10" name="TextBox 14"/>
          <p:cNvSpPr txBox="1"/>
          <p:nvPr/>
        </p:nvSpPr>
        <p:spPr>
          <a:xfrm>
            <a:off x="2418059" y="3023010"/>
            <a:ext cx="3481692" cy="4583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171450">
              <a:lnSpc>
                <a:spcPct val="115000"/>
              </a:lnSpc>
              <a:buClrTx/>
            </a:pPr>
            <a:r>
              <a:rPr lang="fr-FR" sz="2300" b="1" kern="1200" dirty="0">
                <a:solidFill>
                  <a:schemeClr val="bg1">
                    <a:lumMod val="75000"/>
                  </a:schemeClr>
                </a:solidFill>
                <a:latin typeface="Agency FB" panose="020B0503020202020204" pitchFamily="34" charset="0"/>
                <a:ea typeface="Red Hat Display SemiBold" panose="02010303040201060303" pitchFamily="2" charset="0"/>
                <a:cs typeface="Red Hat Display SemiBold" panose="02010303040201060303" pitchFamily="2" charset="0"/>
                <a:sym typeface="Red Hat Display"/>
              </a:rPr>
              <a:t>BILAN DES ETUDES REALISEES</a:t>
            </a:r>
          </a:p>
        </p:txBody>
      </p:sp>
      <p:sp>
        <p:nvSpPr>
          <p:cNvPr id="11" name="TextBox 16"/>
          <p:cNvSpPr txBox="1"/>
          <p:nvPr/>
        </p:nvSpPr>
        <p:spPr>
          <a:xfrm>
            <a:off x="1457132" y="2132411"/>
            <a:ext cx="91191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defTabSz="171450">
              <a:buClrTx/>
            </a:pPr>
            <a:r>
              <a:rPr lang="en-GB" sz="4000" kern="1200" dirty="0">
                <a:solidFill>
                  <a:srgbClr val="0070C0"/>
                </a:solidFill>
                <a:latin typeface="Raleway SemiBold"/>
                <a:ea typeface="+mn-ea"/>
                <a:cs typeface="+mn-cs"/>
              </a:rPr>
              <a:t>02</a:t>
            </a:r>
          </a:p>
        </p:txBody>
      </p:sp>
      <p:sp>
        <p:nvSpPr>
          <p:cNvPr id="13" name="TextBox 14"/>
          <p:cNvSpPr txBox="1"/>
          <p:nvPr/>
        </p:nvSpPr>
        <p:spPr>
          <a:xfrm>
            <a:off x="297977" y="840132"/>
            <a:ext cx="1259362" cy="5170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171450">
              <a:lnSpc>
                <a:spcPct val="115000"/>
              </a:lnSpc>
              <a:buClrTx/>
            </a:pPr>
            <a:r>
              <a:rPr lang="fr-FR" sz="2400" kern="1200" dirty="0">
                <a:solidFill>
                  <a:srgbClr val="31373B">
                    <a:lumMod val="75000"/>
                  </a:srgbClr>
                </a:solidFill>
                <a:latin typeface="Rockwell Extra Bold" panose="02060903040505020403" pitchFamily="18" charset="0"/>
                <a:ea typeface="Red Hat Display SemiBold" panose="02010303040201060303" pitchFamily="2" charset="0"/>
                <a:cs typeface="Red Hat Display SemiBold" panose="02010303040201060303" pitchFamily="2" charset="0"/>
                <a:sym typeface="Red Hat Display"/>
              </a:rPr>
              <a:t>PLAN</a:t>
            </a:r>
            <a:endParaRPr lang="fr-FR" sz="3600" kern="1200" dirty="0">
              <a:solidFill>
                <a:srgbClr val="31373B">
                  <a:lumMod val="75000"/>
                </a:srgbClr>
              </a:solidFill>
              <a:latin typeface="Rockwell Extra Bold" panose="02060903040505020403" pitchFamily="18" charset="0"/>
              <a:ea typeface="Red Hat Display SemiBold" panose="02010303040201060303" pitchFamily="2" charset="0"/>
              <a:cs typeface="Red Hat Display SemiBold" panose="02010303040201060303" pitchFamily="2" charset="0"/>
              <a:sym typeface="Red Hat Display"/>
            </a:endParaRPr>
          </a:p>
        </p:txBody>
      </p:sp>
      <p:cxnSp>
        <p:nvCxnSpPr>
          <p:cNvPr id="4" name="Connecteur droit 3"/>
          <p:cNvCxnSpPr/>
          <p:nvPr/>
        </p:nvCxnSpPr>
        <p:spPr>
          <a:xfrm>
            <a:off x="0" y="1290824"/>
            <a:ext cx="1331279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TextBox 14"/>
          <p:cNvSpPr txBox="1"/>
          <p:nvPr/>
        </p:nvSpPr>
        <p:spPr>
          <a:xfrm>
            <a:off x="2467073" y="1688936"/>
            <a:ext cx="4529472" cy="4583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171450">
              <a:lnSpc>
                <a:spcPct val="115000"/>
              </a:lnSpc>
              <a:buClrTx/>
            </a:pPr>
            <a:r>
              <a:rPr lang="fr-FR" sz="2300" b="1" kern="1200" dirty="0">
                <a:solidFill>
                  <a:schemeClr val="bg1">
                    <a:lumMod val="75000"/>
                  </a:schemeClr>
                </a:solidFill>
                <a:latin typeface="Agency FB" panose="020B0503020202020204" pitchFamily="34" charset="0"/>
                <a:ea typeface="Red Hat Display SemiBold" panose="02010303040201060303" pitchFamily="2" charset="0"/>
                <a:cs typeface="Red Hat Display SemiBold" panose="02010303040201060303" pitchFamily="2" charset="0"/>
                <a:sym typeface="Red Hat Display"/>
              </a:rPr>
              <a:t>CONTEXTE</a:t>
            </a:r>
          </a:p>
        </p:txBody>
      </p:sp>
      <p:sp>
        <p:nvSpPr>
          <p:cNvPr id="24" name="TextBox 38"/>
          <p:cNvSpPr txBox="1"/>
          <p:nvPr/>
        </p:nvSpPr>
        <p:spPr>
          <a:xfrm>
            <a:off x="1457132" y="3440333"/>
            <a:ext cx="91191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defTabSz="171450">
              <a:buClrTx/>
            </a:pPr>
            <a:r>
              <a:rPr lang="en-GB" sz="4000" kern="1200" dirty="0">
                <a:solidFill>
                  <a:srgbClr val="FF0000"/>
                </a:solidFill>
                <a:latin typeface="Raleway SemiBold"/>
                <a:ea typeface="+mn-ea"/>
                <a:cs typeface="+mn-cs"/>
              </a:rPr>
              <a:t>04</a:t>
            </a:r>
          </a:p>
        </p:txBody>
      </p:sp>
    </p:spTree>
    <p:extLst>
      <p:ext uri="{BB962C8B-B14F-4D97-AF65-F5344CB8AC3E}">
        <p14:creationId xmlns:p14="http://schemas.microsoft.com/office/powerpoint/2010/main" val="42904818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numéro de diapositive 1">
            <a:extLst>
              <a:ext uri="{FF2B5EF4-FFF2-40B4-BE49-F238E27FC236}">
                <a16:creationId xmlns:a16="http://schemas.microsoft.com/office/drawing/2014/main" id="{0C989873-349F-B317-DBC2-00471859FA4B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defTabSz="685732">
              <a:buClrTx/>
            </a:pPr>
            <a:fld id="{3CBF67D7-8C75-433C-B949-F5BA01069781}" type="slidenum">
              <a:rPr lang="en-US" kern="1200" smtClean="0">
                <a:solidFill>
                  <a:prstClr val="white"/>
                </a:solidFill>
                <a:ea typeface="+mn-ea"/>
                <a:cs typeface="+mn-cs"/>
              </a:rPr>
              <a:pPr defTabSz="685732">
                <a:buClrTx/>
              </a:pPr>
              <a:t>12</a:t>
            </a:fld>
            <a:endParaRPr lang="en-US" kern="1200" dirty="0">
              <a:solidFill>
                <a:prstClr val="white"/>
              </a:solidFill>
              <a:ea typeface="+mn-ea"/>
              <a:cs typeface="+mn-cs"/>
            </a:endParaRP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E8F90966-C3F6-ADC4-CAFD-57EFE18A710F}"/>
              </a:ext>
            </a:extLst>
          </p:cNvPr>
          <p:cNvSpPr/>
          <p:nvPr/>
        </p:nvSpPr>
        <p:spPr>
          <a:xfrm>
            <a:off x="210393" y="1236879"/>
            <a:ext cx="3814011" cy="3770263"/>
          </a:xfrm>
          <a:prstGeom prst="rect">
            <a:avLst/>
          </a:prstGeom>
          <a:solidFill>
            <a:srgbClr val="70AD47">
              <a:lumMod val="20000"/>
              <a:lumOff val="80000"/>
            </a:srgbClr>
          </a:solidFill>
        </p:spPr>
        <p:txBody>
          <a:bodyPr wrap="square">
            <a:sp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fr-FR" sz="1600" b="1" i="0" u="none" strike="noStrike" kern="1200" cap="none" spc="0" normalizeH="0" baseline="0" noProof="0" dirty="0">
                <a:ln>
                  <a:noFill/>
                </a:ln>
                <a:solidFill>
                  <a:srgbClr val="0D865E"/>
                </a:solidFill>
                <a:effectLst/>
                <a:uLnTx/>
                <a:uFillTx/>
                <a:latin typeface="Red Hat Display Black" panose="02010A03040201060303" pitchFamily="2" charset="0"/>
                <a:ea typeface="+mn-ea"/>
                <a:cs typeface="Segoe UI" panose="020B0502040204020203" pitchFamily="34" charset="0"/>
              </a:rPr>
              <a:t>Objectif</a:t>
            </a:r>
          </a:p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fr-FR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Red Hat Display Black" panose="02010A03040201060303" pitchFamily="2" charset="0"/>
                <a:ea typeface="+mn-ea"/>
                <a:cs typeface="Segoe UI" panose="020B0502040204020203" pitchFamily="34" charset="0"/>
              </a:rPr>
              <a:t>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fr-FR" sz="1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Red Hat Display Black" panose="02010A03040201060303" pitchFamily="2" charset="0"/>
                <a:ea typeface="+mn-ea"/>
                <a:cs typeface="Segoe UI" panose="020B0502040204020203" pitchFamily="34" charset="0"/>
              </a:rPr>
              <a:t>Soutenir une réponse régionale cohérente pour la prévention des risques de FCV dans le Golfe de Guinée par :</a:t>
            </a:r>
          </a:p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fr-FR" sz="16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Red Hat Display Black" panose="02010A03040201060303" pitchFamily="2" charset="0"/>
              <a:ea typeface="+mn-ea"/>
              <a:cs typeface="Segoe UI" panose="020B0502040204020203" pitchFamily="34" charset="0"/>
            </a:endParaRPr>
          </a:p>
          <a:p>
            <a:pPr marL="342900" marR="0" lvl="0" indent="-342900" defTabSz="91440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fr-FR" sz="1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Red Hat Display SemiBold" panose="02010303040201060303" pitchFamily="2" charset="0"/>
                <a:ea typeface="Red Hat Display SemiBold" panose="02010303040201060303" pitchFamily="2" charset="0"/>
                <a:cs typeface="Red Hat Display SemiBold" panose="02010303040201060303" pitchFamily="2" charset="0"/>
              </a:rPr>
              <a:t>un meilleur accès aux données et à l'information </a:t>
            </a:r>
          </a:p>
          <a:p>
            <a:pPr marL="342900" marR="0" lvl="0" indent="-342900" defTabSz="91440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fr-FR" sz="1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Red Hat Display SemiBold" panose="02010303040201060303" pitchFamily="2" charset="0"/>
                <a:ea typeface="Red Hat Display SemiBold" panose="02010303040201060303" pitchFamily="2" charset="0"/>
                <a:cs typeface="Red Hat Display SemiBold" panose="02010303040201060303" pitchFamily="2" charset="0"/>
              </a:rPr>
              <a:t>une production de connaissances</a:t>
            </a:r>
          </a:p>
          <a:p>
            <a:pPr marL="342900" marR="0" lvl="0" indent="-342900" defTabSz="91440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fr-FR" sz="1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Red Hat Display SemiBold" panose="02010303040201060303" pitchFamily="2" charset="0"/>
                <a:ea typeface="Red Hat Display SemiBold" panose="02010303040201060303" pitchFamily="2" charset="0"/>
                <a:cs typeface="Red Hat Display SemiBold" panose="02010303040201060303" pitchFamily="2" charset="0"/>
              </a:rPr>
              <a:t>un dialogue et une harmonisation des politiques dans le cadre du Comité de Coordination Régionale (CCR)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8CFDA827-783A-9BF8-F8DD-5C9BD2D07E18}"/>
              </a:ext>
            </a:extLst>
          </p:cNvPr>
          <p:cNvSpPr/>
          <p:nvPr/>
        </p:nvSpPr>
        <p:spPr>
          <a:xfrm>
            <a:off x="4086477" y="1189960"/>
            <a:ext cx="4903773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1600" b="1" dirty="0">
                <a:latin typeface="Red Hat Display Black" panose="02010A03040201060303" pitchFamily="2" charset="0"/>
                <a:cs typeface="Segoe UI" panose="020B0502040204020203" pitchFamily="34" charset="0"/>
              </a:rPr>
              <a:t>Trois thématiques avec leurs principaux partenaires </a:t>
            </a:r>
            <a:r>
              <a:rPr lang="fr-FR" sz="1600" b="1" dirty="0">
                <a:latin typeface="Red Hat Display SemiBold" panose="02010303040201060303" pitchFamily="2" charset="0"/>
                <a:ea typeface="Red Hat Display SemiBold" panose="02010303040201060303" pitchFamily="2" charset="0"/>
                <a:cs typeface="Red Hat Display SemiBold" panose="02010303040201060303" pitchFamily="2" charset="0"/>
              </a:rPr>
              <a:t>de mise en œuvre de la composante 3 à travers </a:t>
            </a:r>
            <a:r>
              <a:rPr lang="fr-FR" sz="1600" b="1" dirty="0">
                <a:latin typeface="Red Hat Display Black" panose="02010A03040201060303" pitchFamily="2" charset="0"/>
                <a:cs typeface="Segoe UI" panose="020B0502040204020203" pitchFamily="34" charset="0"/>
              </a:rPr>
              <a:t>la signature de convention en Février 2023. 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AC79E4C3-FC80-3748-48E8-CD687EA21753}"/>
              </a:ext>
            </a:extLst>
          </p:cNvPr>
          <p:cNvSpPr/>
          <p:nvPr/>
        </p:nvSpPr>
        <p:spPr>
          <a:xfrm>
            <a:off x="97104" y="692125"/>
            <a:ext cx="8893147" cy="330860"/>
          </a:xfrm>
          <a:prstGeom prst="rect">
            <a:avLst/>
          </a:prstGeom>
          <a:solidFill>
            <a:srgbClr val="0070C0"/>
          </a:solidFill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r>
              <a:rPr lang="fr-FR" sz="1550" b="1" dirty="0">
                <a:solidFill>
                  <a:schemeClr val="bg1"/>
                </a:solidFill>
                <a:latin typeface="Red Hat Display Black" panose="02010A03040201060303" pitchFamily="2" charset="0"/>
              </a:rPr>
              <a:t>Mise en place du Comité de coordination et Plateforme de Collaboration Régionale (PCR)</a:t>
            </a:r>
          </a:p>
        </p:txBody>
      </p:sp>
      <p:sp>
        <p:nvSpPr>
          <p:cNvPr id="7" name="ZoneTexte 6">
            <a:extLst>
              <a:ext uri="{FF2B5EF4-FFF2-40B4-BE49-F238E27FC236}">
                <a16:creationId xmlns:a16="http://schemas.microsoft.com/office/drawing/2014/main" id="{985F550F-0490-0B4B-84F7-A595FD1EAFBF}"/>
              </a:ext>
            </a:extLst>
          </p:cNvPr>
          <p:cNvSpPr txBox="1"/>
          <p:nvPr/>
        </p:nvSpPr>
        <p:spPr>
          <a:xfrm>
            <a:off x="4410153" y="2330152"/>
            <a:ext cx="279090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CI" sz="1800" dirty="0">
                <a:latin typeface="Red Hat Display SemiBold" panose="02010303040201060303" pitchFamily="2" charset="0"/>
                <a:ea typeface="Red Hat Display SemiBold" panose="02010303040201060303" pitchFamily="2" charset="0"/>
                <a:cs typeface="Red Hat Display SemiBold" panose="02010303040201060303" pitchFamily="2" charset="0"/>
              </a:rPr>
              <a:t>Thématique 1 : </a:t>
            </a:r>
          </a:p>
          <a:p>
            <a:r>
              <a:rPr lang="fr-CI" sz="1800" dirty="0">
                <a:latin typeface="Red Hat Display SemiBold" panose="02010303040201060303" pitchFamily="2" charset="0"/>
                <a:ea typeface="Red Hat Display SemiBold" panose="02010303040201060303" pitchFamily="2" charset="0"/>
                <a:cs typeface="Red Hat Display SemiBold" panose="02010303040201060303" pitchFamily="2" charset="0"/>
              </a:rPr>
              <a:t>La Cohésion Sociale  </a:t>
            </a:r>
            <a:endParaRPr lang="fr-FR" sz="1800" dirty="0">
              <a:latin typeface="Red Hat Display SemiBold" panose="02010303040201060303" pitchFamily="2" charset="0"/>
              <a:ea typeface="Red Hat Display SemiBold" panose="02010303040201060303" pitchFamily="2" charset="0"/>
              <a:cs typeface="Red Hat Display SemiBold" panose="02010303040201060303" pitchFamily="2" charset="0"/>
            </a:endParaRPr>
          </a:p>
        </p:txBody>
      </p:sp>
      <p:sp>
        <p:nvSpPr>
          <p:cNvPr id="8" name="ZoneTexte 7">
            <a:extLst>
              <a:ext uri="{FF2B5EF4-FFF2-40B4-BE49-F238E27FC236}">
                <a16:creationId xmlns:a16="http://schemas.microsoft.com/office/drawing/2014/main" id="{53D14C86-FA2C-10E3-B915-73BCCFB27EF2}"/>
              </a:ext>
            </a:extLst>
          </p:cNvPr>
          <p:cNvSpPr txBox="1"/>
          <p:nvPr/>
        </p:nvSpPr>
        <p:spPr>
          <a:xfrm>
            <a:off x="4199766" y="3218540"/>
            <a:ext cx="3099249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CI" sz="2000" dirty="0">
                <a:solidFill>
                  <a:srgbClr val="FFC000"/>
                </a:solidFill>
                <a:latin typeface="Red Hat Display Black" panose="02010A03040201060303" pitchFamily="2" charset="0"/>
              </a:rPr>
              <a:t>Thématique 2 : </a:t>
            </a:r>
          </a:p>
          <a:p>
            <a:r>
              <a:rPr lang="fr-CI" sz="2000" dirty="0">
                <a:solidFill>
                  <a:srgbClr val="00B050"/>
                </a:solidFill>
                <a:latin typeface="Red Hat Display Black" panose="02010A03040201060303" pitchFamily="2" charset="0"/>
              </a:rPr>
              <a:t>La Gouvernance Locale</a:t>
            </a:r>
            <a:r>
              <a:rPr lang="fr-CI" sz="2000" dirty="0">
                <a:latin typeface="Red Hat Display Black" panose="02010A03040201060303" pitchFamily="2" charset="0"/>
              </a:rPr>
              <a:t> </a:t>
            </a:r>
            <a:endParaRPr lang="fr-FR" sz="2000" dirty="0">
              <a:latin typeface="Red Hat Display Black" panose="02010A03040201060303" pitchFamily="2" charset="0"/>
            </a:endParaRPr>
          </a:p>
        </p:txBody>
      </p:sp>
      <p:sp>
        <p:nvSpPr>
          <p:cNvPr id="9" name="ZoneTexte 8">
            <a:extLst>
              <a:ext uri="{FF2B5EF4-FFF2-40B4-BE49-F238E27FC236}">
                <a16:creationId xmlns:a16="http://schemas.microsoft.com/office/drawing/2014/main" id="{54694E97-DE28-6BCD-3F1F-2B16CDBAE0CF}"/>
              </a:ext>
            </a:extLst>
          </p:cNvPr>
          <p:cNvSpPr txBox="1"/>
          <p:nvPr/>
        </p:nvSpPr>
        <p:spPr>
          <a:xfrm>
            <a:off x="4410152" y="4208992"/>
            <a:ext cx="299405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CI" sz="1800" dirty="0">
                <a:latin typeface="Red Hat Display SemiBold" panose="02010303040201060303" pitchFamily="2" charset="0"/>
                <a:ea typeface="Red Hat Display SemiBold" panose="02010303040201060303" pitchFamily="2" charset="0"/>
                <a:cs typeface="Red Hat Display SemiBold" panose="02010303040201060303" pitchFamily="2" charset="0"/>
              </a:rPr>
              <a:t>Thématique 3 : </a:t>
            </a:r>
          </a:p>
          <a:p>
            <a:r>
              <a:rPr lang="fr-CI" sz="1800" dirty="0">
                <a:latin typeface="Red Hat Display SemiBold" panose="02010303040201060303" pitchFamily="2" charset="0"/>
                <a:ea typeface="Red Hat Display SemiBold" panose="02010303040201060303" pitchFamily="2" charset="0"/>
                <a:cs typeface="Red Hat Display SemiBold" panose="02010303040201060303" pitchFamily="2" charset="0"/>
              </a:rPr>
              <a:t>La résilience Climatique</a:t>
            </a:r>
            <a:endParaRPr lang="fr-FR" sz="1800" dirty="0">
              <a:latin typeface="Red Hat Display SemiBold" panose="02010303040201060303" pitchFamily="2" charset="0"/>
              <a:ea typeface="Red Hat Display SemiBold" panose="02010303040201060303" pitchFamily="2" charset="0"/>
              <a:cs typeface="Red Hat Display SemiBold" panose="02010303040201060303" pitchFamily="2" charset="0"/>
            </a:endParaRPr>
          </a:p>
        </p:txBody>
      </p:sp>
      <p:pic>
        <p:nvPicPr>
          <p:cNvPr id="10" name="Image 9">
            <a:extLst>
              <a:ext uri="{FF2B5EF4-FFF2-40B4-BE49-F238E27FC236}">
                <a16:creationId xmlns:a16="http://schemas.microsoft.com/office/drawing/2014/main" id="{08A83F5F-D367-332B-BBBB-CB87C434FEF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675149" y="2292367"/>
            <a:ext cx="1258458" cy="735204"/>
          </a:xfrm>
          <a:prstGeom prst="rect">
            <a:avLst/>
          </a:prstGeom>
        </p:spPr>
      </p:pic>
      <p:pic>
        <p:nvPicPr>
          <p:cNvPr id="11" name="Image 10">
            <a:extLst>
              <a:ext uri="{FF2B5EF4-FFF2-40B4-BE49-F238E27FC236}">
                <a16:creationId xmlns:a16="http://schemas.microsoft.com/office/drawing/2014/main" id="{3978353D-D34B-4A15-0C0F-77AF2B59DD03}"/>
              </a:ext>
            </a:extLst>
          </p:cNvPr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2417" t="24052" r="15958" b="30727"/>
          <a:stretch>
            <a:fillRect/>
          </a:stretch>
        </p:blipFill>
        <p:spPr bwMode="auto">
          <a:xfrm>
            <a:off x="7566053" y="3202034"/>
            <a:ext cx="1424198" cy="735204"/>
          </a:xfrm>
          <a:prstGeom prst="rect">
            <a:avLst/>
          </a:prstGeom>
          <a:noFill/>
        </p:spPr>
      </p:pic>
      <p:grpSp>
        <p:nvGrpSpPr>
          <p:cNvPr id="12" name="Group 17">
            <a:extLst>
              <a:ext uri="{FF2B5EF4-FFF2-40B4-BE49-F238E27FC236}">
                <a16:creationId xmlns:a16="http://schemas.microsoft.com/office/drawing/2014/main" id="{4D86A45C-E065-8316-9F91-8D0F8C03C381}"/>
              </a:ext>
            </a:extLst>
          </p:cNvPr>
          <p:cNvGrpSpPr>
            <a:grpSpLocks/>
          </p:cNvGrpSpPr>
          <p:nvPr/>
        </p:nvGrpSpPr>
        <p:grpSpPr>
          <a:xfrm>
            <a:off x="7789958" y="4106928"/>
            <a:ext cx="1065401" cy="853415"/>
            <a:chOff x="0" y="0"/>
            <a:chExt cx="2643307" cy="2389735"/>
          </a:xfrm>
        </p:grpSpPr>
        <p:pic>
          <p:nvPicPr>
            <p:cNvPr id="13" name="Image 12">
              <a:extLst>
                <a:ext uri="{FF2B5EF4-FFF2-40B4-BE49-F238E27FC236}">
                  <a16:creationId xmlns:a16="http://schemas.microsoft.com/office/drawing/2014/main" id="{C1809856-1067-5597-A058-40EE99429907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8420" y="0"/>
              <a:ext cx="2543415" cy="2389735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14" name="Image 13">
              <a:extLst>
                <a:ext uri="{FF2B5EF4-FFF2-40B4-BE49-F238E27FC236}">
                  <a16:creationId xmlns:a16="http://schemas.microsoft.com/office/drawing/2014/main" id="{C3446940-1A94-212B-E93D-6AF33B6EA16D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4967" t="17260" r="25234" b="25801"/>
            <a:stretch/>
          </p:blipFill>
          <p:spPr bwMode="auto">
            <a:xfrm>
              <a:off x="0" y="0"/>
              <a:ext cx="2643307" cy="2266790"/>
            </a:xfrm>
            <a:prstGeom prst="rect">
              <a:avLst/>
            </a:prstGeom>
            <a:noFill/>
            <a:ln>
              <a:noFill/>
            </a:ln>
            <a:extLst>
              <a:ext uri="{53640926-AAD7-44D8-BBD7-CCE9431645EC}">
                <a14:shadowObscured xmlns:a14="http://schemas.microsoft.com/office/drawing/2010/main"/>
              </a:ext>
            </a:extLst>
          </p:spPr>
        </p:pic>
      </p:grpSp>
      <p:sp>
        <p:nvSpPr>
          <p:cNvPr id="17" name="Rectangle 16">
            <a:extLst>
              <a:ext uri="{FF2B5EF4-FFF2-40B4-BE49-F238E27FC236}">
                <a16:creationId xmlns:a16="http://schemas.microsoft.com/office/drawing/2014/main" id="{3FBC1A7F-AC7E-112E-00C4-4A4EA81AD918}"/>
              </a:ext>
            </a:extLst>
          </p:cNvPr>
          <p:cNvSpPr/>
          <p:nvPr/>
        </p:nvSpPr>
        <p:spPr>
          <a:xfrm>
            <a:off x="1074421" y="165601"/>
            <a:ext cx="7132694" cy="328044"/>
          </a:xfrm>
          <a:prstGeom prst="rect">
            <a:avLst/>
          </a:prstGeom>
          <a:noFill/>
          <a:ln w="25400" cap="flat" cmpd="sng" algn="ctr">
            <a:noFill/>
            <a:prstDash val="solid"/>
          </a:ln>
          <a:effectLst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ajor"/>
        </p:style>
        <p:txBody>
          <a:bodyPr lIns="68574" tIns="34289" rIns="68574" bIns="34289" rtlCol="0" anchor="ctr"/>
          <a:lstStyle/>
          <a:p>
            <a:pPr marL="444434" indent="-444434" algn="ctr" defTabSz="685715">
              <a:lnSpc>
                <a:spcPct val="114000"/>
              </a:lnSpc>
              <a:spcAft>
                <a:spcPts val="1200"/>
              </a:spcAft>
              <a:buClrTx/>
              <a:defRPr/>
            </a:pPr>
            <a:r>
              <a:rPr lang="fr-FR" sz="1500" b="1" dirty="0">
                <a:solidFill>
                  <a:schemeClr val="bg1"/>
                </a:solidFill>
                <a:latin typeface="Arial Black" panose="020B0A04020102020204" pitchFamily="34" charset="0"/>
                <a:ea typeface="Verdana" panose="020B0604030504040204" pitchFamily="34" charset="0"/>
                <a:cs typeface="Times New Roman" panose="02020603050405020304" pitchFamily="18" charset="0"/>
              </a:rPr>
              <a:t>2.1. GESTION </a:t>
            </a:r>
            <a:r>
              <a:rPr lang="fr-FR" sz="1500" b="1" dirty="0">
                <a:solidFill>
                  <a:srgbClr val="FFFFFF"/>
                </a:solidFill>
                <a:latin typeface="Arial Black" panose="020B0A04020102020204" pitchFamily="34" charset="0"/>
                <a:ea typeface="Verdana" panose="020B0604030504040204" pitchFamily="34" charset="0"/>
                <a:cs typeface="Times New Roman" panose="02020603050405020304" pitchFamily="18" charset="0"/>
              </a:rPr>
              <a:t>DE LA COMPOSANTE 3 DU PROJET COSO   </a:t>
            </a:r>
            <a:endParaRPr lang="fr-FR" sz="1200" b="1" dirty="0">
              <a:solidFill>
                <a:srgbClr val="FFFFFF"/>
              </a:solidFill>
              <a:latin typeface="Arial Black" panose="020B0A04020102020204" pitchFamily="34" charset="0"/>
              <a:ea typeface="Verdana" panose="020B060403050404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02732303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3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2" name="Google Shape;242;p28"/>
          <p:cNvSpPr txBox="1">
            <a:spLocks noGrp="1"/>
          </p:cNvSpPr>
          <p:nvPr>
            <p:ph type="sldNum" sz="quarter" idx="10"/>
          </p:nvPr>
        </p:nvSpPr>
        <p:spPr>
          <a:prstGeom prst="rect">
            <a:avLst/>
          </a:prstGeom>
        </p:spPr>
        <p:txBody>
          <a:bodyPr spcFirstLastPara="1" vert="horz" wrap="square" lIns="0" tIns="0" rIns="0" bIns="0" rtlCol="0" anchor="ctr" anchorCtr="0">
            <a:noAutofit/>
          </a:bodyPr>
          <a:lstStyle/>
          <a:p>
            <a:pPr defTabSz="685732">
              <a:buClrTx/>
              <a:defRPr/>
            </a:pPr>
            <a:fld id="{00000000-1234-1234-1234-123412341234}" type="slidenum">
              <a:rPr lang="en" kern="1200">
                <a:solidFill>
                  <a:prstClr val="white"/>
                </a:solidFill>
                <a:ea typeface="+mn-ea"/>
                <a:cs typeface="+mn-cs"/>
              </a:rPr>
              <a:pPr defTabSz="685732">
                <a:buClrTx/>
                <a:defRPr/>
              </a:pPr>
              <a:t>13</a:t>
            </a:fld>
            <a:endParaRPr kern="1200" dirty="0">
              <a:solidFill>
                <a:prstClr val="white"/>
              </a:solidFill>
              <a:ea typeface="+mn-ea"/>
              <a:cs typeface="+mn-cs"/>
            </a:endParaRP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9043CEE8-FBE7-4CA5-AB0E-4648BDFD254F}"/>
              </a:ext>
            </a:extLst>
          </p:cNvPr>
          <p:cNvSpPr/>
          <p:nvPr/>
        </p:nvSpPr>
        <p:spPr>
          <a:xfrm>
            <a:off x="1460961" y="151612"/>
            <a:ext cx="6130637" cy="328044"/>
          </a:xfrm>
          <a:prstGeom prst="rect">
            <a:avLst/>
          </a:prstGeom>
          <a:noFill/>
          <a:ln w="25400" cap="flat" cmpd="sng" algn="ctr">
            <a:noFill/>
            <a:prstDash val="solid"/>
          </a:ln>
          <a:effectLst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ajor"/>
        </p:style>
        <p:txBody>
          <a:bodyPr lIns="91434" tIns="45717" rIns="91434" bIns="45717" rtlCol="0" anchor="ctr"/>
          <a:lstStyle/>
          <a:p>
            <a:pPr marL="444467" indent="-444467" algn="ctr" defTabSz="685732">
              <a:lnSpc>
                <a:spcPct val="114000"/>
              </a:lnSpc>
              <a:spcAft>
                <a:spcPts val="1200"/>
              </a:spcAft>
              <a:buClrTx/>
              <a:defRPr/>
            </a:pPr>
            <a:r>
              <a:rPr lang="fr-FR" sz="1500" b="1" kern="1200" dirty="0">
                <a:solidFill>
                  <a:prstClr val="white"/>
                </a:solidFill>
                <a:latin typeface="Arial Black" panose="020B0A04020102020204" pitchFamily="34" charset="0"/>
                <a:ea typeface="Verdana" panose="020B0604030504040204" pitchFamily="34" charset="0"/>
                <a:cs typeface="Times New Roman" panose="02020603050405020304" pitchFamily="18" charset="0"/>
              </a:rPr>
              <a:t>2.2 PROJET COSO </a:t>
            </a:r>
            <a:r>
              <a:rPr lang="fr-FR" sz="1500" b="1" kern="1200" dirty="0">
                <a:solidFill>
                  <a:schemeClr val="bg1"/>
                </a:solidFill>
                <a:latin typeface="Arial Black" panose="020B0A04020102020204" pitchFamily="34" charset="0"/>
                <a:ea typeface="Verdana" panose="020B0604030504040204" pitchFamily="34" charset="0"/>
                <a:cs typeface="Times New Roman" panose="02020603050405020304" pitchFamily="18" charset="0"/>
              </a:rPr>
              <a:t>ET</a:t>
            </a:r>
            <a:r>
              <a:rPr lang="fr-FR" sz="1500" b="1" kern="1200" dirty="0">
                <a:solidFill>
                  <a:prstClr val="white"/>
                </a:solidFill>
                <a:latin typeface="Arial Black" panose="020B0A04020102020204" pitchFamily="34" charset="0"/>
                <a:ea typeface="Verdana" panose="020B0604030504040204" pitchFamily="34" charset="0"/>
                <a:cs typeface="Times New Roman" panose="02020603050405020304" pitchFamily="18" charset="0"/>
              </a:rPr>
              <a:t> GOUVERNANCE LOCALE</a:t>
            </a:r>
            <a:endParaRPr lang="fr-FR" sz="1200" b="1" kern="1200" dirty="0">
              <a:solidFill>
                <a:prstClr val="white"/>
              </a:solidFill>
              <a:latin typeface="Arial Black" panose="020B0A04020102020204" pitchFamily="34" charset="0"/>
              <a:ea typeface="Verdana" panose="020B0604030504040204" pitchFamily="34" charset="0"/>
              <a:cs typeface="Times New Roman" panose="02020603050405020304" pitchFamily="18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7578088" y="2485634"/>
            <a:ext cx="1440180" cy="276999"/>
          </a:xfrm>
          <a:prstGeom prst="rect">
            <a:avLst/>
          </a:prstGeom>
          <a:solidFill>
            <a:srgbClr val="92D050"/>
          </a:solidFill>
        </p:spPr>
        <p:txBody>
          <a:bodyPr wrap="square">
            <a:spAutoFit/>
          </a:bodyPr>
          <a:lstStyle/>
          <a:p>
            <a:pPr algn="ctr"/>
            <a:r>
              <a:rPr lang="fr-FR" sz="1200" b="1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PROJET COSO</a:t>
            </a:r>
            <a:endParaRPr lang="fr-FR" sz="12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156543" y="2480306"/>
            <a:ext cx="1432228" cy="461665"/>
          </a:xfrm>
          <a:prstGeom prst="rect">
            <a:avLst/>
          </a:prstGeom>
          <a:solidFill>
            <a:srgbClr val="FFC000"/>
          </a:solidFill>
        </p:spPr>
        <p:txBody>
          <a:bodyPr wrap="square">
            <a:spAutoFit/>
          </a:bodyPr>
          <a:lstStyle/>
          <a:p>
            <a:pPr algn="ctr"/>
            <a:r>
              <a:rPr lang="fr-FR" sz="1200" b="1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GOUVERNANCE LOCALE</a:t>
            </a:r>
            <a:endParaRPr lang="fr-FR" sz="12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1" name="Rectangle 10"/>
          <p:cNvSpPr/>
          <p:nvPr/>
        </p:nvSpPr>
        <p:spPr>
          <a:xfrm>
            <a:off x="2026921" y="1018508"/>
            <a:ext cx="4861556" cy="492443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>
            <a:solidFill>
              <a:schemeClr val="accent6">
                <a:lumMod val="75000"/>
              </a:schemeClr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fr-FR" sz="1300" b="1" dirty="0">
                <a:solidFill>
                  <a:schemeClr val="tx1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Assurer l’élaboration et la coordination des Plans de Développement Local (PDL) et des initiatives</a:t>
            </a:r>
            <a:endParaRPr lang="fr-FR" sz="13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4" name="Rectangle 13"/>
          <p:cNvSpPr/>
          <p:nvPr/>
        </p:nvSpPr>
        <p:spPr>
          <a:xfrm>
            <a:off x="2023108" y="1726277"/>
            <a:ext cx="4861556" cy="692497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>
            <a:solidFill>
              <a:schemeClr val="accent6">
                <a:lumMod val="75000"/>
              </a:schemeClr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fr-FR" sz="1300" b="1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Approuver des Plans d’Investissement Annuels (PIA) qui comprendront les investissements identifiés par l'approche communautaire du projet au niveau du village</a:t>
            </a:r>
            <a:endParaRPr lang="fr-FR" sz="13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cxnSp>
        <p:nvCxnSpPr>
          <p:cNvPr id="15" name="Connecteur droit 14"/>
          <p:cNvCxnSpPr>
            <a:cxnSpLocks/>
          </p:cNvCxnSpPr>
          <p:nvPr/>
        </p:nvCxnSpPr>
        <p:spPr>
          <a:xfrm>
            <a:off x="4389120" y="2926731"/>
            <a:ext cx="0" cy="199846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" name="Rectangle 17"/>
          <p:cNvSpPr/>
          <p:nvPr/>
        </p:nvSpPr>
        <p:spPr>
          <a:xfrm>
            <a:off x="2019292" y="2618713"/>
            <a:ext cx="4865372" cy="292388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>
            <a:solidFill>
              <a:schemeClr val="accent6">
                <a:lumMod val="75000"/>
              </a:schemeClr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fr-FR" sz="1300" b="1" dirty="0">
                <a:latin typeface="Arial" panose="020B0604020202020204" pitchFamily="34" charset="0"/>
                <a:cs typeface="Arial" panose="020B0604020202020204" pitchFamily="34" charset="0"/>
              </a:rPr>
              <a:t>Harmoniser les PDL avec les PIA</a:t>
            </a:r>
          </a:p>
        </p:txBody>
      </p:sp>
      <p:sp>
        <p:nvSpPr>
          <p:cNvPr id="13" name="Accolade ouvrante 12"/>
          <p:cNvSpPr/>
          <p:nvPr/>
        </p:nvSpPr>
        <p:spPr>
          <a:xfrm>
            <a:off x="1588771" y="929640"/>
            <a:ext cx="335280" cy="3806706"/>
          </a:xfrm>
          <a:prstGeom prst="leftBrace">
            <a:avLst>
              <a:gd name="adj1" fmla="val 8333"/>
              <a:gd name="adj2" fmla="val 47334"/>
            </a:avLst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0" name="Accolade ouvrante 19"/>
          <p:cNvSpPr/>
          <p:nvPr/>
        </p:nvSpPr>
        <p:spPr>
          <a:xfrm rot="10800000">
            <a:off x="6987534" y="929639"/>
            <a:ext cx="567694" cy="3806707"/>
          </a:xfrm>
          <a:prstGeom prst="leftBrace">
            <a:avLst>
              <a:gd name="adj1" fmla="val 0"/>
              <a:gd name="adj2" fmla="val 55817"/>
            </a:avLst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9777C3EA-33C0-22AD-081C-6EF29210FD1D}"/>
              </a:ext>
            </a:extLst>
          </p:cNvPr>
          <p:cNvSpPr/>
          <p:nvPr/>
        </p:nvSpPr>
        <p:spPr>
          <a:xfrm>
            <a:off x="2015478" y="4034252"/>
            <a:ext cx="4869186" cy="692497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>
            <a:solidFill>
              <a:schemeClr val="accent6">
                <a:lumMod val="75000"/>
              </a:schemeClr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fr-FR" sz="1300" b="1" dirty="0">
                <a:latin typeface="Arial" panose="020B0604020202020204" pitchFamily="34" charset="0"/>
                <a:cs typeface="Arial" panose="020B0604020202020204" pitchFamily="34" charset="0"/>
              </a:rPr>
              <a:t>Fournir un renforcement des capacités et un soutien technique, notamment sur les aspects fiduciaires et de </a:t>
            </a:r>
            <a:r>
              <a:rPr lang="fr-FR" sz="13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durabilité des investissements au niveau communautaire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03ED80FC-2683-AF52-4F0B-CA6F6A67B351}"/>
              </a:ext>
            </a:extLst>
          </p:cNvPr>
          <p:cNvSpPr/>
          <p:nvPr/>
        </p:nvSpPr>
        <p:spPr>
          <a:xfrm>
            <a:off x="2026922" y="3141816"/>
            <a:ext cx="4861554" cy="692497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>
            <a:solidFill>
              <a:schemeClr val="accent6">
                <a:lumMod val="75000"/>
              </a:schemeClr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fr-FR" sz="1300" b="1" dirty="0">
                <a:latin typeface="Arial" panose="020B0604020202020204" pitchFamily="34" charset="0"/>
                <a:cs typeface="Arial" panose="020B0604020202020204" pitchFamily="34" charset="0"/>
              </a:rPr>
              <a:t>Assurer des liens solides avec les systèmes de gouvernance locale existants, y compris avec les agences gouvernementales sectorielles/déconcentrées dans le pays</a:t>
            </a:r>
          </a:p>
        </p:txBody>
      </p:sp>
      <p:cxnSp>
        <p:nvCxnSpPr>
          <p:cNvPr id="8" name="Connecteur droit 7">
            <a:extLst>
              <a:ext uri="{FF2B5EF4-FFF2-40B4-BE49-F238E27FC236}">
                <a16:creationId xmlns:a16="http://schemas.microsoft.com/office/drawing/2014/main" id="{68A57CF3-D5A0-4261-CEC1-9904A89331E7}"/>
              </a:ext>
            </a:extLst>
          </p:cNvPr>
          <p:cNvCxnSpPr>
            <a:cxnSpLocks/>
          </p:cNvCxnSpPr>
          <p:nvPr/>
        </p:nvCxnSpPr>
        <p:spPr>
          <a:xfrm>
            <a:off x="4381500" y="3800654"/>
            <a:ext cx="0" cy="199846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Connecteur droit 8">
            <a:extLst>
              <a:ext uri="{FF2B5EF4-FFF2-40B4-BE49-F238E27FC236}">
                <a16:creationId xmlns:a16="http://schemas.microsoft.com/office/drawing/2014/main" id="{88B809E5-8143-A063-7B69-C20C85B0AEC7}"/>
              </a:ext>
            </a:extLst>
          </p:cNvPr>
          <p:cNvCxnSpPr>
            <a:cxnSpLocks/>
          </p:cNvCxnSpPr>
          <p:nvPr/>
        </p:nvCxnSpPr>
        <p:spPr>
          <a:xfrm>
            <a:off x="4396740" y="2400951"/>
            <a:ext cx="0" cy="199846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Connecteur droit 15">
            <a:extLst>
              <a:ext uri="{FF2B5EF4-FFF2-40B4-BE49-F238E27FC236}">
                <a16:creationId xmlns:a16="http://schemas.microsoft.com/office/drawing/2014/main" id="{8B7CDAE0-A228-91DA-EDAB-37DF4037BAA2}"/>
              </a:ext>
            </a:extLst>
          </p:cNvPr>
          <p:cNvCxnSpPr>
            <a:cxnSpLocks/>
          </p:cNvCxnSpPr>
          <p:nvPr/>
        </p:nvCxnSpPr>
        <p:spPr>
          <a:xfrm>
            <a:off x="4389120" y="1501791"/>
            <a:ext cx="0" cy="199846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839864470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B26539E-8E99-0256-41D7-D4E782D7FD3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extBox 14">
            <a:extLst>
              <a:ext uri="{FF2B5EF4-FFF2-40B4-BE49-F238E27FC236}">
                <a16:creationId xmlns:a16="http://schemas.microsoft.com/office/drawing/2014/main" id="{4675CE29-C26D-89FA-DB28-1527725BD524}"/>
              </a:ext>
            </a:extLst>
          </p:cNvPr>
          <p:cNvSpPr txBox="1"/>
          <p:nvPr/>
        </p:nvSpPr>
        <p:spPr>
          <a:xfrm>
            <a:off x="2467073" y="2323232"/>
            <a:ext cx="4468299" cy="4583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171450">
              <a:lnSpc>
                <a:spcPct val="115000"/>
              </a:lnSpc>
              <a:buClrTx/>
            </a:pPr>
            <a:r>
              <a:rPr lang="fr-FR" sz="2300" b="1" kern="1200" dirty="0">
                <a:solidFill>
                  <a:schemeClr val="bg1">
                    <a:lumMod val="85000"/>
                  </a:schemeClr>
                </a:solidFill>
                <a:latin typeface="Agency FB" panose="020B0503020202020204" pitchFamily="34" charset="0"/>
                <a:ea typeface="Red Hat Display SemiBold" panose="02010303040201060303" pitchFamily="2" charset="0"/>
                <a:cs typeface="Red Hat Display SemiBold" panose="02010303040201060303" pitchFamily="2" charset="0"/>
                <a:sym typeface="Red Hat Display"/>
              </a:rPr>
              <a:t>PROJET COSO ET GOUVERNANCE LOCALE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94316686-97F7-FDAE-C2DF-E60D5301A4C0}"/>
              </a:ext>
            </a:extLst>
          </p:cNvPr>
          <p:cNvSpPr txBox="1"/>
          <p:nvPr/>
        </p:nvSpPr>
        <p:spPr>
          <a:xfrm>
            <a:off x="2481845" y="3631286"/>
            <a:ext cx="3718937" cy="4583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171450">
              <a:lnSpc>
                <a:spcPct val="115000"/>
              </a:lnSpc>
              <a:buClrTx/>
            </a:pPr>
            <a:r>
              <a:rPr lang="fr-FR" sz="2300" b="1" kern="1200" dirty="0">
                <a:solidFill>
                  <a:schemeClr val="bg1">
                    <a:lumMod val="75000"/>
                  </a:schemeClr>
                </a:solidFill>
                <a:latin typeface="Agency FB" panose="020B0503020202020204" pitchFamily="34" charset="0"/>
                <a:ea typeface="Red Hat Display SemiBold" panose="02010303040201060303" pitchFamily="2" charset="0"/>
                <a:cs typeface="Red Hat Display SemiBold" panose="02010303040201060303" pitchFamily="2" charset="0"/>
                <a:sym typeface="Red Hat Display"/>
              </a:rPr>
              <a:t>PERSPECTIVES</a:t>
            </a:r>
            <a:endParaRPr lang="fr-FR" sz="2300" b="1" kern="1200" dirty="0">
              <a:solidFill>
                <a:schemeClr val="bg1">
                  <a:lumMod val="75000"/>
                </a:schemeClr>
              </a:solidFill>
              <a:latin typeface="Agency FB" panose="020B0503020202020204" pitchFamily="34" charset="0"/>
              <a:ea typeface="Red Hat Display SemiBold" panose="02010303040201060303" pitchFamily="2" charset="0"/>
              <a:cs typeface="Red Hat Display SemiBold" panose="02010303040201060303" pitchFamily="2" charset="0"/>
            </a:endParaRP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F9859C85-5156-1957-7962-E44F54DBF1F8}"/>
              </a:ext>
            </a:extLst>
          </p:cNvPr>
          <p:cNvSpPr txBox="1"/>
          <p:nvPr/>
        </p:nvSpPr>
        <p:spPr>
          <a:xfrm>
            <a:off x="1457132" y="1492535"/>
            <a:ext cx="939315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defTabSz="171450">
              <a:buClrTx/>
            </a:pPr>
            <a:r>
              <a:rPr lang="en-GB" sz="4000" kern="1200" dirty="0">
                <a:solidFill>
                  <a:srgbClr val="30891A"/>
                </a:solidFill>
                <a:latin typeface="Raleway SemiBold"/>
                <a:ea typeface="+mn-ea"/>
                <a:cs typeface="+mn-cs"/>
              </a:rPr>
              <a:t>01</a:t>
            </a:r>
          </a:p>
        </p:txBody>
      </p:sp>
      <p:sp>
        <p:nvSpPr>
          <p:cNvPr id="39" name="TextBox 38">
            <a:extLst>
              <a:ext uri="{FF2B5EF4-FFF2-40B4-BE49-F238E27FC236}">
                <a16:creationId xmlns:a16="http://schemas.microsoft.com/office/drawing/2014/main" id="{0732CCEC-2F71-BE1C-C9F2-C999360271A3}"/>
              </a:ext>
            </a:extLst>
          </p:cNvPr>
          <p:cNvSpPr txBox="1"/>
          <p:nvPr/>
        </p:nvSpPr>
        <p:spPr>
          <a:xfrm>
            <a:off x="1457132" y="2772301"/>
            <a:ext cx="91191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defTabSz="171450">
              <a:buClrTx/>
            </a:pPr>
            <a:r>
              <a:rPr lang="en-GB" sz="4000" kern="1200" dirty="0">
                <a:solidFill>
                  <a:srgbClr val="006600"/>
                </a:solidFill>
                <a:latin typeface="Raleway SemiBold"/>
                <a:ea typeface="+mn-ea"/>
                <a:cs typeface="+mn-cs"/>
              </a:rPr>
              <a:t>03</a:t>
            </a:r>
          </a:p>
        </p:txBody>
      </p:sp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CD902E54-E16B-7B47-8131-B3A69B7C9770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>
          <a:solidFill>
            <a:srgbClr val="006600"/>
          </a:solidFill>
        </p:spPr>
        <p:txBody>
          <a:bodyPr/>
          <a:lstStyle/>
          <a:p>
            <a:pPr defTabSz="171450">
              <a:buClrTx/>
            </a:pPr>
            <a:fld id="{8C48FCF8-25E9-4F94-BC2B-FA1B572C1FF3}" type="slidenum">
              <a:rPr lang="en-US" kern="1200">
                <a:solidFill>
                  <a:prstClr val="white"/>
                </a:solidFill>
                <a:ea typeface="+mn-ea"/>
                <a:cs typeface="+mn-cs"/>
              </a:rPr>
              <a:pPr defTabSz="171450">
                <a:buClrTx/>
              </a:pPr>
              <a:t>14</a:t>
            </a:fld>
            <a:endParaRPr lang="en-US" kern="1200" dirty="0">
              <a:solidFill>
                <a:prstClr val="white"/>
              </a:solidFill>
              <a:ea typeface="+mn-ea"/>
              <a:cs typeface="+mn-cs"/>
            </a:endParaRPr>
          </a:p>
        </p:txBody>
      </p:sp>
      <p:sp>
        <p:nvSpPr>
          <p:cNvPr id="10" name="TextBox 14">
            <a:extLst>
              <a:ext uri="{FF2B5EF4-FFF2-40B4-BE49-F238E27FC236}">
                <a16:creationId xmlns:a16="http://schemas.microsoft.com/office/drawing/2014/main" id="{D8FD1B74-E7E3-34FD-65BB-57F7F99C1165}"/>
              </a:ext>
            </a:extLst>
          </p:cNvPr>
          <p:cNvSpPr txBox="1"/>
          <p:nvPr/>
        </p:nvSpPr>
        <p:spPr>
          <a:xfrm>
            <a:off x="2418059" y="3023010"/>
            <a:ext cx="3481692" cy="4583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171450">
              <a:lnSpc>
                <a:spcPct val="115000"/>
              </a:lnSpc>
              <a:buClrTx/>
            </a:pPr>
            <a:r>
              <a:rPr lang="fr-FR" sz="2300" b="1" kern="1200" dirty="0">
                <a:solidFill>
                  <a:schemeClr val="tx1"/>
                </a:solidFill>
                <a:latin typeface="Agency FB" panose="020B0503020202020204" pitchFamily="34" charset="0"/>
                <a:ea typeface="Red Hat Display SemiBold" panose="02010303040201060303" pitchFamily="2" charset="0"/>
                <a:cs typeface="Red Hat Display SemiBold" panose="02010303040201060303" pitchFamily="2" charset="0"/>
                <a:sym typeface="Red Hat Display"/>
              </a:rPr>
              <a:t>BILAN DES ETUDES REALISEES</a:t>
            </a:r>
          </a:p>
        </p:txBody>
      </p:sp>
      <p:sp>
        <p:nvSpPr>
          <p:cNvPr id="11" name="TextBox 16">
            <a:extLst>
              <a:ext uri="{FF2B5EF4-FFF2-40B4-BE49-F238E27FC236}">
                <a16:creationId xmlns:a16="http://schemas.microsoft.com/office/drawing/2014/main" id="{9A81203B-AC8D-1BDE-5B1D-28A68E473BC6}"/>
              </a:ext>
            </a:extLst>
          </p:cNvPr>
          <p:cNvSpPr txBox="1"/>
          <p:nvPr/>
        </p:nvSpPr>
        <p:spPr>
          <a:xfrm>
            <a:off x="1457132" y="2132411"/>
            <a:ext cx="91191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defTabSz="171450">
              <a:buClrTx/>
            </a:pPr>
            <a:r>
              <a:rPr lang="en-GB" sz="4000" kern="1200" dirty="0">
                <a:solidFill>
                  <a:srgbClr val="0070C0"/>
                </a:solidFill>
                <a:latin typeface="Raleway SemiBold"/>
                <a:ea typeface="+mn-ea"/>
                <a:cs typeface="+mn-cs"/>
              </a:rPr>
              <a:t>02</a:t>
            </a:r>
          </a:p>
        </p:txBody>
      </p:sp>
      <p:sp>
        <p:nvSpPr>
          <p:cNvPr id="13" name="TextBox 14">
            <a:extLst>
              <a:ext uri="{FF2B5EF4-FFF2-40B4-BE49-F238E27FC236}">
                <a16:creationId xmlns:a16="http://schemas.microsoft.com/office/drawing/2014/main" id="{67547AB8-73A9-FE7E-64B9-4A92DCBA8DBB}"/>
              </a:ext>
            </a:extLst>
          </p:cNvPr>
          <p:cNvSpPr txBox="1"/>
          <p:nvPr/>
        </p:nvSpPr>
        <p:spPr>
          <a:xfrm>
            <a:off x="297977" y="840132"/>
            <a:ext cx="1259362" cy="5170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171450">
              <a:lnSpc>
                <a:spcPct val="115000"/>
              </a:lnSpc>
              <a:buClrTx/>
            </a:pPr>
            <a:r>
              <a:rPr lang="fr-FR" sz="2400" kern="1200" dirty="0">
                <a:solidFill>
                  <a:srgbClr val="31373B">
                    <a:lumMod val="75000"/>
                  </a:srgbClr>
                </a:solidFill>
                <a:latin typeface="Rockwell Extra Bold" panose="02060903040505020403" pitchFamily="18" charset="0"/>
                <a:ea typeface="Red Hat Display SemiBold" panose="02010303040201060303" pitchFamily="2" charset="0"/>
                <a:cs typeface="Red Hat Display SemiBold" panose="02010303040201060303" pitchFamily="2" charset="0"/>
                <a:sym typeface="Red Hat Display"/>
              </a:rPr>
              <a:t>PLAN</a:t>
            </a:r>
            <a:endParaRPr lang="fr-FR" sz="3600" kern="1200" dirty="0">
              <a:solidFill>
                <a:srgbClr val="31373B">
                  <a:lumMod val="75000"/>
                </a:srgbClr>
              </a:solidFill>
              <a:latin typeface="Rockwell Extra Bold" panose="02060903040505020403" pitchFamily="18" charset="0"/>
              <a:ea typeface="Red Hat Display SemiBold" panose="02010303040201060303" pitchFamily="2" charset="0"/>
              <a:cs typeface="Red Hat Display SemiBold" panose="02010303040201060303" pitchFamily="2" charset="0"/>
              <a:sym typeface="Red Hat Display"/>
            </a:endParaRPr>
          </a:p>
        </p:txBody>
      </p:sp>
      <p:cxnSp>
        <p:nvCxnSpPr>
          <p:cNvPr id="4" name="Connecteur droit 3">
            <a:extLst>
              <a:ext uri="{FF2B5EF4-FFF2-40B4-BE49-F238E27FC236}">
                <a16:creationId xmlns:a16="http://schemas.microsoft.com/office/drawing/2014/main" id="{348E1BA9-5971-1C06-325C-92CA46FEE8AA}"/>
              </a:ext>
            </a:extLst>
          </p:cNvPr>
          <p:cNvCxnSpPr/>
          <p:nvPr/>
        </p:nvCxnSpPr>
        <p:spPr>
          <a:xfrm>
            <a:off x="0" y="1290824"/>
            <a:ext cx="1331279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TextBox 14">
            <a:extLst>
              <a:ext uri="{FF2B5EF4-FFF2-40B4-BE49-F238E27FC236}">
                <a16:creationId xmlns:a16="http://schemas.microsoft.com/office/drawing/2014/main" id="{EF4F0275-A7C0-37D3-D432-151C9731E1E0}"/>
              </a:ext>
            </a:extLst>
          </p:cNvPr>
          <p:cNvSpPr txBox="1"/>
          <p:nvPr/>
        </p:nvSpPr>
        <p:spPr>
          <a:xfrm>
            <a:off x="2467073" y="1688936"/>
            <a:ext cx="4529472" cy="4583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171450">
              <a:lnSpc>
                <a:spcPct val="115000"/>
              </a:lnSpc>
              <a:buClrTx/>
            </a:pPr>
            <a:r>
              <a:rPr lang="fr-FR" sz="2300" b="1" kern="1200" dirty="0">
                <a:solidFill>
                  <a:schemeClr val="bg1">
                    <a:lumMod val="75000"/>
                  </a:schemeClr>
                </a:solidFill>
                <a:latin typeface="Agency FB" panose="020B0503020202020204" pitchFamily="34" charset="0"/>
                <a:ea typeface="Red Hat Display SemiBold" panose="02010303040201060303" pitchFamily="2" charset="0"/>
                <a:cs typeface="Red Hat Display SemiBold" panose="02010303040201060303" pitchFamily="2" charset="0"/>
                <a:sym typeface="Red Hat Display"/>
              </a:rPr>
              <a:t>CONTEXTE</a:t>
            </a:r>
          </a:p>
        </p:txBody>
      </p:sp>
      <p:sp>
        <p:nvSpPr>
          <p:cNvPr id="24" name="TextBox 38">
            <a:extLst>
              <a:ext uri="{FF2B5EF4-FFF2-40B4-BE49-F238E27FC236}">
                <a16:creationId xmlns:a16="http://schemas.microsoft.com/office/drawing/2014/main" id="{42B68577-0E3A-0402-B5AE-670BBB589C55}"/>
              </a:ext>
            </a:extLst>
          </p:cNvPr>
          <p:cNvSpPr txBox="1"/>
          <p:nvPr/>
        </p:nvSpPr>
        <p:spPr>
          <a:xfrm>
            <a:off x="1457132" y="3440333"/>
            <a:ext cx="91191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defTabSz="171450">
              <a:buClrTx/>
            </a:pPr>
            <a:r>
              <a:rPr lang="en-GB" sz="4000" kern="1200" dirty="0">
                <a:solidFill>
                  <a:srgbClr val="FF0000"/>
                </a:solidFill>
                <a:latin typeface="Raleway SemiBold"/>
                <a:ea typeface="+mn-ea"/>
                <a:cs typeface="+mn-cs"/>
              </a:rPr>
              <a:t>04</a:t>
            </a:r>
          </a:p>
        </p:txBody>
      </p:sp>
    </p:spTree>
    <p:extLst>
      <p:ext uri="{BB962C8B-B14F-4D97-AF65-F5344CB8AC3E}">
        <p14:creationId xmlns:p14="http://schemas.microsoft.com/office/powerpoint/2010/main" val="26843693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numéro de diapositive 1">
            <a:extLst>
              <a:ext uri="{FF2B5EF4-FFF2-40B4-BE49-F238E27FC236}">
                <a16:creationId xmlns:a16="http://schemas.microsoft.com/office/drawing/2014/main" id="{6713707F-B820-E86F-7121-2A2BDF74B269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defTabSz="685732">
              <a:buClrTx/>
            </a:pPr>
            <a:fld id="{3CBF67D7-8C75-433C-B949-F5BA01069781}" type="slidenum">
              <a:rPr lang="en-US" kern="1200" smtClean="0">
                <a:solidFill>
                  <a:prstClr val="white"/>
                </a:solidFill>
                <a:ea typeface="+mn-ea"/>
                <a:cs typeface="+mn-cs"/>
              </a:rPr>
              <a:pPr defTabSz="685732">
                <a:buClrTx/>
              </a:pPr>
              <a:t>15</a:t>
            </a:fld>
            <a:endParaRPr lang="en-US" kern="1200" dirty="0">
              <a:solidFill>
                <a:prstClr val="white"/>
              </a:solidFill>
              <a:ea typeface="+mn-ea"/>
              <a:cs typeface="+mn-cs"/>
            </a:endParaRP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A9987AED-E250-3506-D2FE-554BAABE9FFB}"/>
              </a:ext>
            </a:extLst>
          </p:cNvPr>
          <p:cNvSpPr/>
          <p:nvPr/>
        </p:nvSpPr>
        <p:spPr>
          <a:xfrm>
            <a:off x="654148" y="151612"/>
            <a:ext cx="8263275" cy="328044"/>
          </a:xfrm>
          <a:prstGeom prst="rect">
            <a:avLst/>
          </a:prstGeom>
          <a:noFill/>
          <a:ln w="25400" cap="flat" cmpd="sng" algn="ctr">
            <a:noFill/>
            <a:prstDash val="solid"/>
          </a:ln>
          <a:effectLst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ajor"/>
        </p:style>
        <p:txBody>
          <a:bodyPr lIns="68574" tIns="34289" rIns="68574" bIns="34289" rtlCol="0" anchor="ctr"/>
          <a:lstStyle/>
          <a:p>
            <a:pPr marL="444434" indent="-444434" defTabSz="685715">
              <a:lnSpc>
                <a:spcPct val="114000"/>
              </a:lnSpc>
              <a:spcAft>
                <a:spcPts val="1200"/>
              </a:spcAft>
              <a:buClrTx/>
              <a:defRPr/>
            </a:pPr>
            <a:r>
              <a:rPr lang="fr-FR" sz="1500" b="1" dirty="0">
                <a:solidFill>
                  <a:srgbClr val="FFFFFF"/>
                </a:solidFill>
                <a:latin typeface="Arial Black" panose="020B0A04020102020204" pitchFamily="34" charset="0"/>
                <a:ea typeface="Verdana" panose="020B0604030504040204" pitchFamily="34" charset="0"/>
                <a:cs typeface="Times New Roman" panose="02020603050405020304" pitchFamily="18" charset="0"/>
              </a:rPr>
              <a:t>3.1. </a:t>
            </a:r>
            <a:r>
              <a:rPr lang="fr-FR" sz="1500" b="1" dirty="0">
                <a:solidFill>
                  <a:schemeClr val="bg1"/>
                </a:solidFill>
                <a:latin typeface="Arial Black" panose="020B0A04020102020204" pitchFamily="34" charset="0"/>
                <a:ea typeface="Verdana" panose="020B0604030504040204" pitchFamily="34" charset="0"/>
                <a:cs typeface="Times New Roman" panose="02020603050405020304" pitchFamily="18" charset="0"/>
              </a:rPr>
              <a:t>DÉMARCHE DU BILAN DES ÉTUDES EN LIEN AVEC LA GOUVERNANCE LOCALE </a:t>
            </a:r>
            <a:endParaRPr lang="fr-FR" sz="1200" b="1" dirty="0">
              <a:solidFill>
                <a:schemeClr val="bg1"/>
              </a:solidFill>
              <a:latin typeface="Arial Black" panose="020B0A04020102020204" pitchFamily="34" charset="0"/>
              <a:ea typeface="Verdana" panose="020B0604030504040204" pitchFamily="34" charset="0"/>
              <a:cs typeface="Times New Roman" panose="02020603050405020304" pitchFamily="18" charset="0"/>
            </a:endParaRPr>
          </a:p>
        </p:txBody>
      </p:sp>
      <p:graphicFrame>
        <p:nvGraphicFramePr>
          <p:cNvPr id="5" name="Tableau 5">
            <a:extLst>
              <a:ext uri="{FF2B5EF4-FFF2-40B4-BE49-F238E27FC236}">
                <a16:creationId xmlns:a16="http://schemas.microsoft.com/office/drawing/2014/main" id="{1482F86F-314F-4C45-B62D-7DCB280ECB8D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40214912"/>
              </p:ext>
            </p:extLst>
          </p:nvPr>
        </p:nvGraphicFramePr>
        <p:xfrm>
          <a:off x="230245" y="822303"/>
          <a:ext cx="8407217" cy="3881873"/>
        </p:xfrm>
        <a:graphic>
          <a:graphicData uri="http://schemas.openxmlformats.org/drawingml/2006/table">
            <a:tbl>
              <a:tblPr firstRow="1" bandRow="1">
                <a:tableStyleId>{1ADB3B3B-28E4-4F8B-9EC0-2FD3A526C8F7}</a:tableStyleId>
              </a:tblPr>
              <a:tblGrid>
                <a:gridCol w="584133">
                  <a:extLst>
                    <a:ext uri="{9D8B030D-6E8A-4147-A177-3AD203B41FA5}">
                      <a16:colId xmlns:a16="http://schemas.microsoft.com/office/drawing/2014/main" val="1967862203"/>
                    </a:ext>
                  </a:extLst>
                </a:gridCol>
                <a:gridCol w="7823084">
                  <a:extLst>
                    <a:ext uri="{9D8B030D-6E8A-4147-A177-3AD203B41FA5}">
                      <a16:colId xmlns:a16="http://schemas.microsoft.com/office/drawing/2014/main" val="3340385612"/>
                    </a:ext>
                  </a:extLst>
                </a:gridCol>
              </a:tblGrid>
              <a:tr h="670999">
                <a:tc>
                  <a:txBody>
                    <a:bodyPr/>
                    <a:lstStyle/>
                    <a:p>
                      <a:pPr algn="ctr"/>
                      <a:r>
                        <a:rPr lang="fr-FR" b="1" dirty="0"/>
                        <a:t>1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l" defTabSz="685629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fr-CI" sz="1400" b="1" kern="1200" dirty="0">
                          <a:solidFill>
                            <a:schemeClr val="tx1"/>
                          </a:solidFill>
                          <a:latin typeface="Red Hat Display Black" panose="02010A03040201060303" pitchFamily="2" charset="0"/>
                          <a:ea typeface="Red Hat Display SemiBold" panose="02010303040201060303" pitchFamily="2" charset="0"/>
                          <a:cs typeface="Red Hat Display SemiBold" panose="02010303040201060303" pitchFamily="2" charset="0"/>
                        </a:rPr>
                        <a:t>Séances de travaux</a:t>
                      </a:r>
                      <a:r>
                        <a:rPr lang="fr-CI" sz="1400" b="1" kern="1200" dirty="0">
                          <a:solidFill>
                            <a:schemeClr val="tx1"/>
                          </a:solidFill>
                          <a:latin typeface="Red Hat Display SemiBold" panose="02010303040201060303" pitchFamily="2" charset="0"/>
                          <a:ea typeface="Red Hat Display SemiBold" panose="02010303040201060303" pitchFamily="2" charset="0"/>
                          <a:cs typeface="Red Hat Display SemiBold" panose="02010303040201060303" pitchFamily="2" charset="0"/>
                        </a:rPr>
                        <a:t> préparatoires de revue documentaire sur la thématique de la Gouvernance locale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760864814"/>
                  </a:ext>
                </a:extLst>
              </a:tr>
              <a:tr h="670999">
                <a:tc>
                  <a:txBody>
                    <a:bodyPr/>
                    <a:lstStyle/>
                    <a:p>
                      <a:pPr algn="ctr"/>
                      <a:r>
                        <a:rPr lang="fr-FR" b="1" dirty="0"/>
                        <a:t>2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l" defTabSz="685629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fr-CI" sz="1400" b="1" kern="1200" dirty="0">
                          <a:solidFill>
                            <a:schemeClr val="tx1"/>
                          </a:solidFill>
                          <a:latin typeface="Red Hat Display Black" panose="02010A03040201060303" pitchFamily="2" charset="0"/>
                          <a:ea typeface="Red Hat Display SemiBold" panose="02010303040201060303" pitchFamily="2" charset="0"/>
                          <a:cs typeface="Red Hat Display SemiBold" panose="02010303040201060303" pitchFamily="2" charset="0"/>
                        </a:rPr>
                        <a:t>Elaboration d’une version 2.0 de la Matrice KMP</a:t>
                      </a:r>
                      <a:r>
                        <a:rPr lang="fr-CI" sz="1400" b="1" kern="1200" dirty="0">
                          <a:solidFill>
                            <a:schemeClr val="tx1"/>
                          </a:solidFill>
                          <a:latin typeface="Red Hat Display SemiBold" panose="02010303040201060303" pitchFamily="2" charset="0"/>
                          <a:ea typeface="Red Hat Display SemiBold" panose="02010303040201060303" pitchFamily="2" charset="0"/>
                          <a:cs typeface="Red Hat Display SemiBold" panose="02010303040201060303" pitchFamily="2" charset="0"/>
                        </a:rPr>
                        <a:t> (</a:t>
                      </a:r>
                      <a:r>
                        <a:rPr lang="fr-CI" sz="1400" b="0" kern="1200" dirty="0">
                          <a:solidFill>
                            <a:schemeClr val="tx1"/>
                          </a:solidFill>
                          <a:latin typeface="Red Hat Display SemiBold" panose="02010303040201060303" pitchFamily="2" charset="0"/>
                          <a:ea typeface="Red Hat Display SemiBold" panose="02010303040201060303" pitchFamily="2" charset="0"/>
                          <a:cs typeface="Red Hat Display SemiBold" panose="02010303040201060303" pitchFamily="2" charset="0"/>
                        </a:rPr>
                        <a:t>Matrice de Gestion des Connaissances) </a:t>
                      </a:r>
                      <a:r>
                        <a:rPr lang="fr-CI" sz="1400" b="1" kern="1200" dirty="0">
                          <a:solidFill>
                            <a:schemeClr val="tx1"/>
                          </a:solidFill>
                          <a:latin typeface="Red Hat Display SemiBold" panose="02010303040201060303" pitchFamily="2" charset="0"/>
                          <a:ea typeface="Red Hat Display SemiBold" panose="02010303040201060303" pitchFamily="2" charset="0"/>
                          <a:cs typeface="Red Hat Display SemiBold" panose="02010303040201060303" pitchFamily="2" charset="0"/>
                        </a:rPr>
                        <a:t>sur la Gouvernance locale qui organise la méthodologie d’exploitation des sources documentaires.</a:t>
                      </a:r>
                      <a:endParaRPr lang="fr-CI" sz="1400" b="1" kern="1200" dirty="0">
                        <a:solidFill>
                          <a:schemeClr val="tx1"/>
                        </a:solidFill>
                        <a:latin typeface="Red Hat Display Black" panose="02010A03040201060303" pitchFamily="2" charset="0"/>
                        <a:ea typeface="Red Hat Display SemiBold" panose="02010303040201060303" pitchFamily="2" charset="0"/>
                        <a:cs typeface="Red Hat Display SemiBold" panose="02010303040201060303" pitchFamily="2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109240268"/>
                  </a:ext>
                </a:extLst>
              </a:tr>
              <a:tr h="1137356">
                <a:tc>
                  <a:txBody>
                    <a:bodyPr/>
                    <a:lstStyle/>
                    <a:p>
                      <a:pPr algn="ctr"/>
                      <a:r>
                        <a:rPr lang="fr-FR" b="1" dirty="0"/>
                        <a:t>3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l" defTabSz="685629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fr-CI" sz="1400" b="1" kern="1200" dirty="0">
                          <a:solidFill>
                            <a:schemeClr val="tx1"/>
                          </a:solidFill>
                          <a:latin typeface="Red Hat Display SemiBold" panose="02010303040201060303" pitchFamily="2" charset="0"/>
                          <a:ea typeface="Red Hat Display SemiBold" panose="02010303040201060303" pitchFamily="2" charset="0"/>
                          <a:cs typeface="Red Hat Display SemiBold" panose="02010303040201060303" pitchFamily="2" charset="0"/>
                        </a:rPr>
                        <a:t>Organisation de l’</a:t>
                      </a:r>
                      <a:r>
                        <a:rPr lang="fr-CI" sz="1400" b="1" kern="1200" dirty="0">
                          <a:solidFill>
                            <a:schemeClr val="tx1"/>
                          </a:solidFill>
                          <a:latin typeface="Red Hat Display Black" panose="02010A03040201060303" pitchFamily="2" charset="0"/>
                          <a:ea typeface="Red Hat Display SemiBold" panose="02010303040201060303" pitchFamily="2" charset="0"/>
                          <a:cs typeface="Red Hat Display SemiBold" panose="02010303040201060303" pitchFamily="2" charset="0"/>
                        </a:rPr>
                        <a:t>atelier d’analyse approfondie de la revue documentaire sur la Gouvernance Locale </a:t>
                      </a:r>
                      <a:r>
                        <a:rPr lang="fr-CI" sz="1400" b="1" kern="1200" dirty="0">
                          <a:solidFill>
                            <a:schemeClr val="tx1"/>
                          </a:solidFill>
                          <a:latin typeface="Red Hat Display SemiBold" panose="02010303040201060303" pitchFamily="2" charset="0"/>
                          <a:ea typeface="Red Hat Display SemiBold" panose="02010303040201060303" pitchFamily="2" charset="0"/>
                          <a:cs typeface="Red Hat Display SemiBold" panose="02010303040201060303" pitchFamily="2" charset="0"/>
                        </a:rPr>
                        <a:t>(les 13 et 14 mars 2024)</a:t>
                      </a:r>
                      <a:r>
                        <a:rPr lang="fr-CI" sz="1400" b="1" kern="1200" dirty="0">
                          <a:solidFill>
                            <a:schemeClr val="tx1"/>
                          </a:solidFill>
                          <a:latin typeface="Red Hat Display Black" panose="02010A03040201060303" pitchFamily="2" charset="0"/>
                          <a:ea typeface="Red Hat Display SemiBold" panose="02010303040201060303" pitchFamily="2" charset="0"/>
                          <a:cs typeface="Red Hat Display SemiBold" panose="02010303040201060303" pitchFamily="2" charset="0"/>
                        </a:rPr>
                        <a:t> </a:t>
                      </a:r>
                      <a:r>
                        <a:rPr lang="fr-CI" sz="1400" b="1" kern="1200" dirty="0">
                          <a:solidFill>
                            <a:schemeClr val="tx1"/>
                          </a:solidFill>
                          <a:latin typeface="Red Hat Display SemiBold" panose="02010303040201060303" pitchFamily="2" charset="0"/>
                          <a:ea typeface="Red Hat Display SemiBold" panose="02010303040201060303" pitchFamily="2" charset="0"/>
                          <a:cs typeface="Red Hat Display SemiBold" panose="02010303040201060303" pitchFamily="2" charset="0"/>
                        </a:rPr>
                        <a:t>avec la participation  </a:t>
                      </a:r>
                      <a:r>
                        <a:rPr lang="fr-CI" sz="1400" b="1" kern="1200" dirty="0">
                          <a:solidFill>
                            <a:schemeClr val="tx1"/>
                          </a:solidFill>
                          <a:latin typeface="Red Hat Display Black" panose="02010A03040201060303" pitchFamily="2" charset="0"/>
                          <a:ea typeface="Red Hat Display SemiBold" panose="02010303040201060303" pitchFamily="2" charset="0"/>
                          <a:cs typeface="Red Hat Display SemiBold" panose="02010303040201060303" pitchFamily="2" charset="0"/>
                        </a:rPr>
                        <a:t>38 experts</a:t>
                      </a:r>
                      <a:r>
                        <a:rPr lang="fr-CI" sz="1400" b="1" kern="1200" dirty="0">
                          <a:solidFill>
                            <a:schemeClr val="tx1"/>
                          </a:solidFill>
                          <a:latin typeface="Red Hat Display SemiBold" panose="02010303040201060303" pitchFamily="2" charset="0"/>
                          <a:ea typeface="Red Hat Display SemiBold" panose="02010303040201060303" pitchFamily="2" charset="0"/>
                          <a:cs typeface="Red Hat Display SemiBold" panose="02010303040201060303" pitchFamily="2" charset="0"/>
                        </a:rPr>
                        <a:t> issues des Ministères, structures techniques et organismes de la société civile qui a permit l’</a:t>
                      </a:r>
                      <a:r>
                        <a:rPr lang="fr-CI" sz="1400" b="1" kern="1200" dirty="0">
                          <a:solidFill>
                            <a:schemeClr val="tx1"/>
                          </a:solidFill>
                          <a:latin typeface="Red Hat Display Black" panose="02010A03040201060303" pitchFamily="2" charset="0"/>
                          <a:ea typeface="Red Hat Display SemiBold" panose="02010303040201060303" pitchFamily="2" charset="0"/>
                          <a:cs typeface="Red Hat Display SemiBold" panose="02010303040201060303" pitchFamily="2" charset="0"/>
                        </a:rPr>
                        <a:t>exploitation de 109 sources (études, etc.) d’informations pertinentes sur la thématique.</a:t>
                      </a:r>
                      <a:endParaRPr lang="fr-CI" sz="1400" b="1" kern="1200" dirty="0">
                        <a:solidFill>
                          <a:schemeClr val="tx1"/>
                        </a:solidFill>
                        <a:latin typeface="Red Hat Display SemiBold" panose="02010303040201060303" pitchFamily="2" charset="0"/>
                        <a:ea typeface="Red Hat Display SemiBold" panose="02010303040201060303" pitchFamily="2" charset="0"/>
                        <a:cs typeface="Red Hat Display SemiBold" panose="02010303040201060303" pitchFamily="2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04661684"/>
                  </a:ext>
                </a:extLst>
              </a:tr>
              <a:tr h="670999">
                <a:tc>
                  <a:txBody>
                    <a:bodyPr/>
                    <a:lstStyle/>
                    <a:p>
                      <a:pPr algn="ctr"/>
                      <a:r>
                        <a:rPr lang="fr-FR" b="1" dirty="0"/>
                        <a:t>4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fr-CI" sz="1400" b="1" kern="1200" dirty="0">
                          <a:solidFill>
                            <a:schemeClr val="tx1"/>
                          </a:solidFill>
                          <a:latin typeface="Red Hat Display SemiBold" panose="02010303040201060303" pitchFamily="2" charset="0"/>
                          <a:ea typeface="Red Hat Display SemiBold" panose="02010303040201060303" pitchFamily="2" charset="0"/>
                          <a:cs typeface="Red Hat Display SemiBold" panose="02010303040201060303" pitchFamily="2" charset="0"/>
                        </a:rPr>
                        <a:t>Finalisation de la </a:t>
                      </a:r>
                      <a:r>
                        <a:rPr lang="fr-CI" sz="1400" b="1" kern="1200" dirty="0">
                          <a:solidFill>
                            <a:schemeClr val="tx1"/>
                          </a:solidFill>
                          <a:latin typeface="Red Hat Display Black" panose="02010A03040201060303" pitchFamily="2" charset="0"/>
                          <a:ea typeface="Red Hat Display SemiBold" panose="02010303040201060303" pitchFamily="2" charset="0"/>
                          <a:cs typeface="Red Hat Display SemiBold" panose="02010303040201060303" pitchFamily="2" charset="0"/>
                        </a:rPr>
                        <a:t>Matrice KMP consolidée</a:t>
                      </a:r>
                      <a:r>
                        <a:rPr lang="fr-CI" sz="1400" b="1" kern="1200" dirty="0">
                          <a:solidFill>
                            <a:schemeClr val="tx1"/>
                          </a:solidFill>
                          <a:latin typeface="Red Hat Display SemiBold" panose="02010303040201060303" pitchFamily="2" charset="0"/>
                          <a:ea typeface="Red Hat Display SemiBold" panose="02010303040201060303" pitchFamily="2" charset="0"/>
                          <a:cs typeface="Red Hat Display SemiBold" panose="02010303040201060303" pitchFamily="2" charset="0"/>
                        </a:rPr>
                        <a:t> et rédaction du </a:t>
                      </a:r>
                      <a:r>
                        <a:rPr lang="fr-CI" sz="1400" b="1" kern="1200" dirty="0">
                          <a:solidFill>
                            <a:schemeClr val="tx1"/>
                          </a:solidFill>
                          <a:latin typeface="Red Hat Display Black" panose="02010A03040201060303" pitchFamily="2" charset="0"/>
                          <a:ea typeface="Red Hat Display SemiBold" panose="02010303040201060303" pitchFamily="2" charset="0"/>
                          <a:cs typeface="Red Hat Display SemiBold" panose="02010303040201060303" pitchFamily="2" charset="0"/>
                        </a:rPr>
                        <a:t>rapport analytique.</a:t>
                      </a:r>
                      <a:endParaRPr lang="fr-FR" dirty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961164697"/>
                  </a:ext>
                </a:extLst>
              </a:tr>
              <a:tr h="670999">
                <a:tc>
                  <a:txBody>
                    <a:bodyPr/>
                    <a:lstStyle/>
                    <a:p>
                      <a:pPr algn="ctr"/>
                      <a:r>
                        <a:rPr lang="fr-FR" b="1" dirty="0">
                          <a:solidFill>
                            <a:schemeClr val="tx1"/>
                          </a:solidFill>
                        </a:rPr>
                        <a:t>5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fr-FR" b="1" dirty="0">
                          <a:solidFill>
                            <a:schemeClr val="tx1"/>
                          </a:solidFill>
                        </a:rPr>
                        <a:t>Exploitation des conclusions au niveau stratégique et opérationnel (exécution des activités)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165450713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685349570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0"/>
          </p:nvPr>
        </p:nvSpPr>
        <p:spPr>
          <a:solidFill>
            <a:srgbClr val="006600"/>
          </a:solidFill>
        </p:spPr>
        <p:txBody>
          <a:bodyPr/>
          <a:lstStyle/>
          <a:p>
            <a:pPr defTabSz="171450">
              <a:buClrTx/>
            </a:pPr>
            <a:fld id="{8C48FCF8-25E9-4F94-BC2B-FA1B572C1FF3}" type="slidenum">
              <a:rPr lang="en-US" kern="1200">
                <a:solidFill>
                  <a:prstClr val="white"/>
                </a:solidFill>
                <a:ea typeface="+mn-ea"/>
                <a:cs typeface="+mn-cs"/>
              </a:rPr>
              <a:pPr defTabSz="171450">
                <a:buClrTx/>
              </a:pPr>
              <a:t>16</a:t>
            </a:fld>
            <a:endParaRPr lang="en-US" kern="1200" dirty="0">
              <a:solidFill>
                <a:prstClr val="white"/>
              </a:solidFill>
              <a:ea typeface="+mn-ea"/>
              <a:cs typeface="+mn-cs"/>
            </a:endParaRPr>
          </a:p>
        </p:txBody>
      </p:sp>
      <p:sp>
        <p:nvSpPr>
          <p:cNvPr id="7" name="Rectangle 1">
            <a:extLst>
              <a:ext uri="{FF2B5EF4-FFF2-40B4-BE49-F238E27FC236}">
                <a16:creationId xmlns:a16="http://schemas.microsoft.com/office/drawing/2014/main" id="{E083EA6A-C3EE-47EB-8ADF-6BDE82B00269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4057146"/>
            <a:ext cx="4220870" cy="2769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R="0" lvl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r>
              <a:rPr lang="fr-FR" altLang="fr-FR" sz="1200" b="1" dirty="0">
                <a:solidFill>
                  <a:schemeClr val="tx1"/>
                </a:solidFill>
                <a:latin typeface="Agency FB" panose="020B0503020202020204" pitchFamily="34" charset="0"/>
              </a:rPr>
              <a:t>Les 13-14 MARS 2024, YAMOUSOUKRO</a:t>
            </a:r>
            <a:endParaRPr kumimoji="0" lang="fr-FR" altLang="fr-FR" sz="12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gency FB" panose="020B0503020202020204" pitchFamily="34" charset="0"/>
            </a:endParaRPr>
          </a:p>
        </p:txBody>
      </p:sp>
      <p:pic>
        <p:nvPicPr>
          <p:cNvPr id="4" name="Image 3">
            <a:extLst>
              <a:ext uri="{FF2B5EF4-FFF2-40B4-BE49-F238E27FC236}">
                <a16:creationId xmlns:a16="http://schemas.microsoft.com/office/drawing/2014/main" id="{90F5B269-9E54-4B8F-B007-ACA64A248A4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64591" y="728073"/>
            <a:ext cx="5061555" cy="3282906"/>
          </a:xfrm>
          <a:prstGeom prst="rect">
            <a:avLst/>
          </a:prstGeom>
        </p:spPr>
      </p:pic>
      <p:sp>
        <p:nvSpPr>
          <p:cNvPr id="10" name="Espace réservé du contenu 2">
            <a:extLst>
              <a:ext uri="{FF2B5EF4-FFF2-40B4-BE49-F238E27FC236}">
                <a16:creationId xmlns:a16="http://schemas.microsoft.com/office/drawing/2014/main" id="{6F8E7BD5-E527-48BD-AE99-F132D56DBFB5}"/>
              </a:ext>
            </a:extLst>
          </p:cNvPr>
          <p:cNvSpPr txBox="1">
            <a:spLocks/>
          </p:cNvSpPr>
          <p:nvPr/>
        </p:nvSpPr>
        <p:spPr>
          <a:xfrm>
            <a:off x="5226147" y="728072"/>
            <a:ext cx="3702657" cy="3282905"/>
          </a:xfrm>
          <a:prstGeom prst="rect">
            <a:avLst/>
          </a:prstGeom>
          <a:solidFill>
            <a:srgbClr val="CCFFCC"/>
          </a:solidFill>
        </p:spPr>
        <p:txBody>
          <a:bodyPr vert="horz" lIns="91440" tIns="45720" rIns="91440" bIns="45720" rtlCol="0">
            <a:noAutofit/>
          </a:bodyPr>
          <a:lstStyle>
            <a:lvl1pPr marL="182880" indent="-182880" algn="l" defTabSz="914400" rtl="0" eaLnBrk="1" latinLnBrk="0" hangingPunct="1">
              <a:lnSpc>
                <a:spcPct val="90000"/>
              </a:lnSpc>
              <a:spcBef>
                <a:spcPts val="1200"/>
              </a:spcBef>
              <a:spcAft>
                <a:spcPts val="200"/>
              </a:spcAft>
              <a:buClr>
                <a:schemeClr val="tx1"/>
              </a:buClr>
              <a:buFont typeface="Wingdings" pitchFamily="2" charset="2"/>
              <a:buChar char=""/>
              <a:defRPr sz="2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11480" indent="-18288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tx1"/>
              </a:buClr>
              <a:buFont typeface="Wingdings" pitchFamily="2" charset="2"/>
              <a:buChar char="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40080" indent="-18288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tx1"/>
              </a:buClr>
              <a:buFont typeface="Wingdings" pitchFamily="2" charset="2"/>
              <a:buChar char="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868680" indent="-18288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tx1"/>
              </a:buClr>
              <a:buFont typeface="Wingdings" pitchFamily="2" charset="2"/>
              <a:buChar char="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097280" indent="-18288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tx1"/>
              </a:buClr>
              <a:buFont typeface="Wingdings" pitchFamily="2" charset="2"/>
              <a:buChar char="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284600" indent="-22860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tx1"/>
              </a:buClr>
              <a:buFont typeface="Wingdings" pitchFamily="2" charset="2"/>
              <a:buChar char="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471800" indent="-22860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tx1"/>
              </a:buClr>
              <a:buFont typeface="Wingdings" pitchFamily="2" charset="2"/>
              <a:buChar char="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1629000" indent="-22860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tx1"/>
              </a:buClr>
              <a:buFont typeface="Wingdings" pitchFamily="2" charset="2"/>
              <a:buChar char="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1806200" indent="-22860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tx1"/>
              </a:buClr>
              <a:buFont typeface="Wingdings" pitchFamily="2" charset="2"/>
              <a:buChar char="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lnSpc>
                <a:spcPct val="125000"/>
              </a:lnSpc>
              <a:buClr>
                <a:prstClr val="black"/>
              </a:buClr>
              <a:buNone/>
            </a:pPr>
            <a:r>
              <a:rPr lang="fr-FR" sz="2000" dirty="0">
                <a:latin typeface="Agency FB" panose="020B0503020202020204" pitchFamily="34" charset="0"/>
                <a:cs typeface="Times New Roman" panose="02020603050405020304" pitchFamily="18" charset="0"/>
              </a:rPr>
              <a:t>Axes d’analyse sur les sous-thématiques :</a:t>
            </a:r>
          </a:p>
          <a:p>
            <a:pPr marL="0" indent="0" algn="just">
              <a:lnSpc>
                <a:spcPct val="125000"/>
              </a:lnSpc>
              <a:buClr>
                <a:prstClr val="black"/>
              </a:buClr>
              <a:buNone/>
            </a:pPr>
            <a:endParaRPr lang="fr-FR" sz="1800" dirty="0">
              <a:latin typeface="Agency FB" panose="020B0503020202020204" pitchFamily="34" charset="0"/>
              <a:cs typeface="Times New Roman" panose="02020603050405020304" pitchFamily="18" charset="0"/>
            </a:endParaRPr>
          </a:p>
          <a:p>
            <a:pPr lvl="1" algn="just">
              <a:lnSpc>
                <a:spcPct val="100000"/>
              </a:lnSpc>
              <a:spcAft>
                <a:spcPts val="800"/>
              </a:spcAft>
              <a:buClr>
                <a:prstClr val="black"/>
              </a:buClr>
            </a:pPr>
            <a:r>
              <a:rPr lang="fr-FR" sz="1800" b="1" dirty="0">
                <a:latin typeface="Agency FB" panose="020B0503020202020204" pitchFamily="34" charset="0"/>
                <a:cs typeface="Times New Roman" panose="02020603050405020304" pitchFamily="18" charset="0"/>
              </a:rPr>
              <a:t>La cartographie des Plans de Développement Local (PDL)</a:t>
            </a:r>
          </a:p>
          <a:p>
            <a:pPr lvl="1" algn="just">
              <a:lnSpc>
                <a:spcPct val="100000"/>
              </a:lnSpc>
              <a:spcAft>
                <a:spcPts val="800"/>
              </a:spcAft>
              <a:buClr>
                <a:prstClr val="black"/>
              </a:buClr>
            </a:pPr>
            <a:r>
              <a:rPr lang="fr-FR" sz="1800" b="1" dirty="0">
                <a:latin typeface="Agency FB" panose="020B0503020202020204" pitchFamily="34" charset="0"/>
                <a:cs typeface="Times New Roman" panose="02020603050405020304" pitchFamily="18" charset="0"/>
              </a:rPr>
              <a:t>La qualité des PDL</a:t>
            </a:r>
          </a:p>
          <a:p>
            <a:pPr lvl="1" algn="just">
              <a:lnSpc>
                <a:spcPct val="100000"/>
              </a:lnSpc>
              <a:spcAft>
                <a:spcPts val="800"/>
              </a:spcAft>
              <a:buClr>
                <a:prstClr val="black"/>
              </a:buClr>
            </a:pPr>
            <a:r>
              <a:rPr lang="fr-FR" sz="1800" b="1" dirty="0">
                <a:latin typeface="Agency FB" panose="020B0503020202020204" pitchFamily="34" charset="0"/>
                <a:cs typeface="Times New Roman" panose="02020603050405020304" pitchFamily="18" charset="0"/>
              </a:rPr>
              <a:t>Les articulations entre les PDL.</a:t>
            </a:r>
          </a:p>
          <a:p>
            <a:pPr marL="0" indent="0" algn="just">
              <a:lnSpc>
                <a:spcPct val="125000"/>
              </a:lnSpc>
              <a:buClr>
                <a:prstClr val="black"/>
              </a:buClr>
              <a:buNone/>
            </a:pPr>
            <a:endParaRPr lang="fr-FR" sz="2000" dirty="0">
              <a:latin typeface="Agency FB" panose="020B0503020202020204" pitchFamily="34" charset="0"/>
              <a:cs typeface="Times New Roman" panose="02020603050405020304" pitchFamily="18" charset="0"/>
            </a:endParaRPr>
          </a:p>
        </p:txBody>
      </p:sp>
      <p:sp>
        <p:nvSpPr>
          <p:cNvPr id="5" name="ZoneTexte 4">
            <a:extLst>
              <a:ext uri="{FF2B5EF4-FFF2-40B4-BE49-F238E27FC236}">
                <a16:creationId xmlns:a16="http://schemas.microsoft.com/office/drawing/2014/main" id="{56BE4C6A-02D8-9213-93AC-7EC8322E2F52}"/>
              </a:ext>
            </a:extLst>
          </p:cNvPr>
          <p:cNvSpPr txBox="1"/>
          <p:nvPr/>
        </p:nvSpPr>
        <p:spPr>
          <a:xfrm>
            <a:off x="731997" y="53544"/>
            <a:ext cx="8306495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fr-FR" sz="1400" b="1" dirty="0">
                <a:solidFill>
                  <a:srgbClr val="FFFFFF"/>
                </a:solidFill>
                <a:latin typeface="Arial Black" panose="020B0A04020102020204" pitchFamily="34" charset="0"/>
                <a:ea typeface="Verdana" panose="020B0604030504040204" pitchFamily="34" charset="0"/>
                <a:cs typeface="Times New Roman" panose="02020603050405020304" pitchFamily="18" charset="0"/>
              </a:rPr>
              <a:t>3.2. </a:t>
            </a:r>
            <a:r>
              <a:rPr lang="fr-CI" sz="1400" b="1" kern="1200" dirty="0">
                <a:solidFill>
                  <a:schemeClr val="bg1"/>
                </a:solidFill>
                <a:latin typeface="Red Hat Display Black" panose="02010A03040201060303" pitchFamily="2" charset="0"/>
                <a:ea typeface="Red Hat Display SemiBold" panose="02010303040201060303" pitchFamily="2" charset="0"/>
                <a:cs typeface="Red Hat Display SemiBold" panose="02010303040201060303" pitchFamily="2" charset="0"/>
              </a:rPr>
              <a:t>ATELIER </a:t>
            </a:r>
            <a:r>
              <a:rPr lang="fr-CI" b="1" kern="1200" dirty="0">
                <a:solidFill>
                  <a:schemeClr val="bg1"/>
                </a:solidFill>
                <a:latin typeface="Red Hat Display Black" panose="02010A03040201060303" pitchFamily="2" charset="0"/>
                <a:ea typeface="Red Hat Display SemiBold" panose="02010303040201060303" pitchFamily="2" charset="0"/>
                <a:cs typeface="Red Hat Display SemiBold" panose="02010303040201060303" pitchFamily="2" charset="0"/>
              </a:rPr>
              <a:t>D’ANALYSE APPROFONDIE </a:t>
            </a:r>
            <a:r>
              <a:rPr lang="fr-CI" sz="1400" b="1" kern="1200" dirty="0">
                <a:solidFill>
                  <a:schemeClr val="bg1"/>
                </a:solidFill>
                <a:latin typeface="Red Hat Display Black" panose="02010A03040201060303" pitchFamily="2" charset="0"/>
                <a:ea typeface="Red Hat Display SemiBold" panose="02010303040201060303" pitchFamily="2" charset="0"/>
                <a:cs typeface="Red Hat Display SemiBold" panose="02010303040201060303" pitchFamily="2" charset="0"/>
              </a:rPr>
              <a:t>DE LA REVUE DOCUMENTAIRE SUR LA GOUVERNANCE LOCALE</a:t>
            </a:r>
            <a:endParaRPr lang="fr-FR" dirty="0">
              <a:solidFill>
                <a:schemeClr val="bg1"/>
              </a:solidFill>
            </a:endParaRPr>
          </a:p>
        </p:txBody>
      </p:sp>
      <p:sp>
        <p:nvSpPr>
          <p:cNvPr id="3" name="ZoneTexte 2">
            <a:extLst>
              <a:ext uri="{FF2B5EF4-FFF2-40B4-BE49-F238E27FC236}">
                <a16:creationId xmlns:a16="http://schemas.microsoft.com/office/drawing/2014/main" id="{A52E84B6-2CA8-A6A7-B456-F6680806B269}"/>
              </a:ext>
            </a:extLst>
          </p:cNvPr>
          <p:cNvSpPr txBox="1"/>
          <p:nvPr/>
        </p:nvSpPr>
        <p:spPr>
          <a:xfrm>
            <a:off x="2419148" y="4057146"/>
            <a:ext cx="6509657" cy="954107"/>
          </a:xfrm>
          <a:prstGeom prst="rect">
            <a:avLst/>
          </a:prstGeom>
          <a:solidFill>
            <a:srgbClr val="DBEFF1"/>
          </a:solidFill>
        </p:spPr>
        <p:txBody>
          <a:bodyPr wrap="square" rtlCol="0">
            <a:spAutoFit/>
          </a:bodyPr>
          <a:lstStyle/>
          <a:p>
            <a:pPr algn="just"/>
            <a:r>
              <a:rPr lang="fr-FR" dirty="0">
                <a:solidFill>
                  <a:schemeClr val="tx1"/>
                </a:solidFill>
              </a:rPr>
              <a:t>Les analyses des experts ont consisté principalement à cibler le maximum d’</a:t>
            </a:r>
            <a:r>
              <a:rPr lang="fr-FR" b="1" dirty="0">
                <a:solidFill>
                  <a:schemeClr val="tx1"/>
                </a:solidFill>
              </a:rPr>
              <a:t>informations</a:t>
            </a:r>
            <a:r>
              <a:rPr lang="fr-FR" dirty="0">
                <a:solidFill>
                  <a:schemeClr val="tx1"/>
                </a:solidFill>
              </a:rPr>
              <a:t> disponibles pour améliorer la Gouvernance locale et </a:t>
            </a:r>
            <a:r>
              <a:rPr lang="fr-FR" b="1" dirty="0">
                <a:solidFill>
                  <a:schemeClr val="tx1"/>
                </a:solidFill>
              </a:rPr>
              <a:t>les transformer en connaissances directement exploitables dans le cadre des projets et programmes. </a:t>
            </a:r>
          </a:p>
        </p:txBody>
      </p:sp>
    </p:spTree>
    <p:extLst>
      <p:ext uri="{BB962C8B-B14F-4D97-AF65-F5344CB8AC3E}">
        <p14:creationId xmlns:p14="http://schemas.microsoft.com/office/powerpoint/2010/main" val="834983718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0"/>
          </p:nvPr>
        </p:nvSpPr>
        <p:spPr>
          <a:solidFill>
            <a:srgbClr val="006600"/>
          </a:solidFill>
        </p:spPr>
        <p:txBody>
          <a:bodyPr/>
          <a:lstStyle/>
          <a:p>
            <a:pPr defTabSz="171450">
              <a:buClrTx/>
            </a:pPr>
            <a:fld id="{8C48FCF8-25E9-4F94-BC2B-FA1B572C1FF3}" type="slidenum">
              <a:rPr lang="en-US" kern="1200">
                <a:solidFill>
                  <a:prstClr val="white"/>
                </a:solidFill>
                <a:ea typeface="+mn-ea"/>
                <a:cs typeface="+mn-cs"/>
              </a:rPr>
              <a:pPr defTabSz="171450">
                <a:buClrTx/>
              </a:pPr>
              <a:t>17</a:t>
            </a:fld>
            <a:endParaRPr lang="en-US" kern="1200" dirty="0">
              <a:solidFill>
                <a:prstClr val="white"/>
              </a:solidFill>
              <a:ea typeface="+mn-ea"/>
              <a:cs typeface="+mn-cs"/>
            </a:endParaRPr>
          </a:p>
        </p:txBody>
      </p:sp>
      <p:sp>
        <p:nvSpPr>
          <p:cNvPr id="10" name="ZoneTexte 9">
            <a:extLst>
              <a:ext uri="{FF2B5EF4-FFF2-40B4-BE49-F238E27FC236}">
                <a16:creationId xmlns:a16="http://schemas.microsoft.com/office/drawing/2014/main" id="{C4AAEA1A-234F-48D6-8E67-45CB7B5F24F3}"/>
              </a:ext>
            </a:extLst>
          </p:cNvPr>
          <p:cNvSpPr txBox="1"/>
          <p:nvPr/>
        </p:nvSpPr>
        <p:spPr>
          <a:xfrm>
            <a:off x="131674" y="1099376"/>
            <a:ext cx="8899544" cy="36625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defTabSz="457200">
              <a:buClrTx/>
            </a:pPr>
            <a:r>
              <a:rPr lang="fr-FR" sz="1800" kern="1200" dirty="0">
                <a:solidFill>
                  <a:prstClr val="black"/>
                </a:solidFill>
                <a:latin typeface="Agency FB" panose="020B0503020202020204" pitchFamily="34" charset="0"/>
              </a:rPr>
              <a:t>Les travaux ont permis de:</a:t>
            </a:r>
          </a:p>
          <a:p>
            <a:pPr lvl="0" defTabSz="457200">
              <a:buClrTx/>
            </a:pPr>
            <a:endParaRPr lang="fr-FR" sz="1800" kern="1200" dirty="0">
              <a:solidFill>
                <a:prstClr val="black"/>
              </a:solidFill>
              <a:latin typeface="Agency FB" panose="020B0503020202020204" pitchFamily="34" charset="0"/>
            </a:endParaRPr>
          </a:p>
          <a:p>
            <a:pPr marL="342900" lvl="0" indent="-342900" algn="just" defTabSz="457200">
              <a:lnSpc>
                <a:spcPct val="150000"/>
              </a:lnSpc>
              <a:buClrTx/>
              <a:buFont typeface="Rockwell" panose="02060603020205020403" pitchFamily="18" charset="0"/>
              <a:buChar char="-"/>
            </a:pPr>
            <a:r>
              <a:rPr lang="fr-FR" sz="1800" b="1" kern="1200" dirty="0">
                <a:solidFill>
                  <a:prstClr val="black"/>
                </a:solidFill>
                <a:latin typeface="Agency FB" panose="020B0503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identifier</a:t>
            </a:r>
            <a:r>
              <a:rPr lang="fr-FR" sz="1800" kern="1200" dirty="0">
                <a:solidFill>
                  <a:prstClr val="black"/>
                </a:solidFill>
                <a:latin typeface="Agency FB" panose="020B0503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les types d’investissement ; </a:t>
            </a:r>
          </a:p>
          <a:p>
            <a:pPr marL="342900" lvl="0" indent="-342900" algn="just" defTabSz="457200">
              <a:lnSpc>
                <a:spcPct val="150000"/>
              </a:lnSpc>
              <a:buClrTx/>
              <a:buFont typeface="Rockwell" panose="02060603020205020403" pitchFamily="18" charset="0"/>
              <a:buChar char="-"/>
            </a:pPr>
            <a:r>
              <a:rPr lang="fr-FR" sz="1800" b="1" kern="1200" dirty="0">
                <a:solidFill>
                  <a:prstClr val="black"/>
                </a:solidFill>
                <a:latin typeface="Agency FB" panose="020B0503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voir</a:t>
            </a:r>
            <a:r>
              <a:rPr lang="fr-FR" sz="1800" kern="1200" dirty="0">
                <a:solidFill>
                  <a:prstClr val="black"/>
                </a:solidFill>
                <a:latin typeface="Agency FB" panose="020B0503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la répartition géographique des investissements ;</a:t>
            </a:r>
          </a:p>
          <a:p>
            <a:pPr marL="342900" lvl="0" indent="-342900" algn="just" defTabSz="457200">
              <a:lnSpc>
                <a:spcPct val="150000"/>
              </a:lnSpc>
              <a:buClrTx/>
              <a:buFont typeface="Rockwell" panose="02060603020205020403" pitchFamily="18" charset="0"/>
              <a:buChar char="-"/>
            </a:pPr>
            <a:r>
              <a:rPr lang="fr-FR" sz="1800" b="1" kern="1200" dirty="0">
                <a:solidFill>
                  <a:prstClr val="black"/>
                </a:solidFill>
                <a:latin typeface="Agency FB" panose="020B0503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analyser </a:t>
            </a:r>
            <a:r>
              <a:rPr lang="fr-FR" sz="1800" kern="1200" dirty="0">
                <a:solidFill>
                  <a:prstClr val="black"/>
                </a:solidFill>
                <a:latin typeface="Agency FB" panose="020B0503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la priorisation et l’optimisation desdits investissements ;</a:t>
            </a:r>
          </a:p>
          <a:p>
            <a:pPr marL="342900" lvl="0" indent="-342900" algn="just" defTabSz="457200">
              <a:lnSpc>
                <a:spcPct val="150000"/>
              </a:lnSpc>
              <a:buClrTx/>
              <a:buFont typeface="Rockwell" panose="02060603020205020403" pitchFamily="18" charset="0"/>
              <a:buChar char="-"/>
            </a:pPr>
            <a:r>
              <a:rPr lang="fr-FR" sz="1800" b="1" kern="1200" dirty="0">
                <a:solidFill>
                  <a:prstClr val="black"/>
                </a:solidFill>
                <a:latin typeface="Agency FB" panose="020B0503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identifier</a:t>
            </a:r>
            <a:r>
              <a:rPr lang="fr-FR" sz="1800" kern="1200" dirty="0">
                <a:solidFill>
                  <a:prstClr val="black"/>
                </a:solidFill>
                <a:latin typeface="Agency FB" panose="020B0503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les différents acteurs et parties prenantes du processus de décentralisation et de gouvernance locale ainsi que leurs rôles et responsabilités mais aussi leur compréhension du processus ;</a:t>
            </a:r>
          </a:p>
          <a:p>
            <a:pPr marL="342900" lvl="0" indent="-342900" algn="just" defTabSz="457200">
              <a:lnSpc>
                <a:spcPct val="150000"/>
              </a:lnSpc>
              <a:spcAft>
                <a:spcPts val="2400"/>
              </a:spcAft>
              <a:buClrTx/>
              <a:buFont typeface="Rockwell" panose="02060603020205020403" pitchFamily="18" charset="0"/>
              <a:buChar char="-"/>
            </a:pPr>
            <a:r>
              <a:rPr lang="fr-FR" sz="1800" b="1" kern="1200" dirty="0">
                <a:solidFill>
                  <a:prstClr val="black"/>
                </a:solidFill>
                <a:latin typeface="Agency FB" panose="020B0503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voir</a:t>
            </a:r>
            <a:r>
              <a:rPr lang="fr-FR" sz="1800" kern="1200" dirty="0">
                <a:solidFill>
                  <a:prstClr val="black"/>
                </a:solidFill>
                <a:latin typeface="Agency FB" panose="020B0503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l’implication des acteurs locaux dans le développement économique local. </a:t>
            </a:r>
          </a:p>
          <a:p>
            <a:endParaRPr lang="fr-FR" dirty="0">
              <a:latin typeface="Agency FB" panose="020B0503020202020204" pitchFamily="34" charset="0"/>
            </a:endParaRPr>
          </a:p>
        </p:txBody>
      </p:sp>
      <p:sp>
        <p:nvSpPr>
          <p:cNvPr id="3" name="TextBox 14">
            <a:extLst>
              <a:ext uri="{FF2B5EF4-FFF2-40B4-BE49-F238E27FC236}">
                <a16:creationId xmlns:a16="http://schemas.microsoft.com/office/drawing/2014/main" id="{6281B876-7A02-3398-6540-ECDA8EE43A1D}"/>
              </a:ext>
            </a:extLst>
          </p:cNvPr>
          <p:cNvSpPr txBox="1"/>
          <p:nvPr/>
        </p:nvSpPr>
        <p:spPr>
          <a:xfrm>
            <a:off x="122251" y="587327"/>
            <a:ext cx="8938260" cy="292131"/>
          </a:xfrm>
          <a:prstGeom prst="rect">
            <a:avLst/>
          </a:prstGeom>
          <a:solidFill>
            <a:srgbClr val="0070C0"/>
          </a:solidFill>
        </p:spPr>
        <p:txBody>
          <a:bodyPr wrap="square" rtlCol="0">
            <a:sp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defTabSz="171450">
              <a:lnSpc>
                <a:spcPct val="115000"/>
              </a:lnSpc>
              <a:buClrTx/>
            </a:pPr>
            <a:r>
              <a:rPr lang="fr-FR" sz="1200" kern="1200" dirty="0">
                <a:solidFill>
                  <a:schemeClr val="bg1"/>
                </a:solidFill>
                <a:latin typeface="Arial Black" panose="020B0A04020102020204" pitchFamily="34" charset="0"/>
                <a:ea typeface="Red Hat Display SemiBold" panose="02010303040201060303" pitchFamily="2" charset="0"/>
                <a:cs typeface="Red Hat Display SemiBold" panose="02010303040201060303" pitchFamily="2" charset="0"/>
                <a:sym typeface="Red Hat Display"/>
              </a:rPr>
              <a:t>La cartographie des Plans de Développement Local (PDL)</a:t>
            </a:r>
          </a:p>
        </p:txBody>
      </p:sp>
      <p:sp>
        <p:nvSpPr>
          <p:cNvPr id="4" name="ZoneTexte 3">
            <a:extLst>
              <a:ext uri="{FF2B5EF4-FFF2-40B4-BE49-F238E27FC236}">
                <a16:creationId xmlns:a16="http://schemas.microsoft.com/office/drawing/2014/main" id="{9760437D-B6EF-23C0-BFB3-18363B5E5A80}"/>
              </a:ext>
            </a:extLst>
          </p:cNvPr>
          <p:cNvSpPr txBox="1"/>
          <p:nvPr/>
        </p:nvSpPr>
        <p:spPr>
          <a:xfrm>
            <a:off x="611285" y="151612"/>
            <a:ext cx="7960191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fr-FR" b="1" kern="1200" dirty="0">
                <a:solidFill>
                  <a:schemeClr val="bg1"/>
                </a:solidFill>
                <a:latin typeface="Red Hat Display Black" panose="02010A03040201060303" pitchFamily="2" charset="0"/>
                <a:ea typeface="Red Hat Display SemiBold" panose="02010303040201060303" pitchFamily="2" charset="0"/>
                <a:cs typeface="Red Hat Display SemiBold" panose="02010303040201060303" pitchFamily="2" charset="0"/>
                <a:sym typeface="Red Hat Display"/>
              </a:rPr>
              <a:t>3.3. SYNTHESE DE L’EXPLOITATION DES ETUDES ET AUTRES SOURCES (1/6)</a:t>
            </a:r>
            <a:r>
              <a:rPr lang="fr-FR" sz="1400" b="1" kern="1200" dirty="0">
                <a:solidFill>
                  <a:srgbClr val="FF0000"/>
                </a:solidFill>
                <a:latin typeface="Agency FB" panose="020B0503020202020204" pitchFamily="34" charset="0"/>
                <a:ea typeface="Red Hat Display SemiBold" panose="02010303040201060303" pitchFamily="2" charset="0"/>
                <a:cs typeface="Red Hat Display SemiBold" panose="02010303040201060303" pitchFamily="2" charset="0"/>
                <a:sym typeface="Red Hat Display"/>
              </a:rPr>
              <a:t>  </a:t>
            </a:r>
          </a:p>
        </p:txBody>
      </p:sp>
    </p:spTree>
    <p:extLst>
      <p:ext uri="{BB962C8B-B14F-4D97-AF65-F5344CB8AC3E}">
        <p14:creationId xmlns:p14="http://schemas.microsoft.com/office/powerpoint/2010/main" val="2010119859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2CFC584B-2723-A886-17F7-AA6BC250F02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2BFB2187-D9AE-714B-5F7D-B8A92A59C011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>
          <a:solidFill>
            <a:srgbClr val="006600"/>
          </a:solidFill>
        </p:spPr>
        <p:txBody>
          <a:bodyPr/>
          <a:lstStyle/>
          <a:p>
            <a:pPr defTabSz="171450">
              <a:buClrTx/>
            </a:pPr>
            <a:fld id="{8C48FCF8-25E9-4F94-BC2B-FA1B572C1FF3}" type="slidenum">
              <a:rPr lang="en-US" kern="1200">
                <a:solidFill>
                  <a:prstClr val="white"/>
                </a:solidFill>
                <a:ea typeface="+mn-ea"/>
                <a:cs typeface="+mn-cs"/>
              </a:rPr>
              <a:pPr defTabSz="171450">
                <a:buClrTx/>
              </a:pPr>
              <a:t>18</a:t>
            </a:fld>
            <a:endParaRPr lang="en-US" kern="1200" dirty="0">
              <a:solidFill>
                <a:prstClr val="white"/>
              </a:solidFill>
              <a:ea typeface="+mn-ea"/>
              <a:cs typeface="+mn-cs"/>
            </a:endParaRPr>
          </a:p>
        </p:txBody>
      </p:sp>
      <p:sp>
        <p:nvSpPr>
          <p:cNvPr id="3" name="TextBox 14">
            <a:extLst>
              <a:ext uri="{FF2B5EF4-FFF2-40B4-BE49-F238E27FC236}">
                <a16:creationId xmlns:a16="http://schemas.microsoft.com/office/drawing/2014/main" id="{7E826D79-93EA-4FC7-6328-C1C594E2B869}"/>
              </a:ext>
            </a:extLst>
          </p:cNvPr>
          <p:cNvSpPr txBox="1"/>
          <p:nvPr/>
        </p:nvSpPr>
        <p:spPr>
          <a:xfrm>
            <a:off x="122251" y="587327"/>
            <a:ext cx="8938260" cy="292131"/>
          </a:xfrm>
          <a:prstGeom prst="rect">
            <a:avLst/>
          </a:prstGeom>
          <a:solidFill>
            <a:srgbClr val="0070C0"/>
          </a:solidFill>
        </p:spPr>
        <p:txBody>
          <a:bodyPr wrap="square" rtlCol="0">
            <a:sp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defTabSz="171450">
              <a:lnSpc>
                <a:spcPct val="115000"/>
              </a:lnSpc>
              <a:buClrTx/>
            </a:pPr>
            <a:r>
              <a:rPr lang="fr-FR" sz="1200" kern="1200" dirty="0">
                <a:solidFill>
                  <a:schemeClr val="bg1"/>
                </a:solidFill>
                <a:latin typeface="Arial Black" panose="020B0A04020102020204" pitchFamily="34" charset="0"/>
                <a:ea typeface="Red Hat Display SemiBold" panose="02010303040201060303" pitchFamily="2" charset="0"/>
                <a:cs typeface="Red Hat Display SemiBold" panose="02010303040201060303" pitchFamily="2" charset="0"/>
                <a:sym typeface="Red Hat Display"/>
              </a:rPr>
              <a:t>Aperçu de la synthèse des analyses sur la cartographie des Plans de Développement Local (PDL)</a:t>
            </a:r>
          </a:p>
        </p:txBody>
      </p:sp>
      <p:graphicFrame>
        <p:nvGraphicFramePr>
          <p:cNvPr id="4" name="Tableau 3">
            <a:extLst>
              <a:ext uri="{FF2B5EF4-FFF2-40B4-BE49-F238E27FC236}">
                <a16:creationId xmlns:a16="http://schemas.microsoft.com/office/drawing/2014/main" id="{3CE2CE42-AEF7-C7CA-B2BD-976381CFC43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34080115"/>
              </p:ext>
            </p:extLst>
          </p:nvPr>
        </p:nvGraphicFramePr>
        <p:xfrm>
          <a:off x="304800" y="1117604"/>
          <a:ext cx="8570976" cy="3749040"/>
        </p:xfrm>
        <a:graphic>
          <a:graphicData uri="http://schemas.openxmlformats.org/drawingml/2006/table">
            <a:tbl>
              <a:tblPr firstRow="1" bandRow="1">
                <a:tableStyleId>{1ADB3B3B-28E4-4F8B-9EC0-2FD3A526C8F7}</a:tableStyleId>
              </a:tblPr>
              <a:tblGrid>
                <a:gridCol w="3973286">
                  <a:extLst>
                    <a:ext uri="{9D8B030D-6E8A-4147-A177-3AD203B41FA5}">
                      <a16:colId xmlns:a16="http://schemas.microsoft.com/office/drawing/2014/main" val="2648101252"/>
                    </a:ext>
                  </a:extLst>
                </a:gridCol>
                <a:gridCol w="4597690">
                  <a:extLst>
                    <a:ext uri="{9D8B030D-6E8A-4147-A177-3AD203B41FA5}">
                      <a16:colId xmlns:a16="http://schemas.microsoft.com/office/drawing/2014/main" val="254661896"/>
                    </a:ext>
                  </a:extLst>
                </a:gridCol>
              </a:tblGrid>
              <a:tr h="1456716">
                <a:tc>
                  <a:txBody>
                    <a:bodyPr/>
                    <a:lstStyle/>
                    <a:p>
                      <a:pPr marL="285750" indent="-285750">
                        <a:buFont typeface="Wingdings" panose="05000000000000000000" pitchFamily="2" charset="2"/>
                        <a:buChar char="§"/>
                      </a:pPr>
                      <a:r>
                        <a:rPr lang="fr-FR" sz="1800" b="1" dirty="0">
                          <a:solidFill>
                            <a:schemeClr val="tx1"/>
                          </a:solidFill>
                          <a:latin typeface="Agency FB" panose="020B0503020202020204" pitchFamily="34" charset="0"/>
                        </a:rPr>
                        <a:t>Processus de décentralisation satisfaisant</a:t>
                      </a:r>
                    </a:p>
                    <a:p>
                      <a:pPr marL="0" indent="0">
                        <a:buFont typeface="Wingdings" panose="05000000000000000000" pitchFamily="2" charset="2"/>
                        <a:buNone/>
                      </a:pPr>
                      <a:endParaRPr lang="fr-FR" sz="1800" dirty="0">
                        <a:solidFill>
                          <a:schemeClr val="tx1"/>
                        </a:solidFill>
                        <a:latin typeface="Agency FB" panose="020B0503020202020204" pitchFamily="34" charset="0"/>
                      </a:endParaRPr>
                    </a:p>
                    <a:p>
                      <a:pPr marL="285750" indent="-285750">
                        <a:buFont typeface="Wingdings" panose="05000000000000000000" pitchFamily="2" charset="2"/>
                        <a:buChar char="§"/>
                      </a:pPr>
                      <a:r>
                        <a:rPr lang="fr-FR" sz="1800" b="1" dirty="0">
                          <a:solidFill>
                            <a:srgbClr val="C00000"/>
                          </a:solidFill>
                          <a:latin typeface="Agency FB" panose="020B0503020202020204" pitchFamily="34" charset="0"/>
                        </a:rPr>
                        <a:t>Implication effective des gouvernements locaux </a:t>
                      </a:r>
                      <a:r>
                        <a:rPr lang="fr-FR" sz="1800" dirty="0">
                          <a:solidFill>
                            <a:schemeClr val="tx1"/>
                          </a:solidFill>
                          <a:latin typeface="Agency FB" panose="020B0503020202020204" pitchFamily="34" charset="0"/>
                        </a:rPr>
                        <a:t>(Préfectures, Collectivités territoriales) dans le processus du développement local </a:t>
                      </a:r>
                    </a:p>
                  </a:txBody>
                  <a:tcP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fr-FR" sz="1800" b="1" dirty="0">
                          <a:solidFill>
                            <a:srgbClr val="002060"/>
                          </a:solidFill>
                          <a:latin typeface="Agency FB" panose="020B0503020202020204" pitchFamily="34" charset="0"/>
                        </a:rPr>
                        <a:t>PDL focus sur les infrastructures sociaux de base, routes, agriculture, AGR </a:t>
                      </a:r>
                      <a:r>
                        <a:rPr lang="fr-FR" sz="1800" dirty="0">
                          <a:solidFill>
                            <a:schemeClr val="tx1"/>
                          </a:solidFill>
                          <a:latin typeface="Agency FB" panose="020B0503020202020204" pitchFamily="34" charset="0"/>
                        </a:rPr>
                        <a:t>(jeunes, femmes), etc. 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fr-FR" sz="1800" b="1" dirty="0">
                          <a:solidFill>
                            <a:srgbClr val="FF0000"/>
                          </a:solidFill>
                          <a:latin typeface="Agency FB" panose="020B0503020202020204" pitchFamily="34" charset="0"/>
                        </a:rPr>
                        <a:t>Investissements fortement concentrés en zones urbaines 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fr-FR" sz="1800" b="1" dirty="0">
                          <a:solidFill>
                            <a:srgbClr val="0070C0"/>
                          </a:solidFill>
                          <a:latin typeface="Agency FB" panose="020B0503020202020204" pitchFamily="34" charset="0"/>
                        </a:rPr>
                        <a:t>Insuffisance des financements au regard des besoins</a:t>
                      </a:r>
                    </a:p>
                  </a:txBody>
                  <a:tcPr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632893580"/>
                  </a:ext>
                </a:extLst>
              </a:tr>
              <a:tr h="1682759">
                <a:tc gridSpan="2">
                  <a:txBody>
                    <a:bodyPr/>
                    <a:lstStyle/>
                    <a:p>
                      <a:r>
                        <a:rPr lang="fr-FR" sz="1800" dirty="0">
                          <a:solidFill>
                            <a:schemeClr val="tx1"/>
                          </a:solidFill>
                          <a:latin typeface="Agency FB" panose="020B0503020202020204" pitchFamily="34" charset="0"/>
                        </a:rPr>
                        <a:t>16 propositions d’actions formulées dont : </a:t>
                      </a:r>
                    </a:p>
                    <a:p>
                      <a:endParaRPr lang="fr-FR" sz="1800" dirty="0">
                        <a:solidFill>
                          <a:schemeClr val="tx1"/>
                        </a:solidFill>
                        <a:latin typeface="Agency FB" panose="020B0503020202020204" pitchFamily="34" charset="0"/>
                      </a:endParaRPr>
                    </a:p>
                    <a:p>
                      <a:pPr marL="285750" indent="-285750">
                        <a:buFont typeface="Agency FB" panose="020B0503020202020204" pitchFamily="34" charset="0"/>
                        <a:buChar char="–"/>
                      </a:pPr>
                      <a:r>
                        <a:rPr lang="fr-FR" sz="1800" b="1" dirty="0">
                          <a:solidFill>
                            <a:schemeClr val="tx1"/>
                          </a:solidFill>
                          <a:latin typeface="Agency FB" panose="020B0503020202020204" pitchFamily="34" charset="0"/>
                        </a:rPr>
                        <a:t>Doter les gouvernements locaux d’un répertoire complet et dynamique des investissements </a:t>
                      </a:r>
                      <a:r>
                        <a:rPr lang="fr-FR" sz="1800" dirty="0">
                          <a:solidFill>
                            <a:schemeClr val="tx1"/>
                          </a:solidFill>
                          <a:latin typeface="Agency FB" panose="020B0503020202020204" pitchFamily="34" charset="0"/>
                        </a:rPr>
                        <a:t>avec la localité comme unité de référence (outil de bonne gouvernance) </a:t>
                      </a:r>
                    </a:p>
                    <a:p>
                      <a:pPr marL="285750" indent="-285750">
                        <a:buFont typeface="Agency FB" panose="020B0503020202020204" pitchFamily="34" charset="0"/>
                        <a:buChar char="–"/>
                      </a:pPr>
                      <a:r>
                        <a:rPr lang="fr-FR" sz="1800" b="1" dirty="0">
                          <a:solidFill>
                            <a:schemeClr val="tx1"/>
                          </a:solidFill>
                          <a:latin typeface="Agency FB" panose="020B0503020202020204" pitchFamily="34" charset="0"/>
                        </a:rPr>
                        <a:t>Réaliser une étude sur la durabilité des infrastructures réalisées ou proposées dans les PDL</a:t>
                      </a:r>
                    </a:p>
                    <a:p>
                      <a:pPr marL="285750" indent="-285750">
                        <a:buFont typeface="Agency FB" panose="020B0503020202020204" pitchFamily="34" charset="0"/>
                        <a:buChar char="–"/>
                      </a:pPr>
                      <a:r>
                        <a:rPr lang="fr-FR" sz="1800" b="1" dirty="0">
                          <a:solidFill>
                            <a:schemeClr val="tx1"/>
                          </a:solidFill>
                          <a:latin typeface="Agency FB" panose="020B0503020202020204" pitchFamily="34" charset="0"/>
                        </a:rPr>
                        <a:t>Organiser le partage des bonnes pratiques de planification (PDL, PAI) et de coordination des investissements dans les régions</a:t>
                      </a:r>
                    </a:p>
                  </a:txBody>
                  <a:tcPr>
                    <a:solidFill>
                      <a:schemeClr val="bg1">
                        <a:lumMod val="9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fr-FR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52193089"/>
                  </a:ext>
                </a:extLst>
              </a:tr>
            </a:tbl>
          </a:graphicData>
        </a:graphic>
      </p:graphicFrame>
      <p:sp>
        <p:nvSpPr>
          <p:cNvPr id="5" name="ZoneTexte 4">
            <a:extLst>
              <a:ext uri="{FF2B5EF4-FFF2-40B4-BE49-F238E27FC236}">
                <a16:creationId xmlns:a16="http://schemas.microsoft.com/office/drawing/2014/main" id="{5646F499-0901-3A51-C273-B228D02DE6D3}"/>
              </a:ext>
            </a:extLst>
          </p:cNvPr>
          <p:cNvSpPr txBox="1"/>
          <p:nvPr/>
        </p:nvSpPr>
        <p:spPr>
          <a:xfrm>
            <a:off x="611285" y="151612"/>
            <a:ext cx="7960191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fr-FR" b="1" kern="1200" dirty="0">
                <a:solidFill>
                  <a:schemeClr val="bg1"/>
                </a:solidFill>
                <a:latin typeface="Red Hat Display Black" panose="02010A03040201060303" pitchFamily="2" charset="0"/>
                <a:ea typeface="Red Hat Display SemiBold" panose="02010303040201060303" pitchFamily="2" charset="0"/>
                <a:cs typeface="Red Hat Display SemiBold" panose="02010303040201060303" pitchFamily="2" charset="0"/>
                <a:sym typeface="Red Hat Display"/>
              </a:rPr>
              <a:t>3.3. SYNTHESE DE L’EXPLOITATION DES ETUDES ET AUTRES SOURCES (2/6)</a:t>
            </a:r>
            <a:r>
              <a:rPr lang="fr-FR" sz="1400" b="1" kern="1200" dirty="0">
                <a:solidFill>
                  <a:srgbClr val="FF0000"/>
                </a:solidFill>
                <a:latin typeface="Agency FB" panose="020B0503020202020204" pitchFamily="34" charset="0"/>
                <a:ea typeface="Red Hat Display SemiBold" panose="02010303040201060303" pitchFamily="2" charset="0"/>
                <a:cs typeface="Red Hat Display SemiBold" panose="02010303040201060303" pitchFamily="2" charset="0"/>
                <a:sym typeface="Red Hat Display"/>
              </a:rPr>
              <a:t>  </a:t>
            </a:r>
          </a:p>
        </p:txBody>
      </p:sp>
    </p:spTree>
    <p:extLst>
      <p:ext uri="{BB962C8B-B14F-4D97-AF65-F5344CB8AC3E}">
        <p14:creationId xmlns:p14="http://schemas.microsoft.com/office/powerpoint/2010/main" val="2451103754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0"/>
          </p:nvPr>
        </p:nvSpPr>
        <p:spPr>
          <a:solidFill>
            <a:srgbClr val="006600"/>
          </a:solidFill>
        </p:spPr>
        <p:txBody>
          <a:bodyPr/>
          <a:lstStyle/>
          <a:p>
            <a:pPr defTabSz="171450">
              <a:buClrTx/>
            </a:pPr>
            <a:fld id="{8C48FCF8-25E9-4F94-BC2B-FA1B572C1FF3}" type="slidenum">
              <a:rPr lang="en-US" kern="1200">
                <a:solidFill>
                  <a:prstClr val="white"/>
                </a:solidFill>
                <a:ea typeface="+mn-ea"/>
                <a:cs typeface="+mn-cs"/>
              </a:rPr>
              <a:pPr defTabSz="171450">
                <a:buClrTx/>
              </a:pPr>
              <a:t>19</a:t>
            </a:fld>
            <a:endParaRPr lang="en-US" kern="1200" dirty="0">
              <a:solidFill>
                <a:prstClr val="white"/>
              </a:solidFill>
              <a:ea typeface="+mn-ea"/>
              <a:cs typeface="+mn-cs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D2AB7CF9-BBAE-4EF8-8488-C32ED0D2E4EC}"/>
              </a:ext>
            </a:extLst>
          </p:cNvPr>
          <p:cNvSpPr/>
          <p:nvPr/>
        </p:nvSpPr>
        <p:spPr>
          <a:xfrm>
            <a:off x="416966" y="1063608"/>
            <a:ext cx="8310067" cy="35003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defTabSz="457200">
              <a:buClrTx/>
            </a:pPr>
            <a:r>
              <a:rPr lang="fr-FR" sz="1800" kern="1200" dirty="0">
                <a:solidFill>
                  <a:prstClr val="black"/>
                </a:solidFill>
                <a:latin typeface="Agency FB" panose="020B0503020202020204" pitchFamily="34" charset="0"/>
              </a:rPr>
              <a:t>Les travaux ont permis de :</a:t>
            </a:r>
          </a:p>
          <a:p>
            <a:pPr lvl="0" defTabSz="457200">
              <a:buClrTx/>
            </a:pPr>
            <a:endParaRPr lang="fr-FR" sz="1800" kern="1200" dirty="0">
              <a:solidFill>
                <a:prstClr val="black"/>
              </a:solidFill>
              <a:latin typeface="Agency FB" panose="020B0503020202020204" pitchFamily="34" charset="0"/>
            </a:endParaRPr>
          </a:p>
          <a:p>
            <a:pPr marL="342900" lvl="0" indent="-342900" algn="just">
              <a:lnSpc>
                <a:spcPct val="150000"/>
              </a:lnSpc>
              <a:buFont typeface="Rockwell" panose="02060603020205020403" pitchFamily="18" charset="0"/>
              <a:buChar char="-"/>
            </a:pPr>
            <a:r>
              <a:rPr lang="fr-FR" sz="1800" b="1" dirty="0">
                <a:latin typeface="Agency FB" panose="020B0503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analyser</a:t>
            </a:r>
            <a:r>
              <a:rPr lang="fr-FR" sz="1800" dirty="0">
                <a:latin typeface="Agency FB" panose="020B0503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les interactions, les aspirations et les perspectives des catégories les plus vulnérables notamment l’identification des besoins, la priorisation des investissements ;</a:t>
            </a:r>
          </a:p>
          <a:p>
            <a:pPr marL="342900" lvl="0" indent="-342900" algn="just">
              <a:lnSpc>
                <a:spcPct val="150000"/>
              </a:lnSpc>
              <a:buFont typeface="Rockwell" panose="02060603020205020403" pitchFamily="18" charset="0"/>
              <a:buChar char="-"/>
            </a:pPr>
            <a:r>
              <a:rPr lang="fr-FR" sz="1800" b="1" dirty="0">
                <a:latin typeface="Agency FB" panose="020B0503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examiner</a:t>
            </a:r>
            <a:r>
              <a:rPr lang="fr-FR" sz="1800" dirty="0">
                <a:latin typeface="Agency FB" panose="020B0503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l’impact des investissements sur les personnes vulnérables et remédier aux insuffisances ;</a:t>
            </a:r>
          </a:p>
          <a:p>
            <a:pPr marL="342900" lvl="0" indent="-342900" algn="just">
              <a:lnSpc>
                <a:spcPct val="150000"/>
              </a:lnSpc>
              <a:buFont typeface="Rockwell" panose="02060603020205020403" pitchFamily="18" charset="0"/>
              <a:buChar char="-"/>
            </a:pPr>
            <a:r>
              <a:rPr lang="fr-FR" sz="1800" b="1" dirty="0">
                <a:latin typeface="Agency FB" panose="020B0503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identifier</a:t>
            </a:r>
            <a:r>
              <a:rPr lang="fr-FR" sz="1800" dirty="0">
                <a:latin typeface="Agency FB" panose="020B0503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les mécanismes mis en place pour favoriser la transparence, la redevabilité et la participation citoyenne tout en mettant en évidence leurs forces et faiblesses ;</a:t>
            </a:r>
          </a:p>
          <a:p>
            <a:pPr marL="342900" lvl="0" indent="-342900" algn="just">
              <a:lnSpc>
                <a:spcPct val="150000"/>
              </a:lnSpc>
              <a:buFont typeface="Rockwell" panose="02060603020205020403" pitchFamily="18" charset="0"/>
              <a:buChar char="-"/>
            </a:pPr>
            <a:r>
              <a:rPr lang="fr-FR" sz="1800" b="1" dirty="0">
                <a:latin typeface="Agency FB" panose="020B0503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identifier et prioriser</a:t>
            </a:r>
            <a:r>
              <a:rPr lang="fr-FR" sz="1800" dirty="0">
                <a:latin typeface="Agency FB" panose="020B0503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les besoins en renforcement de capacité au regard de la cartographie des acteurs engagés dans les plans.</a:t>
            </a:r>
          </a:p>
        </p:txBody>
      </p:sp>
      <p:sp>
        <p:nvSpPr>
          <p:cNvPr id="3" name="TextBox 14">
            <a:extLst>
              <a:ext uri="{FF2B5EF4-FFF2-40B4-BE49-F238E27FC236}">
                <a16:creationId xmlns:a16="http://schemas.microsoft.com/office/drawing/2014/main" id="{993E454C-DAFD-753B-5958-CAA61A7A921A}"/>
              </a:ext>
            </a:extLst>
          </p:cNvPr>
          <p:cNvSpPr txBox="1"/>
          <p:nvPr/>
        </p:nvSpPr>
        <p:spPr>
          <a:xfrm>
            <a:off x="122251" y="587327"/>
            <a:ext cx="8938260" cy="292131"/>
          </a:xfrm>
          <a:prstGeom prst="rect">
            <a:avLst/>
          </a:prstGeom>
          <a:solidFill>
            <a:srgbClr val="0070C0"/>
          </a:solidFill>
        </p:spPr>
        <p:txBody>
          <a:bodyPr wrap="square" rtlCol="0">
            <a:sp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defTabSz="171450">
              <a:lnSpc>
                <a:spcPct val="115000"/>
              </a:lnSpc>
              <a:buClrTx/>
            </a:pPr>
            <a:r>
              <a:rPr lang="fr-FR" sz="1200" kern="1200" dirty="0">
                <a:solidFill>
                  <a:schemeClr val="bg1"/>
                </a:solidFill>
                <a:latin typeface="Arial Black" panose="020B0A04020102020204" pitchFamily="34" charset="0"/>
                <a:ea typeface="Red Hat Display SemiBold" panose="02010303040201060303" pitchFamily="2" charset="0"/>
                <a:cs typeface="Red Hat Display SemiBold" panose="02010303040201060303" pitchFamily="2" charset="0"/>
                <a:sym typeface="Red Hat Display"/>
              </a:rPr>
              <a:t>La qualité des Plans de Développement Local (PDL)</a:t>
            </a:r>
          </a:p>
        </p:txBody>
      </p:sp>
      <p:sp>
        <p:nvSpPr>
          <p:cNvPr id="4" name="ZoneTexte 3">
            <a:extLst>
              <a:ext uri="{FF2B5EF4-FFF2-40B4-BE49-F238E27FC236}">
                <a16:creationId xmlns:a16="http://schemas.microsoft.com/office/drawing/2014/main" id="{114D6089-C8B1-A94D-6F92-37E0F53E7F1B}"/>
              </a:ext>
            </a:extLst>
          </p:cNvPr>
          <p:cNvSpPr txBox="1"/>
          <p:nvPr/>
        </p:nvSpPr>
        <p:spPr>
          <a:xfrm>
            <a:off x="611285" y="151612"/>
            <a:ext cx="7960191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fr-FR" b="1" kern="1200" dirty="0">
                <a:solidFill>
                  <a:schemeClr val="bg1"/>
                </a:solidFill>
                <a:latin typeface="Red Hat Display Black" panose="02010A03040201060303" pitchFamily="2" charset="0"/>
                <a:ea typeface="Red Hat Display SemiBold" panose="02010303040201060303" pitchFamily="2" charset="0"/>
                <a:cs typeface="Red Hat Display SemiBold" panose="02010303040201060303" pitchFamily="2" charset="0"/>
                <a:sym typeface="Red Hat Display"/>
              </a:rPr>
              <a:t>3.3. SYNTHESE DE L’EXPLOITATION DES ETUDES ET AUTRES SOURCES (3/6)</a:t>
            </a:r>
            <a:r>
              <a:rPr lang="fr-FR" sz="1400" b="1" kern="1200" dirty="0">
                <a:solidFill>
                  <a:srgbClr val="FF0000"/>
                </a:solidFill>
                <a:latin typeface="Agency FB" panose="020B0503020202020204" pitchFamily="34" charset="0"/>
                <a:ea typeface="Red Hat Display SemiBold" panose="02010303040201060303" pitchFamily="2" charset="0"/>
                <a:cs typeface="Red Hat Display SemiBold" panose="02010303040201060303" pitchFamily="2" charset="0"/>
                <a:sym typeface="Red Hat Display"/>
              </a:rPr>
              <a:t>  </a:t>
            </a:r>
          </a:p>
        </p:txBody>
      </p:sp>
    </p:spTree>
    <p:extLst>
      <p:ext uri="{BB962C8B-B14F-4D97-AF65-F5344CB8AC3E}">
        <p14:creationId xmlns:p14="http://schemas.microsoft.com/office/powerpoint/2010/main" val="376290436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56C6520-2BF0-CD80-0A67-6D1DA50FEE9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F3B1C4F4-E48E-A5B5-F69D-476E0628B912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>
          <a:solidFill>
            <a:srgbClr val="006600"/>
          </a:solidFill>
        </p:spPr>
        <p:txBody>
          <a:bodyPr/>
          <a:lstStyle/>
          <a:p>
            <a:pPr defTabSz="171450">
              <a:buClrTx/>
            </a:pPr>
            <a:fld id="{8C48FCF8-25E9-4F94-BC2B-FA1B572C1FF3}" type="slidenum">
              <a:rPr lang="en-US" kern="1200">
                <a:solidFill>
                  <a:prstClr val="white"/>
                </a:solidFill>
                <a:ea typeface="+mn-ea"/>
                <a:cs typeface="+mn-cs"/>
              </a:rPr>
              <a:pPr defTabSz="171450">
                <a:buClrTx/>
              </a:pPr>
              <a:t>20</a:t>
            </a:fld>
            <a:endParaRPr lang="en-US" kern="1200" dirty="0">
              <a:solidFill>
                <a:prstClr val="white"/>
              </a:solidFill>
              <a:ea typeface="+mn-ea"/>
              <a:cs typeface="+mn-cs"/>
            </a:endParaRPr>
          </a:p>
        </p:txBody>
      </p:sp>
      <p:sp>
        <p:nvSpPr>
          <p:cNvPr id="3" name="TextBox 14">
            <a:extLst>
              <a:ext uri="{FF2B5EF4-FFF2-40B4-BE49-F238E27FC236}">
                <a16:creationId xmlns:a16="http://schemas.microsoft.com/office/drawing/2014/main" id="{BAB21A0C-DCA8-A047-BFA9-DCCB8148D352}"/>
              </a:ext>
            </a:extLst>
          </p:cNvPr>
          <p:cNvSpPr txBox="1"/>
          <p:nvPr/>
        </p:nvSpPr>
        <p:spPr>
          <a:xfrm>
            <a:off x="122251" y="587327"/>
            <a:ext cx="8938260" cy="292131"/>
          </a:xfrm>
          <a:prstGeom prst="rect">
            <a:avLst/>
          </a:prstGeom>
          <a:solidFill>
            <a:srgbClr val="0070C0"/>
          </a:solidFill>
        </p:spPr>
        <p:txBody>
          <a:bodyPr wrap="square" rtlCol="0">
            <a:sp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defTabSz="171450">
              <a:lnSpc>
                <a:spcPct val="115000"/>
              </a:lnSpc>
              <a:buClrTx/>
            </a:pPr>
            <a:r>
              <a:rPr lang="fr-FR" sz="1200" kern="1200" dirty="0">
                <a:solidFill>
                  <a:schemeClr val="bg1"/>
                </a:solidFill>
                <a:latin typeface="Arial Black" panose="020B0A04020102020204" pitchFamily="34" charset="0"/>
                <a:ea typeface="Red Hat Display SemiBold" panose="02010303040201060303" pitchFamily="2" charset="0"/>
                <a:cs typeface="Red Hat Display SemiBold" panose="02010303040201060303" pitchFamily="2" charset="0"/>
                <a:sym typeface="Red Hat Display"/>
              </a:rPr>
              <a:t>Aperçu de la synthèse des analyses sur la qualité des Plans de Développement Local (PDL)</a:t>
            </a:r>
          </a:p>
        </p:txBody>
      </p:sp>
      <p:graphicFrame>
        <p:nvGraphicFramePr>
          <p:cNvPr id="4" name="Tableau 3">
            <a:extLst>
              <a:ext uri="{FF2B5EF4-FFF2-40B4-BE49-F238E27FC236}">
                <a16:creationId xmlns:a16="http://schemas.microsoft.com/office/drawing/2014/main" id="{43B77E52-BA72-978A-A4B8-6F092C1A7369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09534805"/>
              </p:ext>
            </p:extLst>
          </p:nvPr>
        </p:nvGraphicFramePr>
        <p:xfrm>
          <a:off x="304800" y="1117604"/>
          <a:ext cx="8570976" cy="3749040"/>
        </p:xfrm>
        <a:graphic>
          <a:graphicData uri="http://schemas.openxmlformats.org/drawingml/2006/table">
            <a:tbl>
              <a:tblPr firstRow="1" bandRow="1">
                <a:tableStyleId>{1ADB3B3B-28E4-4F8B-9EC0-2FD3A526C8F7}</a:tableStyleId>
              </a:tblPr>
              <a:tblGrid>
                <a:gridCol w="4706112">
                  <a:extLst>
                    <a:ext uri="{9D8B030D-6E8A-4147-A177-3AD203B41FA5}">
                      <a16:colId xmlns:a16="http://schemas.microsoft.com/office/drawing/2014/main" val="2648101252"/>
                    </a:ext>
                  </a:extLst>
                </a:gridCol>
                <a:gridCol w="3864864">
                  <a:extLst>
                    <a:ext uri="{9D8B030D-6E8A-4147-A177-3AD203B41FA5}">
                      <a16:colId xmlns:a16="http://schemas.microsoft.com/office/drawing/2014/main" val="254661896"/>
                    </a:ext>
                  </a:extLst>
                </a:gridCol>
              </a:tblGrid>
              <a:tr h="1456716">
                <a:tc>
                  <a:txBody>
                    <a:bodyPr/>
                    <a:lstStyle/>
                    <a:p>
                      <a:pPr marL="285750" indent="-285750" algn="l" defTabSz="685629" rtl="0" eaLnBrk="1" latinLnBrk="0" hangingPunct="1">
                        <a:buFont typeface="Arial" panose="020B0604020202020204" pitchFamily="34" charset="0"/>
                        <a:buChar char="•"/>
                      </a:pPr>
                      <a:r>
                        <a:rPr lang="fr-FR" sz="1800" b="1" kern="1200" dirty="0">
                          <a:solidFill>
                            <a:srgbClr val="FF0000"/>
                          </a:solidFill>
                          <a:latin typeface="Agency FB" panose="020B0503020202020204" pitchFamily="34" charset="0"/>
                          <a:cs typeface="Arial"/>
                        </a:rPr>
                        <a:t>PDL élaborés généralement de façon descendante (de l’administration vers les communautés)</a:t>
                      </a:r>
                    </a:p>
                    <a:p>
                      <a:pPr marL="285750" indent="-285750" algn="just" defTabSz="685629" rtl="0" eaLnBrk="1" latinLnBrk="0" hangingPunct="1">
                        <a:buFont typeface="Arial" panose="020B0604020202020204" pitchFamily="34" charset="0"/>
                        <a:buChar char="•"/>
                      </a:pPr>
                      <a:r>
                        <a:rPr lang="fr-FR" sz="1800" b="1" kern="1200" dirty="0">
                          <a:solidFill>
                            <a:sysClr val="windowText" lastClr="000000"/>
                          </a:solidFill>
                          <a:latin typeface="Agency FB" panose="020B0503020202020204" pitchFamily="34" charset="0"/>
                          <a:cs typeface="Arial"/>
                        </a:rPr>
                        <a:t>Efforts de prise en compte des besoins des communautés </a:t>
                      </a:r>
                      <a:r>
                        <a:rPr lang="fr-FR" sz="1800" kern="1200" dirty="0">
                          <a:solidFill>
                            <a:sysClr val="windowText" lastClr="000000"/>
                          </a:solidFill>
                          <a:latin typeface="Agency FB" panose="020B0503020202020204" pitchFamily="34" charset="0"/>
                          <a:cs typeface="Arial"/>
                        </a:rPr>
                        <a:t>(pluralité d’approches fonction des projets/programmes), y compris les plus vulnérables</a:t>
                      </a:r>
                    </a:p>
                  </a:txBody>
                  <a:tcP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285750" indent="-285750" algn="just">
                        <a:buFont typeface="Arial" panose="020B0604020202020204" pitchFamily="34" charset="0"/>
                        <a:buChar char="•"/>
                      </a:pPr>
                      <a:r>
                        <a:rPr lang="fr-FR" sz="1800" b="1" dirty="0">
                          <a:solidFill>
                            <a:srgbClr val="FF0000"/>
                          </a:solidFill>
                          <a:latin typeface="Agency FB" panose="020B0503020202020204" pitchFamily="34" charset="0"/>
                        </a:rPr>
                        <a:t>Faiblesse du contrôle citoyen et de la redevabilité vis-à-vis des communautés </a:t>
                      </a:r>
                      <a:r>
                        <a:rPr lang="fr-FR" sz="1800" dirty="0">
                          <a:solidFill>
                            <a:sysClr val="windowText" lastClr="000000"/>
                          </a:solidFill>
                          <a:latin typeface="Agency FB" panose="020B0503020202020204" pitchFamily="34" charset="0"/>
                        </a:rPr>
                        <a:t>(bilans publiques annuels sur les </a:t>
                      </a:r>
                      <a:r>
                        <a:rPr lang="fr-FR" sz="1800" dirty="0" err="1">
                          <a:solidFill>
                            <a:sysClr val="windowText" lastClr="000000"/>
                          </a:solidFill>
                          <a:latin typeface="Agency FB" panose="020B0503020202020204" pitchFamily="34" charset="0"/>
                        </a:rPr>
                        <a:t>PDLs</a:t>
                      </a:r>
                      <a:r>
                        <a:rPr lang="fr-FR" sz="1800" dirty="0">
                          <a:solidFill>
                            <a:sysClr val="windowText" lastClr="000000"/>
                          </a:solidFill>
                          <a:latin typeface="Agency FB" panose="020B0503020202020204" pitchFamily="34" charset="0"/>
                        </a:rPr>
                        <a:t>, etc.)</a:t>
                      </a:r>
                    </a:p>
                  </a:txBody>
                  <a:tcPr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632893580"/>
                  </a:ext>
                </a:extLst>
              </a:tr>
              <a:tr h="1682759">
                <a:tc gridSpan="2">
                  <a:txBody>
                    <a:bodyPr/>
                    <a:lstStyle/>
                    <a:p>
                      <a:r>
                        <a:rPr lang="fr-FR" sz="1800" dirty="0">
                          <a:solidFill>
                            <a:sysClr val="windowText" lastClr="000000"/>
                          </a:solidFill>
                          <a:latin typeface="Agency FB" panose="020B0503020202020204" pitchFamily="34" charset="0"/>
                        </a:rPr>
                        <a:t>13 propositions d’actions formulées dont : </a:t>
                      </a:r>
                    </a:p>
                    <a:p>
                      <a:endParaRPr lang="fr-FR" sz="1800" dirty="0">
                        <a:solidFill>
                          <a:sysClr val="windowText" lastClr="000000"/>
                        </a:solidFill>
                        <a:latin typeface="Agency FB" panose="020B0503020202020204" pitchFamily="34" charset="0"/>
                      </a:endParaRPr>
                    </a:p>
                    <a:p>
                      <a:pPr marL="285750" indent="-285750">
                        <a:buFont typeface="Agency FB" panose="020B0503020202020204" pitchFamily="34" charset="0"/>
                        <a:buChar char="–"/>
                      </a:pPr>
                      <a:r>
                        <a:rPr lang="fr-FR" sz="1800" b="1" dirty="0">
                          <a:solidFill>
                            <a:sysClr val="windowText" lastClr="000000"/>
                          </a:solidFill>
                          <a:latin typeface="Agency FB" panose="020B0503020202020204" pitchFamily="34" charset="0"/>
                        </a:rPr>
                        <a:t>Institutionaliser les meilleures approches participatives </a:t>
                      </a:r>
                    </a:p>
                    <a:p>
                      <a:pPr marL="285750" indent="-285750">
                        <a:buFont typeface="Agency FB" panose="020B0503020202020204" pitchFamily="34" charset="0"/>
                        <a:buChar char="–"/>
                      </a:pPr>
                      <a:r>
                        <a:rPr lang="fr-FR" sz="1800" b="1" dirty="0">
                          <a:solidFill>
                            <a:sysClr val="windowText" lastClr="000000"/>
                          </a:solidFill>
                          <a:latin typeface="Agency FB" panose="020B0503020202020204" pitchFamily="34" charset="0"/>
                        </a:rPr>
                        <a:t>Dresser annuellement une situation précise des collectivités </a:t>
                      </a:r>
                      <a:r>
                        <a:rPr lang="fr-FR" sz="1800" dirty="0">
                          <a:solidFill>
                            <a:sysClr val="windowText" lastClr="000000"/>
                          </a:solidFill>
                          <a:latin typeface="Agency FB" panose="020B0503020202020204" pitchFamily="34" charset="0"/>
                        </a:rPr>
                        <a:t>appliquant effectivement les mécanismes de participation citoyenne (PDL, etc.) et de redevabilité vis-à-vis des populations </a:t>
                      </a:r>
                    </a:p>
                    <a:p>
                      <a:pPr marL="285750" indent="-285750">
                        <a:buFont typeface="Agency FB" panose="020B0503020202020204" pitchFamily="34" charset="0"/>
                        <a:buChar char="–"/>
                      </a:pPr>
                      <a:r>
                        <a:rPr lang="fr-FR" sz="1800" b="1" dirty="0">
                          <a:solidFill>
                            <a:sysClr val="windowText" lastClr="000000"/>
                          </a:solidFill>
                          <a:latin typeface="Agency FB" panose="020B0503020202020204" pitchFamily="34" charset="0"/>
                        </a:rPr>
                        <a:t>Assurer des formations/renforcement de capacités des responsables locaux sur les instruments efficaces de gouvernance </a:t>
                      </a:r>
                      <a:r>
                        <a:rPr lang="fr-FR" sz="1800" dirty="0">
                          <a:solidFill>
                            <a:sysClr val="windowText" lastClr="000000"/>
                          </a:solidFill>
                          <a:latin typeface="Agency FB" panose="020B0503020202020204" pitchFamily="34" charset="0"/>
                        </a:rPr>
                        <a:t>(ciblage et approches participatives, élaboration et exécution efficiente des PDL, mobilisation des ressources, etc.)</a:t>
                      </a:r>
                    </a:p>
                  </a:txBody>
                  <a:tcPr>
                    <a:solidFill>
                      <a:schemeClr val="bg1">
                        <a:lumMod val="9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fr-FR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52193089"/>
                  </a:ext>
                </a:extLst>
              </a:tr>
            </a:tbl>
          </a:graphicData>
        </a:graphic>
      </p:graphicFrame>
      <p:sp>
        <p:nvSpPr>
          <p:cNvPr id="5" name="ZoneTexte 4">
            <a:extLst>
              <a:ext uri="{FF2B5EF4-FFF2-40B4-BE49-F238E27FC236}">
                <a16:creationId xmlns:a16="http://schemas.microsoft.com/office/drawing/2014/main" id="{258CBE9D-461F-32F5-88CA-9908C8D3B596}"/>
              </a:ext>
            </a:extLst>
          </p:cNvPr>
          <p:cNvSpPr txBox="1"/>
          <p:nvPr/>
        </p:nvSpPr>
        <p:spPr>
          <a:xfrm>
            <a:off x="611285" y="151612"/>
            <a:ext cx="7960191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fr-FR" b="1" kern="1200" dirty="0">
                <a:solidFill>
                  <a:schemeClr val="bg1"/>
                </a:solidFill>
                <a:latin typeface="Red Hat Display Black" panose="02010A03040201060303" pitchFamily="2" charset="0"/>
                <a:ea typeface="Red Hat Display SemiBold" panose="02010303040201060303" pitchFamily="2" charset="0"/>
                <a:cs typeface="Red Hat Display SemiBold" panose="02010303040201060303" pitchFamily="2" charset="0"/>
                <a:sym typeface="Red Hat Display"/>
              </a:rPr>
              <a:t>3.3. SYNTHESE DE L’EXPLOITATION DES ETUDES ET AUTRES SOURCES (4/6)</a:t>
            </a:r>
            <a:r>
              <a:rPr lang="fr-FR" sz="1400" b="1" kern="1200" dirty="0">
                <a:solidFill>
                  <a:srgbClr val="FF0000"/>
                </a:solidFill>
                <a:latin typeface="Agency FB" panose="020B0503020202020204" pitchFamily="34" charset="0"/>
                <a:ea typeface="Red Hat Display SemiBold" panose="02010303040201060303" pitchFamily="2" charset="0"/>
                <a:cs typeface="Red Hat Display SemiBold" panose="02010303040201060303" pitchFamily="2" charset="0"/>
                <a:sym typeface="Red Hat Display"/>
              </a:rPr>
              <a:t>  </a:t>
            </a:r>
          </a:p>
        </p:txBody>
      </p:sp>
    </p:spTree>
    <p:extLst>
      <p:ext uri="{BB962C8B-B14F-4D97-AF65-F5344CB8AC3E}">
        <p14:creationId xmlns:p14="http://schemas.microsoft.com/office/powerpoint/2010/main" val="1647644386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0"/>
          </p:nvPr>
        </p:nvSpPr>
        <p:spPr>
          <a:solidFill>
            <a:srgbClr val="006600"/>
          </a:solidFill>
        </p:spPr>
        <p:txBody>
          <a:bodyPr/>
          <a:lstStyle/>
          <a:p>
            <a:pPr defTabSz="171450">
              <a:buClrTx/>
            </a:pPr>
            <a:fld id="{8C48FCF8-25E9-4F94-BC2B-FA1B572C1FF3}" type="slidenum">
              <a:rPr lang="en-US" kern="1200">
                <a:solidFill>
                  <a:prstClr val="white"/>
                </a:solidFill>
                <a:ea typeface="+mn-ea"/>
                <a:cs typeface="+mn-cs"/>
              </a:rPr>
              <a:pPr defTabSz="171450">
                <a:buClrTx/>
              </a:pPr>
              <a:t>21</a:t>
            </a:fld>
            <a:endParaRPr lang="en-US" kern="1200" dirty="0">
              <a:solidFill>
                <a:prstClr val="white"/>
              </a:solidFill>
              <a:ea typeface="+mn-ea"/>
              <a:cs typeface="+mn-cs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D2AB7CF9-BBAE-4EF8-8488-C32ED0D2E4EC}"/>
              </a:ext>
            </a:extLst>
          </p:cNvPr>
          <p:cNvSpPr/>
          <p:nvPr/>
        </p:nvSpPr>
        <p:spPr>
          <a:xfrm>
            <a:off x="345287" y="1357690"/>
            <a:ext cx="8258861" cy="22538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defTabSz="457200">
              <a:buClrTx/>
            </a:pPr>
            <a:r>
              <a:rPr lang="fr-FR" sz="1800" kern="1200" dirty="0">
                <a:solidFill>
                  <a:prstClr val="black"/>
                </a:solidFill>
                <a:latin typeface="Agency FB" panose="020B0503020202020204" pitchFamily="34" charset="0"/>
              </a:rPr>
              <a:t>Les travaux ont permis de :</a:t>
            </a:r>
          </a:p>
          <a:p>
            <a:pPr lvl="0" defTabSz="457200">
              <a:buClrTx/>
            </a:pPr>
            <a:endParaRPr lang="fr-FR" sz="1800" kern="1200" dirty="0">
              <a:solidFill>
                <a:prstClr val="black"/>
              </a:solidFill>
              <a:latin typeface="Agency FB" panose="020B0503020202020204" pitchFamily="34" charset="0"/>
            </a:endParaRPr>
          </a:p>
          <a:p>
            <a:pPr marL="342900" lvl="0" indent="-342900" algn="just">
              <a:lnSpc>
                <a:spcPct val="150000"/>
              </a:lnSpc>
              <a:buFont typeface="Rockwell" panose="02060603020205020403" pitchFamily="18" charset="0"/>
              <a:buChar char="-"/>
            </a:pPr>
            <a:r>
              <a:rPr lang="fr-FR" sz="1800" b="1" dirty="0">
                <a:latin typeface="Agency FB" panose="020B0503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identifier</a:t>
            </a:r>
            <a:r>
              <a:rPr lang="fr-FR" sz="1800" dirty="0">
                <a:latin typeface="Agency FB" panose="020B0503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les articulations entre les priorités locales et nationales ; </a:t>
            </a:r>
          </a:p>
          <a:p>
            <a:pPr marL="342900" lvl="0" indent="-342900" algn="just">
              <a:lnSpc>
                <a:spcPct val="150000"/>
              </a:lnSpc>
              <a:buFont typeface="Rockwell" panose="02060603020205020403" pitchFamily="18" charset="0"/>
              <a:buChar char="-"/>
            </a:pPr>
            <a:r>
              <a:rPr lang="fr-FR" sz="1800" b="1" dirty="0">
                <a:latin typeface="Agency FB" panose="020B0503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faire</a:t>
            </a:r>
            <a:r>
              <a:rPr lang="fr-FR" sz="1800" dirty="0">
                <a:latin typeface="Agency FB" panose="020B0503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des propositions pour le renforcement de ces articulations ;</a:t>
            </a:r>
          </a:p>
          <a:p>
            <a:pPr marL="342900" lvl="0" indent="-342900" algn="just">
              <a:lnSpc>
                <a:spcPct val="150000"/>
              </a:lnSpc>
              <a:spcAft>
                <a:spcPts val="1200"/>
              </a:spcAft>
              <a:buFont typeface="Rockwell" panose="02060603020205020403" pitchFamily="18" charset="0"/>
              <a:buChar char="-"/>
            </a:pPr>
            <a:r>
              <a:rPr lang="fr-FR" sz="1800" b="1" dirty="0">
                <a:latin typeface="Agency FB" panose="020B0503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identifier</a:t>
            </a:r>
            <a:r>
              <a:rPr lang="fr-FR" sz="1800" dirty="0">
                <a:latin typeface="Agency FB" panose="020B0503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les interactions entre les différents niveaux de gouvernance locale et leur mécanisme de communication tout en mettant en évidence leur forces et faiblesses.</a:t>
            </a:r>
          </a:p>
        </p:txBody>
      </p:sp>
      <p:sp>
        <p:nvSpPr>
          <p:cNvPr id="3" name="TextBox 14">
            <a:extLst>
              <a:ext uri="{FF2B5EF4-FFF2-40B4-BE49-F238E27FC236}">
                <a16:creationId xmlns:a16="http://schemas.microsoft.com/office/drawing/2014/main" id="{637C770D-832F-C7C2-2E6E-9BD91746FD39}"/>
              </a:ext>
            </a:extLst>
          </p:cNvPr>
          <p:cNvSpPr txBox="1"/>
          <p:nvPr/>
        </p:nvSpPr>
        <p:spPr>
          <a:xfrm>
            <a:off x="122251" y="587327"/>
            <a:ext cx="8938260" cy="292131"/>
          </a:xfrm>
          <a:prstGeom prst="rect">
            <a:avLst/>
          </a:prstGeom>
          <a:solidFill>
            <a:srgbClr val="0070C0"/>
          </a:solidFill>
        </p:spPr>
        <p:txBody>
          <a:bodyPr wrap="square" rtlCol="0">
            <a:sp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defTabSz="171450">
              <a:lnSpc>
                <a:spcPct val="115000"/>
              </a:lnSpc>
              <a:buClrTx/>
            </a:pPr>
            <a:r>
              <a:rPr lang="fr-FR" sz="1200" kern="1200" dirty="0">
                <a:solidFill>
                  <a:schemeClr val="bg1"/>
                </a:solidFill>
                <a:latin typeface="Arial Black" panose="020B0A04020102020204" pitchFamily="34" charset="0"/>
                <a:ea typeface="Red Hat Display SemiBold" panose="02010303040201060303" pitchFamily="2" charset="0"/>
                <a:cs typeface="Red Hat Display SemiBold" panose="02010303040201060303" pitchFamily="2" charset="0"/>
                <a:sym typeface="Red Hat Display"/>
              </a:rPr>
              <a:t>L’articulation des Plans de Développement Local (PDL)</a:t>
            </a:r>
          </a:p>
        </p:txBody>
      </p:sp>
      <p:sp>
        <p:nvSpPr>
          <p:cNvPr id="4" name="ZoneTexte 3">
            <a:extLst>
              <a:ext uri="{FF2B5EF4-FFF2-40B4-BE49-F238E27FC236}">
                <a16:creationId xmlns:a16="http://schemas.microsoft.com/office/drawing/2014/main" id="{507C2A33-0073-858F-02A8-23AAC29C3431}"/>
              </a:ext>
            </a:extLst>
          </p:cNvPr>
          <p:cNvSpPr txBox="1"/>
          <p:nvPr/>
        </p:nvSpPr>
        <p:spPr>
          <a:xfrm>
            <a:off x="611285" y="151612"/>
            <a:ext cx="7960191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fr-FR" b="1" kern="1200" dirty="0">
                <a:solidFill>
                  <a:schemeClr val="bg1"/>
                </a:solidFill>
                <a:latin typeface="Red Hat Display Black" panose="02010A03040201060303" pitchFamily="2" charset="0"/>
                <a:ea typeface="Red Hat Display SemiBold" panose="02010303040201060303" pitchFamily="2" charset="0"/>
                <a:cs typeface="Red Hat Display SemiBold" panose="02010303040201060303" pitchFamily="2" charset="0"/>
                <a:sym typeface="Red Hat Display"/>
              </a:rPr>
              <a:t>3.3. SYNTHESE DE L’EXPLOITATION DES ETUDES ET AUTRES SOURCES (5/6)</a:t>
            </a:r>
            <a:r>
              <a:rPr lang="fr-FR" sz="1400" b="1" kern="1200" dirty="0">
                <a:solidFill>
                  <a:srgbClr val="FF0000"/>
                </a:solidFill>
                <a:latin typeface="Agency FB" panose="020B0503020202020204" pitchFamily="34" charset="0"/>
                <a:ea typeface="Red Hat Display SemiBold" panose="02010303040201060303" pitchFamily="2" charset="0"/>
                <a:cs typeface="Red Hat Display SemiBold" panose="02010303040201060303" pitchFamily="2" charset="0"/>
                <a:sym typeface="Red Hat Display"/>
              </a:rPr>
              <a:t>  </a:t>
            </a:r>
          </a:p>
        </p:txBody>
      </p:sp>
    </p:spTree>
    <p:extLst>
      <p:ext uri="{BB962C8B-B14F-4D97-AF65-F5344CB8AC3E}">
        <p14:creationId xmlns:p14="http://schemas.microsoft.com/office/powerpoint/2010/main" val="3260801452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86D3A12-FA52-401E-C955-8AEA619D052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2527C37B-C487-79EB-A587-8978C04BC0EF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>
          <a:solidFill>
            <a:srgbClr val="006600"/>
          </a:solidFill>
        </p:spPr>
        <p:txBody>
          <a:bodyPr/>
          <a:lstStyle/>
          <a:p>
            <a:pPr defTabSz="171450">
              <a:buClrTx/>
            </a:pPr>
            <a:fld id="{8C48FCF8-25E9-4F94-BC2B-FA1B572C1FF3}" type="slidenum">
              <a:rPr lang="en-US" kern="1200">
                <a:solidFill>
                  <a:prstClr val="white"/>
                </a:solidFill>
                <a:ea typeface="+mn-ea"/>
                <a:cs typeface="+mn-cs"/>
              </a:rPr>
              <a:pPr defTabSz="171450">
                <a:buClrTx/>
              </a:pPr>
              <a:t>22</a:t>
            </a:fld>
            <a:endParaRPr lang="en-US" kern="1200" dirty="0">
              <a:solidFill>
                <a:prstClr val="white"/>
              </a:solidFill>
              <a:ea typeface="+mn-ea"/>
              <a:cs typeface="+mn-cs"/>
            </a:endParaRPr>
          </a:p>
        </p:txBody>
      </p:sp>
      <p:sp>
        <p:nvSpPr>
          <p:cNvPr id="3" name="TextBox 14">
            <a:extLst>
              <a:ext uri="{FF2B5EF4-FFF2-40B4-BE49-F238E27FC236}">
                <a16:creationId xmlns:a16="http://schemas.microsoft.com/office/drawing/2014/main" id="{F642AB79-648B-2339-5C75-892D6CC822D2}"/>
              </a:ext>
            </a:extLst>
          </p:cNvPr>
          <p:cNvSpPr txBox="1"/>
          <p:nvPr/>
        </p:nvSpPr>
        <p:spPr>
          <a:xfrm>
            <a:off x="122251" y="587327"/>
            <a:ext cx="8938260" cy="292131"/>
          </a:xfrm>
          <a:prstGeom prst="rect">
            <a:avLst/>
          </a:prstGeom>
          <a:solidFill>
            <a:srgbClr val="0070C0"/>
          </a:solidFill>
        </p:spPr>
        <p:txBody>
          <a:bodyPr wrap="square" rtlCol="0">
            <a:sp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defTabSz="171450">
              <a:lnSpc>
                <a:spcPct val="115000"/>
              </a:lnSpc>
              <a:buClrTx/>
            </a:pPr>
            <a:r>
              <a:rPr lang="fr-FR" sz="1200" kern="1200" dirty="0">
                <a:solidFill>
                  <a:schemeClr val="bg1"/>
                </a:solidFill>
                <a:latin typeface="Arial Black" panose="020B0A04020102020204" pitchFamily="34" charset="0"/>
                <a:ea typeface="Red Hat Display SemiBold" panose="02010303040201060303" pitchFamily="2" charset="0"/>
                <a:cs typeface="Red Hat Display SemiBold" panose="02010303040201060303" pitchFamily="2" charset="0"/>
                <a:sym typeface="Red Hat Display"/>
              </a:rPr>
              <a:t>Aperçu de la synthèse des analyses sur les articulations des Plans de Développement Local (PDL)</a:t>
            </a:r>
          </a:p>
        </p:txBody>
      </p:sp>
      <p:graphicFrame>
        <p:nvGraphicFramePr>
          <p:cNvPr id="4" name="Tableau 3">
            <a:extLst>
              <a:ext uri="{FF2B5EF4-FFF2-40B4-BE49-F238E27FC236}">
                <a16:creationId xmlns:a16="http://schemas.microsoft.com/office/drawing/2014/main" id="{0BE3A1EF-F929-8C06-D9F6-1F89D044CB3B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50803960"/>
              </p:ext>
            </p:extLst>
          </p:nvPr>
        </p:nvGraphicFramePr>
        <p:xfrm>
          <a:off x="304799" y="898148"/>
          <a:ext cx="8755711" cy="4174499"/>
        </p:xfrm>
        <a:graphic>
          <a:graphicData uri="http://schemas.openxmlformats.org/drawingml/2006/table">
            <a:tbl>
              <a:tblPr firstRow="1" bandRow="1">
                <a:tableStyleId>{1ADB3B3B-28E4-4F8B-9EC0-2FD3A526C8F7}</a:tableStyleId>
              </a:tblPr>
              <a:tblGrid>
                <a:gridCol w="5118915">
                  <a:extLst>
                    <a:ext uri="{9D8B030D-6E8A-4147-A177-3AD203B41FA5}">
                      <a16:colId xmlns:a16="http://schemas.microsoft.com/office/drawing/2014/main" val="2648101252"/>
                    </a:ext>
                  </a:extLst>
                </a:gridCol>
                <a:gridCol w="3636796">
                  <a:extLst>
                    <a:ext uri="{9D8B030D-6E8A-4147-A177-3AD203B41FA5}">
                      <a16:colId xmlns:a16="http://schemas.microsoft.com/office/drawing/2014/main" val="254661896"/>
                    </a:ext>
                  </a:extLst>
                </a:gridCol>
              </a:tblGrid>
              <a:tr h="1456716">
                <a:tc>
                  <a:txBody>
                    <a:bodyPr/>
                    <a:lstStyle/>
                    <a:p>
                      <a:pPr marL="285750" indent="-285750">
                        <a:buFont typeface="Wingdings" panose="05000000000000000000" pitchFamily="2" charset="2"/>
                        <a:buChar char="§"/>
                      </a:pPr>
                      <a:r>
                        <a:rPr lang="fr-FR" sz="1750" b="1" dirty="0">
                          <a:solidFill>
                            <a:schemeClr val="tx1"/>
                          </a:solidFill>
                          <a:latin typeface="Agency FB" panose="020B0503020202020204" pitchFamily="34" charset="0"/>
                        </a:rPr>
                        <a:t>PDL s’alignent généralement sur les priorités nationales (ODD, PND, PSGOUV)</a:t>
                      </a:r>
                    </a:p>
                    <a:p>
                      <a:pPr marL="285750" indent="-285750">
                        <a:buFont typeface="Wingdings" panose="05000000000000000000" pitchFamily="2" charset="2"/>
                        <a:buChar char="§"/>
                      </a:pPr>
                      <a:r>
                        <a:rPr lang="fr-FR" sz="1750" b="1" dirty="0">
                          <a:solidFill>
                            <a:srgbClr val="0070C0"/>
                          </a:solidFill>
                          <a:latin typeface="Agency FB" panose="020B0503020202020204" pitchFamily="34" charset="0"/>
                        </a:rPr>
                        <a:t>Adoption par l’Etat d’une planification ascendante </a:t>
                      </a:r>
                      <a:r>
                        <a:rPr lang="fr-FR" sz="1750" dirty="0">
                          <a:solidFill>
                            <a:schemeClr val="tx1"/>
                          </a:solidFill>
                          <a:latin typeface="Agency FB" panose="020B0503020202020204" pitchFamily="34" charset="0"/>
                        </a:rPr>
                        <a:t>(concertations aux niveaux départemental et régional dans le cadre des diagnostics thématiques et orientations stratégiques, suivies de la capitalisation au niveau central)</a:t>
                      </a:r>
                    </a:p>
                    <a:p>
                      <a:pPr marL="285750" indent="-285750">
                        <a:buFont typeface="Wingdings" panose="05000000000000000000" pitchFamily="2" charset="2"/>
                        <a:buChar char="§"/>
                      </a:pPr>
                      <a:r>
                        <a:rPr lang="fr-FR" sz="1750" b="1" dirty="0">
                          <a:solidFill>
                            <a:srgbClr val="002060"/>
                          </a:solidFill>
                          <a:latin typeface="Agency FB" panose="020B0503020202020204" pitchFamily="34" charset="0"/>
                        </a:rPr>
                        <a:t>Processus de décentralisation confère la mission de planification et d’aménagement du territoire aux collectivités territoriales</a:t>
                      </a:r>
                    </a:p>
                  </a:txBody>
                  <a:tcP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fr-FR" sz="1750" b="1" dirty="0">
                          <a:solidFill>
                            <a:srgbClr val="C00000"/>
                          </a:solidFill>
                          <a:latin typeface="Agency FB" panose="020B0503020202020204" pitchFamily="34" charset="0"/>
                        </a:rPr>
                        <a:t>Faiblesses à corriger dans l’articulation entre les plans des conseils régionaux, les plans des communes et les plans de développement des villages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fr-FR" sz="1750" b="1" dirty="0">
                          <a:solidFill>
                            <a:srgbClr val="002060"/>
                          </a:solidFill>
                          <a:latin typeface="Agency FB" panose="020B0503020202020204" pitchFamily="34" charset="0"/>
                        </a:rPr>
                        <a:t>Coûts élevés de l’élaboration de ces plans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fr-FR" sz="1750" b="1" dirty="0">
                          <a:solidFill>
                            <a:srgbClr val="FF0000"/>
                          </a:solidFill>
                          <a:latin typeface="Agency FB" panose="020B0503020202020204" pitchFamily="34" charset="0"/>
                        </a:rPr>
                        <a:t>Insuffisance de compétences internes spécialisées en PDL au sein des collectivités </a:t>
                      </a:r>
                      <a:r>
                        <a:rPr lang="fr-FR" sz="1750" dirty="0">
                          <a:solidFill>
                            <a:schemeClr val="tx1"/>
                          </a:solidFill>
                          <a:latin typeface="Agency FB" panose="020B0503020202020204" pitchFamily="34" charset="0"/>
                        </a:rPr>
                        <a:t>(recourt souvent à des consultants)</a:t>
                      </a:r>
                    </a:p>
                  </a:txBody>
                  <a:tcPr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632893580"/>
                  </a:ext>
                </a:extLst>
              </a:tr>
              <a:tr h="1682759">
                <a:tc gridSpan="2">
                  <a:txBody>
                    <a:bodyPr/>
                    <a:lstStyle/>
                    <a:p>
                      <a:r>
                        <a:rPr lang="fr-FR" sz="1800" dirty="0">
                          <a:solidFill>
                            <a:schemeClr val="tx1"/>
                          </a:solidFill>
                          <a:latin typeface="Agency FB" panose="020B0503020202020204" pitchFamily="34" charset="0"/>
                        </a:rPr>
                        <a:t>16 propositions d’actions formulées dont : </a:t>
                      </a:r>
                    </a:p>
                    <a:p>
                      <a:endParaRPr lang="fr-FR" sz="700" dirty="0">
                        <a:solidFill>
                          <a:schemeClr val="tx1"/>
                        </a:solidFill>
                        <a:latin typeface="Agency FB" panose="020B0503020202020204" pitchFamily="34" charset="0"/>
                      </a:endParaRPr>
                    </a:p>
                    <a:p>
                      <a:pPr marL="285750" indent="-285750">
                        <a:buFont typeface="Agency FB" panose="020B0503020202020204" pitchFamily="34" charset="0"/>
                        <a:buChar char="–"/>
                      </a:pPr>
                      <a:r>
                        <a:rPr lang="fr-FR" sz="1800" b="1" dirty="0">
                          <a:solidFill>
                            <a:schemeClr val="tx1"/>
                          </a:solidFill>
                          <a:latin typeface="Agency FB" panose="020B0503020202020204" pitchFamily="34" charset="0"/>
                        </a:rPr>
                        <a:t>Organiser des renforcements de capacités sur la rédaction des PDL orientés sur Priorités Nationales</a:t>
                      </a:r>
                    </a:p>
                    <a:p>
                      <a:pPr marL="285750" indent="-285750">
                        <a:buFont typeface="Agency FB" panose="020B0503020202020204" pitchFamily="34" charset="0"/>
                        <a:buChar char="–"/>
                      </a:pPr>
                      <a:r>
                        <a:rPr lang="fr-FR" sz="1800" b="1" dirty="0">
                          <a:solidFill>
                            <a:schemeClr val="tx1"/>
                          </a:solidFill>
                          <a:latin typeface="Agency FB" panose="020B0503020202020204" pitchFamily="34" charset="0"/>
                        </a:rPr>
                        <a:t>Renforcer les synergies entre les mutuelles de développement et les collectivités dans le cadre des PDL</a:t>
                      </a:r>
                    </a:p>
                    <a:p>
                      <a:pPr marL="285750" indent="-285750">
                        <a:buFont typeface="Agency FB" panose="020B0503020202020204" pitchFamily="34" charset="0"/>
                        <a:buChar char="–"/>
                      </a:pPr>
                      <a:r>
                        <a:rPr lang="fr-FR" sz="1800" b="1" dirty="0">
                          <a:solidFill>
                            <a:schemeClr val="tx1"/>
                          </a:solidFill>
                          <a:latin typeface="Agency FB" panose="020B0503020202020204" pitchFamily="34" charset="0"/>
                        </a:rPr>
                        <a:t>Mise en place d’un cadre de coordination locale avec le Ministère de tutelle (Plan &amp; Développement) impliquant les autorités/leaders communautaires</a:t>
                      </a:r>
                    </a:p>
                  </a:txBody>
                  <a:tcPr>
                    <a:solidFill>
                      <a:schemeClr val="bg1">
                        <a:lumMod val="9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fr-FR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52193089"/>
                  </a:ext>
                </a:extLst>
              </a:tr>
            </a:tbl>
          </a:graphicData>
        </a:graphic>
      </p:graphicFrame>
      <p:sp>
        <p:nvSpPr>
          <p:cNvPr id="5" name="ZoneTexte 4">
            <a:extLst>
              <a:ext uri="{FF2B5EF4-FFF2-40B4-BE49-F238E27FC236}">
                <a16:creationId xmlns:a16="http://schemas.microsoft.com/office/drawing/2014/main" id="{65F3093F-D121-8B42-FEC3-195154B202C1}"/>
              </a:ext>
            </a:extLst>
          </p:cNvPr>
          <p:cNvSpPr txBox="1"/>
          <p:nvPr/>
        </p:nvSpPr>
        <p:spPr>
          <a:xfrm>
            <a:off x="611285" y="151612"/>
            <a:ext cx="7960191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fr-FR" b="1" kern="1200" dirty="0">
                <a:solidFill>
                  <a:schemeClr val="bg1"/>
                </a:solidFill>
                <a:latin typeface="Red Hat Display Black" panose="02010A03040201060303" pitchFamily="2" charset="0"/>
                <a:ea typeface="Red Hat Display SemiBold" panose="02010303040201060303" pitchFamily="2" charset="0"/>
                <a:cs typeface="Red Hat Display SemiBold" panose="02010303040201060303" pitchFamily="2" charset="0"/>
                <a:sym typeface="Red Hat Display"/>
              </a:rPr>
              <a:t>3.3. SYNTHESE DE L’EXPLOITATION DES ETUDES ET AUTRES SOURCES (6/6)</a:t>
            </a:r>
            <a:r>
              <a:rPr lang="fr-FR" sz="1400" b="1" kern="1200" dirty="0">
                <a:solidFill>
                  <a:srgbClr val="FF0000"/>
                </a:solidFill>
                <a:latin typeface="Agency FB" panose="020B0503020202020204" pitchFamily="34" charset="0"/>
                <a:ea typeface="Red Hat Display SemiBold" panose="02010303040201060303" pitchFamily="2" charset="0"/>
                <a:cs typeface="Red Hat Display SemiBold" panose="02010303040201060303" pitchFamily="2" charset="0"/>
                <a:sym typeface="Red Hat Display"/>
              </a:rPr>
              <a:t>  </a:t>
            </a:r>
          </a:p>
        </p:txBody>
      </p:sp>
    </p:spTree>
    <p:extLst>
      <p:ext uri="{BB962C8B-B14F-4D97-AF65-F5344CB8AC3E}">
        <p14:creationId xmlns:p14="http://schemas.microsoft.com/office/powerpoint/2010/main" val="2796379630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extBox 14"/>
          <p:cNvSpPr txBox="1"/>
          <p:nvPr/>
        </p:nvSpPr>
        <p:spPr>
          <a:xfrm>
            <a:off x="2481844" y="2307919"/>
            <a:ext cx="4938552" cy="4583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171450">
              <a:lnSpc>
                <a:spcPct val="115000"/>
              </a:lnSpc>
              <a:buClrTx/>
            </a:pPr>
            <a:r>
              <a:rPr lang="fr-FR" sz="2300" b="1" kern="1200" dirty="0">
                <a:solidFill>
                  <a:schemeClr val="bg1">
                    <a:lumMod val="85000"/>
                  </a:schemeClr>
                </a:solidFill>
                <a:latin typeface="Agency FB" panose="020B0503020202020204" pitchFamily="34" charset="0"/>
                <a:ea typeface="Red Hat Display SemiBold" panose="02010303040201060303" pitchFamily="2" charset="0"/>
                <a:cs typeface="Red Hat Display SemiBold" panose="02010303040201060303" pitchFamily="2" charset="0"/>
                <a:sym typeface="Red Hat Display"/>
              </a:rPr>
              <a:t>PROJET COSO ET GOUVERANCE LOCALE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2479433" y="2966061"/>
            <a:ext cx="3718937" cy="4583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171450">
              <a:lnSpc>
                <a:spcPct val="115000"/>
              </a:lnSpc>
              <a:buClrTx/>
            </a:pPr>
            <a:r>
              <a:rPr lang="fr-FR" sz="2300" b="1" kern="1200" dirty="0">
                <a:solidFill>
                  <a:schemeClr val="bg1">
                    <a:lumMod val="85000"/>
                  </a:schemeClr>
                </a:solidFill>
                <a:latin typeface="Agency FB" panose="020B0503020202020204" pitchFamily="34" charset="0"/>
                <a:ea typeface="Red Hat Display SemiBold" panose="02010303040201060303" pitchFamily="2" charset="0"/>
                <a:cs typeface="Red Hat Display SemiBold" panose="02010303040201060303" pitchFamily="2" charset="0"/>
                <a:sym typeface="Red Hat Display"/>
              </a:rPr>
              <a:t>BILAN DES ETUDES REALISEES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1457132" y="1492535"/>
            <a:ext cx="939315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defTabSz="171450">
              <a:buClrTx/>
            </a:pPr>
            <a:r>
              <a:rPr lang="en-GB" sz="4000" kern="1200" dirty="0">
                <a:solidFill>
                  <a:srgbClr val="30891A"/>
                </a:solidFill>
                <a:latin typeface="Raleway SemiBold"/>
                <a:ea typeface="+mn-ea"/>
                <a:cs typeface="+mn-cs"/>
              </a:rPr>
              <a:t>01</a:t>
            </a:r>
          </a:p>
        </p:txBody>
      </p:sp>
      <p:sp>
        <p:nvSpPr>
          <p:cNvPr id="39" name="TextBox 38"/>
          <p:cNvSpPr txBox="1"/>
          <p:nvPr/>
        </p:nvSpPr>
        <p:spPr>
          <a:xfrm>
            <a:off x="1457132" y="2772301"/>
            <a:ext cx="91191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defTabSz="171450">
              <a:buClrTx/>
            </a:pPr>
            <a:r>
              <a:rPr lang="en-GB" sz="4000" kern="1200" dirty="0">
                <a:solidFill>
                  <a:srgbClr val="006600"/>
                </a:solidFill>
                <a:latin typeface="Raleway SemiBold"/>
                <a:ea typeface="+mn-ea"/>
                <a:cs typeface="+mn-cs"/>
              </a:rPr>
              <a:t>03</a:t>
            </a: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1"/>
          </p:nvPr>
        </p:nvSpPr>
        <p:spPr>
          <a:solidFill>
            <a:srgbClr val="006600"/>
          </a:solidFill>
        </p:spPr>
        <p:txBody>
          <a:bodyPr/>
          <a:lstStyle/>
          <a:p>
            <a:pPr defTabSz="171450">
              <a:buClrTx/>
            </a:pPr>
            <a:fld id="{8C48FCF8-25E9-4F94-BC2B-FA1B572C1FF3}" type="slidenum">
              <a:rPr lang="en-US" kern="1200">
                <a:solidFill>
                  <a:prstClr val="white"/>
                </a:solidFill>
                <a:ea typeface="+mn-ea"/>
                <a:cs typeface="+mn-cs"/>
              </a:rPr>
              <a:pPr defTabSz="171450">
                <a:buClrTx/>
              </a:pPr>
              <a:t>23</a:t>
            </a:fld>
            <a:endParaRPr lang="en-US" kern="1200" dirty="0">
              <a:solidFill>
                <a:prstClr val="white"/>
              </a:solidFill>
              <a:ea typeface="+mn-ea"/>
              <a:cs typeface="+mn-cs"/>
            </a:endParaRPr>
          </a:p>
        </p:txBody>
      </p:sp>
      <p:sp>
        <p:nvSpPr>
          <p:cNvPr id="10" name="TextBox 14"/>
          <p:cNvSpPr txBox="1"/>
          <p:nvPr/>
        </p:nvSpPr>
        <p:spPr>
          <a:xfrm>
            <a:off x="2479433" y="3642800"/>
            <a:ext cx="3821851" cy="4583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171450">
              <a:lnSpc>
                <a:spcPct val="115000"/>
              </a:lnSpc>
              <a:buClrTx/>
            </a:pPr>
            <a:r>
              <a:rPr lang="fr-FR" sz="2300" b="1" kern="1200" dirty="0">
                <a:solidFill>
                  <a:schemeClr val="tx1"/>
                </a:solidFill>
                <a:latin typeface="Agency FB" panose="020B0503020202020204" pitchFamily="34" charset="0"/>
                <a:ea typeface="Red Hat Display SemiBold" panose="02010303040201060303" pitchFamily="2" charset="0"/>
                <a:cs typeface="Red Hat Display SemiBold" panose="02010303040201060303" pitchFamily="2" charset="0"/>
                <a:sym typeface="Red Hat Display"/>
              </a:rPr>
              <a:t>PERSPECTIVES</a:t>
            </a:r>
          </a:p>
        </p:txBody>
      </p:sp>
      <p:sp>
        <p:nvSpPr>
          <p:cNvPr id="11" name="TextBox 16"/>
          <p:cNvSpPr txBox="1"/>
          <p:nvPr/>
        </p:nvSpPr>
        <p:spPr>
          <a:xfrm>
            <a:off x="1457132" y="2132411"/>
            <a:ext cx="91191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defTabSz="171450">
              <a:buClrTx/>
            </a:pPr>
            <a:r>
              <a:rPr lang="en-GB" sz="4000" kern="1200" dirty="0">
                <a:solidFill>
                  <a:srgbClr val="0070C0"/>
                </a:solidFill>
                <a:latin typeface="Raleway SemiBold"/>
                <a:ea typeface="+mn-ea"/>
                <a:cs typeface="+mn-cs"/>
              </a:rPr>
              <a:t>02</a:t>
            </a:r>
          </a:p>
        </p:txBody>
      </p:sp>
      <p:sp>
        <p:nvSpPr>
          <p:cNvPr id="13" name="TextBox 14"/>
          <p:cNvSpPr txBox="1"/>
          <p:nvPr/>
        </p:nvSpPr>
        <p:spPr>
          <a:xfrm>
            <a:off x="297977" y="840132"/>
            <a:ext cx="1259362" cy="5170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171450">
              <a:lnSpc>
                <a:spcPct val="115000"/>
              </a:lnSpc>
              <a:buClrTx/>
            </a:pPr>
            <a:r>
              <a:rPr lang="fr-FR" sz="2400" kern="1200" dirty="0">
                <a:solidFill>
                  <a:srgbClr val="31373B">
                    <a:lumMod val="75000"/>
                  </a:srgbClr>
                </a:solidFill>
                <a:latin typeface="Rockwell Extra Bold" panose="02060903040505020403" pitchFamily="18" charset="0"/>
                <a:ea typeface="Red Hat Display SemiBold" panose="02010303040201060303" pitchFamily="2" charset="0"/>
                <a:cs typeface="Red Hat Display SemiBold" panose="02010303040201060303" pitchFamily="2" charset="0"/>
                <a:sym typeface="Red Hat Display"/>
              </a:rPr>
              <a:t>PLAN</a:t>
            </a:r>
            <a:endParaRPr lang="fr-FR" sz="3600" kern="1200" dirty="0">
              <a:solidFill>
                <a:srgbClr val="31373B">
                  <a:lumMod val="75000"/>
                </a:srgbClr>
              </a:solidFill>
              <a:latin typeface="Rockwell Extra Bold" panose="02060903040505020403" pitchFamily="18" charset="0"/>
              <a:ea typeface="Red Hat Display SemiBold" panose="02010303040201060303" pitchFamily="2" charset="0"/>
              <a:cs typeface="Red Hat Display SemiBold" panose="02010303040201060303" pitchFamily="2" charset="0"/>
              <a:sym typeface="Red Hat Display"/>
            </a:endParaRPr>
          </a:p>
        </p:txBody>
      </p:sp>
      <p:cxnSp>
        <p:nvCxnSpPr>
          <p:cNvPr id="4" name="Connecteur droit 3"/>
          <p:cNvCxnSpPr/>
          <p:nvPr/>
        </p:nvCxnSpPr>
        <p:spPr>
          <a:xfrm>
            <a:off x="0" y="1290824"/>
            <a:ext cx="1331279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TextBox 14"/>
          <p:cNvSpPr txBox="1"/>
          <p:nvPr/>
        </p:nvSpPr>
        <p:spPr>
          <a:xfrm>
            <a:off x="2479433" y="1657148"/>
            <a:ext cx="4529472" cy="4583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171450">
              <a:lnSpc>
                <a:spcPct val="115000"/>
              </a:lnSpc>
              <a:buClrTx/>
            </a:pPr>
            <a:r>
              <a:rPr lang="fr-FR" sz="2300" b="1" kern="1200" dirty="0">
                <a:solidFill>
                  <a:schemeClr val="bg1">
                    <a:lumMod val="85000"/>
                  </a:schemeClr>
                </a:solidFill>
                <a:latin typeface="Agency FB" panose="020B0503020202020204" pitchFamily="34" charset="0"/>
                <a:ea typeface="Red Hat Display SemiBold" panose="02010303040201060303" pitchFamily="2" charset="0"/>
                <a:cs typeface="Red Hat Display SemiBold" panose="02010303040201060303" pitchFamily="2" charset="0"/>
                <a:sym typeface="Red Hat Display"/>
              </a:rPr>
              <a:t>CONTEXTE</a:t>
            </a:r>
          </a:p>
        </p:txBody>
      </p:sp>
      <p:sp>
        <p:nvSpPr>
          <p:cNvPr id="24" name="TextBox 38"/>
          <p:cNvSpPr txBox="1"/>
          <p:nvPr/>
        </p:nvSpPr>
        <p:spPr>
          <a:xfrm>
            <a:off x="1457132" y="3440333"/>
            <a:ext cx="91191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defTabSz="171450">
              <a:buClrTx/>
            </a:pPr>
            <a:r>
              <a:rPr lang="en-GB" sz="4000" kern="1200" dirty="0">
                <a:solidFill>
                  <a:srgbClr val="FF0000"/>
                </a:solidFill>
                <a:latin typeface="Raleway SemiBold"/>
                <a:ea typeface="+mn-ea"/>
                <a:cs typeface="+mn-cs"/>
              </a:rPr>
              <a:t>04</a:t>
            </a:r>
          </a:p>
        </p:txBody>
      </p:sp>
    </p:spTree>
    <p:extLst>
      <p:ext uri="{BB962C8B-B14F-4D97-AF65-F5344CB8AC3E}">
        <p14:creationId xmlns:p14="http://schemas.microsoft.com/office/powerpoint/2010/main" val="9396356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0"/>
          </p:nvPr>
        </p:nvSpPr>
        <p:spPr>
          <a:solidFill>
            <a:srgbClr val="006600"/>
          </a:solidFill>
        </p:spPr>
        <p:txBody>
          <a:bodyPr/>
          <a:lstStyle/>
          <a:p>
            <a:pPr defTabSz="171450">
              <a:buClrTx/>
            </a:pPr>
            <a:fld id="{8C48FCF8-25E9-4F94-BC2B-FA1B572C1FF3}" type="slidenum">
              <a:rPr lang="en-US" kern="1200">
                <a:solidFill>
                  <a:prstClr val="white"/>
                </a:solidFill>
                <a:ea typeface="+mn-ea"/>
                <a:cs typeface="+mn-cs"/>
              </a:rPr>
              <a:pPr defTabSz="171450">
                <a:buClrTx/>
              </a:pPr>
              <a:t>24</a:t>
            </a:fld>
            <a:endParaRPr lang="en-US" kern="1200" dirty="0">
              <a:solidFill>
                <a:prstClr val="white"/>
              </a:solidFill>
              <a:ea typeface="+mn-ea"/>
              <a:cs typeface="+mn-cs"/>
            </a:endParaRPr>
          </a:p>
        </p:txBody>
      </p:sp>
      <p:sp>
        <p:nvSpPr>
          <p:cNvPr id="16" name="TextBox 14"/>
          <p:cNvSpPr txBox="1"/>
          <p:nvPr/>
        </p:nvSpPr>
        <p:spPr>
          <a:xfrm>
            <a:off x="1761517" y="151612"/>
            <a:ext cx="6643689" cy="3788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171450">
              <a:lnSpc>
                <a:spcPct val="115000"/>
              </a:lnSpc>
              <a:buClrTx/>
            </a:pPr>
            <a:r>
              <a:rPr lang="fr-FR" sz="1800" b="1" kern="1200" dirty="0">
                <a:solidFill>
                  <a:schemeClr val="bg1"/>
                </a:solidFill>
                <a:latin typeface="Agency FB" panose="020B0503020202020204" pitchFamily="34" charset="0"/>
                <a:ea typeface="Red Hat Display SemiBold" panose="02010303040201060303" pitchFamily="2" charset="0"/>
                <a:cs typeface="Red Hat Display SemiBold" panose="02010303040201060303" pitchFamily="2" charset="0"/>
                <a:sym typeface="Red Hat Display"/>
              </a:rPr>
              <a:t>4. PERSPECTIVES (1/2)</a:t>
            </a:r>
            <a:r>
              <a:rPr lang="fr-FR" sz="1800" b="1" kern="1200" dirty="0">
                <a:solidFill>
                  <a:schemeClr val="tx1"/>
                </a:solidFill>
                <a:latin typeface="Agency FB" panose="020B0503020202020204" pitchFamily="34" charset="0"/>
                <a:ea typeface="Red Hat Display SemiBold" panose="02010303040201060303" pitchFamily="2" charset="0"/>
                <a:cs typeface="Red Hat Display SemiBold" panose="02010303040201060303" pitchFamily="2" charset="0"/>
                <a:sym typeface="Red Hat Display"/>
              </a:rPr>
              <a:t> </a:t>
            </a:r>
            <a:endParaRPr lang="fr-FR" sz="1800" b="1" kern="1200" dirty="0">
              <a:solidFill>
                <a:srgbClr val="31373B">
                  <a:lumMod val="75000"/>
                </a:srgbClr>
              </a:solidFill>
              <a:latin typeface="Agency FB" panose="020B0503020202020204" pitchFamily="34" charset="0"/>
              <a:ea typeface="Red Hat Display SemiBold" panose="02010303040201060303" pitchFamily="2" charset="0"/>
              <a:cs typeface="Red Hat Display SemiBold" panose="02010303040201060303" pitchFamily="2" charset="0"/>
              <a:sym typeface="Red Hat Display"/>
            </a:endParaRP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4A0F6DFC-4104-4E74-A23A-E8D7C536F5C2}"/>
              </a:ext>
            </a:extLst>
          </p:cNvPr>
          <p:cNvSpPr/>
          <p:nvPr/>
        </p:nvSpPr>
        <p:spPr>
          <a:xfrm>
            <a:off x="436576" y="654996"/>
            <a:ext cx="8181306" cy="377738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lvl="0" indent="-285750" algn="ctr">
              <a:lnSpc>
                <a:spcPct val="150000"/>
              </a:lnSpc>
              <a:buFont typeface="Wingdings" panose="05000000000000000000" pitchFamily="2" charset="2"/>
              <a:buChar char="q"/>
            </a:pPr>
            <a:r>
              <a:rPr lang="fr-FR" sz="1800" b="1" dirty="0">
                <a:latin typeface="Agency FB" panose="020B0503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Une gouvernance locale plus inclusive et participative</a:t>
            </a:r>
            <a:endParaRPr lang="fr-FR" sz="1800" dirty="0">
              <a:latin typeface="Agency FB" panose="020B05030202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indent="-34290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fr-FR" sz="1800" b="1" dirty="0">
                <a:solidFill>
                  <a:srgbClr val="FF0000"/>
                </a:solidFill>
                <a:latin typeface="Agency FB" panose="020B0503020202020204" pitchFamily="34" charset="0"/>
                <a:ea typeface="Times New Roman" panose="02020603050405020304" pitchFamily="18" charset="0"/>
              </a:rPr>
              <a:t>Encourager la participation active des communautés locales dans l'élaboration des PDL </a:t>
            </a:r>
            <a:r>
              <a:rPr lang="fr-FR" sz="1800" dirty="0">
                <a:latin typeface="Agency FB" panose="020B0503020202020204" pitchFamily="34" charset="0"/>
                <a:ea typeface="Times New Roman" panose="02020603050405020304" pitchFamily="18" charset="0"/>
              </a:rPr>
              <a:t>pour s'assurer que les plans répondent réellement aux besoins et priorités locales  (Développement Conduit par les Communautés)</a:t>
            </a:r>
            <a:r>
              <a:rPr lang="fr-FR" sz="1800" dirty="0">
                <a:latin typeface="Agency FB" panose="020B0503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;</a:t>
            </a:r>
          </a:p>
          <a:p>
            <a:pPr marL="342900" lvl="0" indent="-34290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fr-FR" sz="1800" b="1" dirty="0">
                <a:solidFill>
                  <a:srgbClr val="0070C0"/>
                </a:solidFill>
                <a:latin typeface="Agency FB" panose="020B0503020202020204" pitchFamily="34" charset="0"/>
                <a:ea typeface="Times New Roman" panose="02020603050405020304" pitchFamily="18" charset="0"/>
              </a:rPr>
              <a:t>Arrimer le Plan National de Développement (PND 2026 - 2030) aux Plans de Développement Villageois (PDV) ; </a:t>
            </a:r>
          </a:p>
          <a:p>
            <a:pPr marL="342900" lvl="0" indent="-34290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fr-FR" sz="1800" b="1" dirty="0">
                <a:solidFill>
                  <a:srgbClr val="002060"/>
                </a:solidFill>
                <a:latin typeface="Agency FB" panose="020B0503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Mener des études sur les dynamiques qui sous-tendent les conflits d’intérêt entre les acteurs impliqués dans l’élaboration, l’exécution, le suivi des PDL </a:t>
            </a:r>
            <a:r>
              <a:rPr lang="fr-FR" sz="1800" dirty="0">
                <a:latin typeface="Agency FB" panose="020B0503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ainsi que </a:t>
            </a:r>
            <a:r>
              <a:rPr lang="fr-FR" sz="1800" dirty="0">
                <a:solidFill>
                  <a:schemeClr val="tx1"/>
                </a:solidFill>
                <a:latin typeface="Agency FB" panose="020B0503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les</a:t>
            </a:r>
            <a:r>
              <a:rPr lang="fr-FR" sz="1800" dirty="0">
                <a:latin typeface="Agency FB" panose="020B0503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initiatives de gouvernance locale ;</a:t>
            </a:r>
          </a:p>
        </p:txBody>
      </p:sp>
    </p:spTree>
    <p:extLst>
      <p:ext uri="{BB962C8B-B14F-4D97-AF65-F5344CB8AC3E}">
        <p14:creationId xmlns:p14="http://schemas.microsoft.com/office/powerpoint/2010/main" val="1836689190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0"/>
          </p:nvPr>
        </p:nvSpPr>
        <p:spPr>
          <a:solidFill>
            <a:srgbClr val="006600"/>
          </a:solidFill>
        </p:spPr>
        <p:txBody>
          <a:bodyPr/>
          <a:lstStyle/>
          <a:p>
            <a:pPr defTabSz="171450">
              <a:buClrTx/>
            </a:pPr>
            <a:fld id="{8C48FCF8-25E9-4F94-BC2B-FA1B572C1FF3}" type="slidenum">
              <a:rPr lang="en-US" kern="1200">
                <a:solidFill>
                  <a:prstClr val="white"/>
                </a:solidFill>
                <a:ea typeface="+mn-ea"/>
                <a:cs typeface="+mn-cs"/>
              </a:rPr>
              <a:pPr defTabSz="171450">
                <a:buClrTx/>
              </a:pPr>
              <a:t>25</a:t>
            </a:fld>
            <a:endParaRPr lang="en-US" kern="1200" dirty="0">
              <a:solidFill>
                <a:prstClr val="white"/>
              </a:solidFill>
              <a:ea typeface="+mn-ea"/>
              <a:cs typeface="+mn-cs"/>
            </a:endParaRPr>
          </a:p>
        </p:txBody>
      </p:sp>
      <p:sp>
        <p:nvSpPr>
          <p:cNvPr id="9" name="ZoneTexte 8">
            <a:extLst>
              <a:ext uri="{FF2B5EF4-FFF2-40B4-BE49-F238E27FC236}">
                <a16:creationId xmlns:a16="http://schemas.microsoft.com/office/drawing/2014/main" id="{77E5768A-0C3C-4BFF-886D-1FD8A9C52195}"/>
              </a:ext>
            </a:extLst>
          </p:cNvPr>
          <p:cNvSpPr txBox="1"/>
          <p:nvPr/>
        </p:nvSpPr>
        <p:spPr>
          <a:xfrm>
            <a:off x="448056" y="819301"/>
            <a:ext cx="8247887" cy="42296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 algn="ctr">
              <a:buFont typeface="Wingdings" panose="05000000000000000000" pitchFamily="2" charset="2"/>
              <a:buChar char="q"/>
            </a:pPr>
            <a:r>
              <a:rPr lang="fr-FR" sz="1600" b="1" dirty="0">
                <a:latin typeface="Agency FB" panose="020B0503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Une gouvernance locale plus intégrée, résiliente et innovante</a:t>
            </a:r>
          </a:p>
          <a:p>
            <a:pPr algn="just"/>
            <a:endParaRPr lang="fr-FR" sz="1600" dirty="0">
              <a:latin typeface="Agency FB" panose="020B0503020202020204" pitchFamily="34" charset="0"/>
            </a:endParaRPr>
          </a:p>
          <a:p>
            <a:pPr marL="285750" indent="-285750" algn="just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fr-FR" sz="1600" b="1" dirty="0">
                <a:solidFill>
                  <a:srgbClr val="0070C0"/>
                </a:solidFill>
                <a:latin typeface="Agency FB" panose="020B0503020202020204" pitchFamily="34" charset="0"/>
                <a:ea typeface="Times New Roman" panose="02020603050405020304" pitchFamily="18" charset="0"/>
              </a:rPr>
              <a:t>Intégrer des outils technologiques pour une cartographie plus précise et des plans plus détaillés </a:t>
            </a:r>
            <a:r>
              <a:rPr lang="fr-FR" sz="1600" dirty="0">
                <a:latin typeface="Agency FB" panose="020B0503020202020204" pitchFamily="34" charset="0"/>
                <a:ea typeface="Times New Roman" panose="02020603050405020304" pitchFamily="18" charset="0"/>
              </a:rPr>
              <a:t>;</a:t>
            </a:r>
            <a:endParaRPr lang="fr-FR" sz="1600" dirty="0">
              <a:latin typeface="Agency FB" panose="020B0503020202020204" pitchFamily="34" charset="0"/>
            </a:endParaRPr>
          </a:p>
          <a:p>
            <a:pPr marL="285750" indent="-285750" algn="just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fr-FR" sz="1600" b="1" dirty="0">
                <a:latin typeface="Agency FB" panose="020B0503020202020204" pitchFamily="34" charset="0"/>
                <a:ea typeface="Times New Roman" panose="02020603050405020304" pitchFamily="18" charset="0"/>
              </a:rPr>
              <a:t>Mettre en place des mécanismes d'évaluation régulière pour mesurer l'efficacité des PDL et les ajuster en fonction des résultats et des besoins évolutifs ;</a:t>
            </a:r>
          </a:p>
          <a:p>
            <a:pPr marL="285750" indent="-285750" algn="just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fr-FR" sz="1600" b="1" dirty="0">
                <a:solidFill>
                  <a:srgbClr val="002060"/>
                </a:solidFill>
                <a:latin typeface="Agency FB" panose="020B0503020202020204" pitchFamily="34" charset="0"/>
                <a:ea typeface="Times New Roman" panose="02020603050405020304" pitchFamily="18" charset="0"/>
              </a:rPr>
              <a:t>Établir des partenariats avec des ONG, des institutions académiques, et le secteur privé pour renforcer les capacités locales et mobiliser des ressources supplémentaires ;</a:t>
            </a:r>
          </a:p>
          <a:p>
            <a:pPr marL="285750" indent="-285750" algn="just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fr-FR" sz="1600" b="1" dirty="0">
                <a:solidFill>
                  <a:srgbClr val="FF0000"/>
                </a:solidFill>
                <a:latin typeface="Agency FB" panose="020B0503020202020204" pitchFamily="34" charset="0"/>
                <a:ea typeface="Times New Roman" panose="02020603050405020304" pitchFamily="18" charset="0"/>
              </a:rPr>
              <a:t>Mettre en avant des approches inclusives qui prennent en compte les besoins des groupes marginalisés pour un développement équitable ;</a:t>
            </a:r>
          </a:p>
          <a:p>
            <a:pPr marL="285750" indent="-285750" algn="just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fr-FR" sz="1600" b="1" dirty="0">
                <a:latin typeface="Agency FB" panose="020B0503020202020204" pitchFamily="34" charset="0"/>
                <a:ea typeface="Times New Roman" panose="02020603050405020304" pitchFamily="18" charset="0"/>
              </a:rPr>
              <a:t>Intégrer des principes de développement durable pour garantir que les projets de développement local sont écologiquement viables à long terme.</a:t>
            </a:r>
            <a:endParaRPr lang="fr-FR" sz="1600" dirty="0">
              <a:latin typeface="Agency FB" panose="020B0503020202020204" pitchFamily="34" charset="0"/>
              <a:ea typeface="Times New Roman" panose="02020603050405020304" pitchFamily="18" charset="0"/>
            </a:endParaRPr>
          </a:p>
          <a:p>
            <a:pPr marL="285750" indent="-285750" algn="just">
              <a:lnSpc>
                <a:spcPct val="150000"/>
              </a:lnSpc>
              <a:buFontTx/>
              <a:buChar char="-"/>
            </a:pPr>
            <a:endParaRPr lang="fr-FR" sz="1600" dirty="0">
              <a:latin typeface="Agency FB" panose="020B0503020202020204" pitchFamily="34" charset="0"/>
              <a:ea typeface="Times New Roman" panose="02020603050405020304" pitchFamily="18" charset="0"/>
            </a:endParaRPr>
          </a:p>
        </p:txBody>
      </p:sp>
      <p:sp>
        <p:nvSpPr>
          <p:cNvPr id="3" name="TextBox 14">
            <a:extLst>
              <a:ext uri="{FF2B5EF4-FFF2-40B4-BE49-F238E27FC236}">
                <a16:creationId xmlns:a16="http://schemas.microsoft.com/office/drawing/2014/main" id="{9F48AA93-7E96-FC2E-F0AA-1322AA3DBC98}"/>
              </a:ext>
            </a:extLst>
          </p:cNvPr>
          <p:cNvSpPr txBox="1"/>
          <p:nvPr/>
        </p:nvSpPr>
        <p:spPr>
          <a:xfrm>
            <a:off x="1761517" y="151612"/>
            <a:ext cx="6643689" cy="3788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171450">
              <a:lnSpc>
                <a:spcPct val="115000"/>
              </a:lnSpc>
              <a:buClrTx/>
            </a:pPr>
            <a:r>
              <a:rPr lang="fr-FR" sz="1800" b="1" kern="1200" dirty="0">
                <a:solidFill>
                  <a:schemeClr val="bg1"/>
                </a:solidFill>
                <a:latin typeface="Agency FB" panose="020B0503020202020204" pitchFamily="34" charset="0"/>
                <a:ea typeface="Red Hat Display SemiBold" panose="02010303040201060303" pitchFamily="2" charset="0"/>
                <a:cs typeface="Red Hat Display SemiBold" panose="02010303040201060303" pitchFamily="2" charset="0"/>
                <a:sym typeface="Red Hat Display"/>
              </a:rPr>
              <a:t>4. PERSPECTIVES (2/2)</a:t>
            </a:r>
            <a:r>
              <a:rPr lang="fr-FR" sz="1800" b="1" kern="1200" dirty="0">
                <a:solidFill>
                  <a:schemeClr val="tx1"/>
                </a:solidFill>
                <a:latin typeface="Agency FB" panose="020B0503020202020204" pitchFamily="34" charset="0"/>
                <a:ea typeface="Red Hat Display SemiBold" panose="02010303040201060303" pitchFamily="2" charset="0"/>
                <a:cs typeface="Red Hat Display SemiBold" panose="02010303040201060303" pitchFamily="2" charset="0"/>
                <a:sym typeface="Red Hat Display"/>
              </a:rPr>
              <a:t> </a:t>
            </a:r>
            <a:endParaRPr lang="fr-FR" sz="1800" b="1" kern="1200" dirty="0">
              <a:solidFill>
                <a:srgbClr val="31373B">
                  <a:lumMod val="75000"/>
                </a:srgbClr>
              </a:solidFill>
              <a:latin typeface="Agency FB" panose="020B0503020202020204" pitchFamily="34" charset="0"/>
              <a:ea typeface="Red Hat Display SemiBold" panose="02010303040201060303" pitchFamily="2" charset="0"/>
              <a:cs typeface="Red Hat Display SemiBold" panose="02010303040201060303" pitchFamily="2" charset="0"/>
              <a:sym typeface="Red Hat Display"/>
            </a:endParaRPr>
          </a:p>
        </p:txBody>
      </p:sp>
    </p:spTree>
    <p:extLst>
      <p:ext uri="{BB962C8B-B14F-4D97-AF65-F5344CB8AC3E}">
        <p14:creationId xmlns:p14="http://schemas.microsoft.com/office/powerpoint/2010/main" val="2657799182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008000"/>
            </a:gs>
            <a:gs pos="100000">
              <a:srgbClr val="92D050"/>
            </a:gs>
          </a:gsLst>
          <a:lin ang="2700000" scaled="1"/>
          <a:tileRect/>
        </a:gradFill>
        <a:effectLst/>
      </p:bgPr>
    </p:bg>
    <p:spTree>
      <p:nvGrpSpPr>
        <p:cNvPr id="1" name="Shape 18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5" name="Google Shape;185;p23"/>
          <p:cNvSpPr txBox="1">
            <a:spLocks noGrp="1"/>
          </p:cNvSpPr>
          <p:nvPr>
            <p:ph type="title"/>
          </p:nvPr>
        </p:nvSpPr>
        <p:spPr>
          <a:xfrm>
            <a:off x="2142760" y="4417255"/>
            <a:ext cx="2738425" cy="1000733"/>
          </a:xfrm>
          <a:prstGeom prst="rect">
            <a:avLst/>
          </a:prstGeom>
          <a:ln>
            <a:noFill/>
          </a:ln>
          <a:effectLst>
            <a:reflection blurRad="6350" stA="50000" endA="300" endPos="38500" dist="50800" dir="5400000" sy="-100000" algn="bl" rotWithShape="0"/>
          </a:effectLst>
        </p:spPr>
        <p:txBody>
          <a:bodyPr spcFirstLastPara="1" vert="horz" wrap="square" lIns="0" tIns="0" rIns="0" bIns="0" rtlCol="0" anchor="ctr" anchorCtr="0">
            <a:noAutofit/>
          </a:bodyPr>
          <a:lstStyle/>
          <a:p>
            <a:r>
              <a:rPr lang="fr-FR" sz="405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MERCI !</a:t>
            </a:r>
          </a:p>
        </p:txBody>
      </p:sp>
      <p:pic>
        <p:nvPicPr>
          <p:cNvPr id="1026" name="Picture 2">
            <a:extLst>
              <a:ext uri="{FF2B5EF4-FFF2-40B4-BE49-F238E27FC236}">
                <a16:creationId xmlns:a16="http://schemas.microsoft.com/office/drawing/2014/main" id="{7EA94126-1A64-1FE7-9530-5A3FBBC5A3A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272" y="56272"/>
            <a:ext cx="9010356" cy="448759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87" name="Google Shape;187;p23"/>
          <p:cNvSpPr txBox="1">
            <a:spLocks noGrp="1"/>
          </p:cNvSpPr>
          <p:nvPr>
            <p:ph type="sldNum" idx="12"/>
          </p:nvPr>
        </p:nvSpPr>
        <p:spPr>
          <a:xfrm>
            <a:off x="8760475" y="4759953"/>
            <a:ext cx="383400" cy="383400"/>
          </a:xfrm>
          <a:prstGeom prst="rect">
            <a:avLst/>
          </a:prstGeom>
        </p:spPr>
        <p:txBody>
          <a:bodyPr spcFirstLastPara="1" vert="horz" wrap="square" lIns="0" tIns="0" rIns="0" bIns="0" rtlCol="0" anchor="ctr" anchorCtr="0">
            <a:noAutofit/>
          </a:bodyPr>
          <a:lstStyle/>
          <a:p>
            <a:pPr algn="ctr" defTabSz="685800">
              <a:buClrTx/>
              <a:defRPr/>
            </a:pPr>
            <a:fld id="{00000000-1234-1234-1234-123412341234}" type="slidenum">
              <a:rPr lang="en" kern="1200">
                <a:solidFill>
                  <a:prstClr val="black">
                    <a:tint val="75000"/>
                  </a:prstClr>
                </a:solidFill>
                <a:latin typeface="Calibri" panose="020F0502020204030204"/>
                <a:ea typeface="+mn-ea"/>
                <a:cs typeface="+mn-cs"/>
              </a:rPr>
              <a:pPr algn="ctr" defTabSz="685800">
                <a:buClrTx/>
                <a:defRPr/>
              </a:pPr>
              <a:t>26</a:t>
            </a:fld>
            <a:endParaRPr kern="1200" dirty="0">
              <a:solidFill>
                <a:prstClr val="black">
                  <a:tint val="75000"/>
                </a:prstClr>
              </a:solidFill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85860566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8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8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8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5" grpId="0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1_Office Theme">
  <a:themeElements>
    <a:clrScheme name="Custom 19">
      <a:dk1>
        <a:srgbClr val="31373B"/>
      </a:dk1>
      <a:lt1>
        <a:sysClr val="window" lastClr="FFFFFF"/>
      </a:lt1>
      <a:dk2>
        <a:srgbClr val="444955"/>
      </a:dk2>
      <a:lt2>
        <a:srgbClr val="FFFFFF"/>
      </a:lt2>
      <a:accent1>
        <a:srgbClr val="5A3793"/>
      </a:accent1>
      <a:accent2>
        <a:srgbClr val="EC4E75"/>
      </a:accent2>
      <a:accent3>
        <a:srgbClr val="5A3793"/>
      </a:accent3>
      <a:accent4>
        <a:srgbClr val="5A3793"/>
      </a:accent4>
      <a:accent5>
        <a:srgbClr val="EC4E75"/>
      </a:accent5>
      <a:accent6>
        <a:srgbClr val="5A3793"/>
      </a:accent6>
      <a:hlink>
        <a:srgbClr val="4D4D4D"/>
      </a:hlink>
      <a:folHlink>
        <a:srgbClr val="1C1C1C"/>
      </a:folHlink>
    </a:clrScheme>
    <a:fontScheme name="Custom 5">
      <a:majorFont>
        <a:latin typeface="Raleway SemiBold"/>
        <a:ea typeface=""/>
        <a:cs typeface=""/>
      </a:majorFont>
      <a:minorFont>
        <a:latin typeface="Raleway Medium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2F71752FFFF1AC40A94A11EB94072ED0" ma:contentTypeVersion="12" ma:contentTypeDescription="Crée un document." ma:contentTypeScope="" ma:versionID="170c7156068d4dd61666b8fa4853a5d2">
  <xsd:schema xmlns:xsd="http://www.w3.org/2001/XMLSchema" xmlns:xs="http://www.w3.org/2001/XMLSchema" xmlns:p="http://schemas.microsoft.com/office/2006/metadata/properties" xmlns:ns2="9bc22ff7-ef93-4452-9dd9-d0fbbb384319" xmlns:ns3="154a59e4-fc38-4ea4-b2fd-883e2d379ca4" targetNamespace="http://schemas.microsoft.com/office/2006/metadata/properties" ma:root="true" ma:fieldsID="1486d3cc1537b250e745a8be3660d38c" ns2:_="" ns3:_="">
    <xsd:import namespace="9bc22ff7-ef93-4452-9dd9-d0fbbb384319"/>
    <xsd:import namespace="154a59e4-fc38-4ea4-b2fd-883e2d379ca4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ObjectDetectorVersions" minOccurs="0"/>
                <xsd:element ref="ns2:lcf76f155ced4ddcb4097134ff3c332f" minOccurs="0"/>
                <xsd:element ref="ns3:TaxCatchAll" minOccurs="0"/>
                <xsd:element ref="ns2:MediaServiceDateTaken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2:MediaLengthInSecond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9bc22ff7-ef93-4452-9dd9-d0fbbb384319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1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lcf76f155ced4ddcb4097134ff3c332f" ma:index="13" nillable="true" ma:taxonomy="true" ma:internalName="lcf76f155ced4ddcb4097134ff3c332f" ma:taxonomyFieldName="MediaServiceImageTags" ma:displayName="Balises d’images" ma:readOnly="false" ma:fieldId="{5cf76f15-5ced-4ddc-b409-7134ff3c332f}" ma:taxonomyMulti="true" ma:sspId="933c58bb-8ac9-4943-8120-a6ea7461a332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DateTaken" ma:index="15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OCR" ma:index="16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7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8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9" nillable="true" ma:displayName="MediaLengthInSeconds" ma:hidden="true" ma:internalName="MediaLengthInSeconds" ma:readOnly="true">
      <xsd:simpleType>
        <xsd:restriction base="dms:Unknown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54a59e4-fc38-4ea4-b2fd-883e2d379ca4" elementFormDefault="qualified">
    <xsd:import namespace="http://schemas.microsoft.com/office/2006/documentManagement/types"/>
    <xsd:import namespace="http://schemas.microsoft.com/office/infopath/2007/PartnerControls"/>
    <xsd:element name="TaxCatchAll" ma:index="14" nillable="true" ma:displayName="Taxonomy Catch All Column" ma:hidden="true" ma:list="{5dc725bb-62bd-4021-92b0-51287f406427}" ma:internalName="TaxCatchAll" ma:showField="CatchAllData" ma:web="154a59e4-fc38-4ea4-b2fd-883e2d379ca4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Type de contenu"/>
        <xsd:element ref="dc:title" minOccurs="0" maxOccurs="1" ma:index="4" ma:displayName="Titr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9bc22ff7-ef93-4452-9dd9-d0fbbb384319">
      <Terms xmlns="http://schemas.microsoft.com/office/infopath/2007/PartnerControls"/>
    </lcf76f155ced4ddcb4097134ff3c332f>
    <TaxCatchAll xmlns="154a59e4-fc38-4ea4-b2fd-883e2d379ca4" xsi:nil="true"/>
  </documentManagement>
</p:properties>
</file>

<file path=customXml/itemProps1.xml><?xml version="1.0" encoding="utf-8"?>
<ds:datastoreItem xmlns:ds="http://schemas.openxmlformats.org/officeDocument/2006/customXml" ds:itemID="{5E2DC788-40FA-4D37-A976-21700A14DFE3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9bc22ff7-ef93-4452-9dd9-d0fbbb384319"/>
    <ds:schemaRef ds:uri="154a59e4-fc38-4ea4-b2fd-883e2d379ca4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B46049D8-63C1-4717-956D-3355E553E055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9D370068-0ABD-4209-BA34-32C99E68E8EE}">
  <ds:schemaRefs>
    <ds:schemaRef ds:uri="http://schemas.microsoft.com/office/2006/metadata/properties"/>
    <ds:schemaRef ds:uri="http://schemas.microsoft.com/office/infopath/2007/PartnerControls"/>
    <ds:schemaRef ds:uri="9bc22ff7-ef93-4452-9dd9-d0fbbb384319"/>
    <ds:schemaRef ds:uri="154a59e4-fc38-4ea4-b2fd-883e2d379ca4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50594</TotalTime>
  <Words>1747</Words>
  <Application>Microsoft Office PowerPoint</Application>
  <PresentationFormat>Affichage à l'écran (16:9)</PresentationFormat>
  <Paragraphs>259</Paragraphs>
  <Slides>26</Slides>
  <Notes>24</Notes>
  <HiddenSlides>0</HiddenSlides>
  <MMClips>0</MMClips>
  <ScaleCrop>false</ScaleCrop>
  <HeadingPairs>
    <vt:vector size="6" baseType="variant">
      <vt:variant>
        <vt:lpstr>Polices utilisées</vt:lpstr>
      </vt:variant>
      <vt:variant>
        <vt:i4>21</vt:i4>
      </vt:variant>
      <vt:variant>
        <vt:lpstr>Thème</vt:lpstr>
      </vt:variant>
      <vt:variant>
        <vt:i4>2</vt:i4>
      </vt:variant>
      <vt:variant>
        <vt:lpstr>Titres des diapositives</vt:lpstr>
      </vt:variant>
      <vt:variant>
        <vt:i4>26</vt:i4>
      </vt:variant>
    </vt:vector>
  </HeadingPairs>
  <TitlesOfParts>
    <vt:vector size="49" baseType="lpstr">
      <vt:lpstr>Couture</vt:lpstr>
      <vt:lpstr>Tahoma</vt:lpstr>
      <vt:lpstr>Arial Black</vt:lpstr>
      <vt:lpstr>Agency FB</vt:lpstr>
      <vt:lpstr>Red Hat Display SemiBold</vt:lpstr>
      <vt:lpstr>Avenir Next LT Pro</vt:lpstr>
      <vt:lpstr>Rockwell Extra Bold</vt:lpstr>
      <vt:lpstr>Arial</vt:lpstr>
      <vt:lpstr>Calibri</vt:lpstr>
      <vt:lpstr>Wingdings</vt:lpstr>
      <vt:lpstr>Raleway</vt:lpstr>
      <vt:lpstr>Red Hat Display</vt:lpstr>
      <vt:lpstr>Gill Sans MT</vt:lpstr>
      <vt:lpstr>Open Sans Light</vt:lpstr>
      <vt:lpstr>Raleway SemiBold</vt:lpstr>
      <vt:lpstr>Rockwell</vt:lpstr>
      <vt:lpstr>Raleway Medium</vt:lpstr>
      <vt:lpstr>Verdana</vt:lpstr>
      <vt:lpstr>Calibri Light</vt:lpstr>
      <vt:lpstr>Open Sans Extrabold</vt:lpstr>
      <vt:lpstr>Red Hat Display Black</vt:lpstr>
      <vt:lpstr>Thème Office</vt:lpstr>
      <vt:lpstr>1_Office Theme</vt:lpstr>
      <vt:lpstr>Présentation PowerPoint</vt:lpstr>
      <vt:lpstr>Présentation PowerPoint</vt:lpstr>
      <vt:lpstr>SOMMAIRE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MERCI !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This is Your Presentation Title</dc:title>
  <dc:creator>Hashirabi</dc:creator>
  <cp:lastModifiedBy>hp</cp:lastModifiedBy>
  <cp:revision>948</cp:revision>
  <cp:lastPrinted>2022-03-09T02:23:41Z</cp:lastPrinted>
  <dcterms:modified xsi:type="dcterms:W3CDTF">2025-05-24T08:31:25Z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0x0101002F71752FFFF1AC40A94A11EB94072ED0</vt:lpwstr>
  </property>
</Properties>
</file>