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8"/>
  </p:notesMasterIdLst>
  <p:sldIdLst>
    <p:sldId id="1619" r:id="rId5"/>
    <p:sldId id="1620" r:id="rId6"/>
    <p:sldId id="1640" r:id="rId7"/>
    <p:sldId id="1639" r:id="rId8"/>
    <p:sldId id="1651" r:id="rId9"/>
    <p:sldId id="1645" r:id="rId10"/>
    <p:sldId id="1650" r:id="rId11"/>
    <p:sldId id="1646" r:id="rId12"/>
    <p:sldId id="1653" r:id="rId13"/>
    <p:sldId id="1641" r:id="rId14"/>
    <p:sldId id="1649" r:id="rId15"/>
    <p:sldId id="1648" r:id="rId16"/>
    <p:sldId id="1642"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8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1891A82-6643-4C18-AC80-EED61B9F99B5}" type="doc">
      <dgm:prSet loTypeId="urn:microsoft.com/office/officeart/2005/8/layout/radial3" loCatId="cycle" qsTypeId="urn:microsoft.com/office/officeart/2005/8/quickstyle/simple5" qsCatId="simple" csTypeId="urn:microsoft.com/office/officeart/2005/8/colors/colorful4" csCatId="colorful" phldr="1"/>
      <dgm:spPr/>
      <dgm:t>
        <a:bodyPr/>
        <a:lstStyle/>
        <a:p>
          <a:endParaRPr lang="fr-FR"/>
        </a:p>
      </dgm:t>
    </dgm:pt>
    <dgm:pt modelId="{1A66DA1B-2602-40F7-9623-8F69BE96ACB5}">
      <dgm:prSet phldrT="[Texte]" custT="1"/>
      <dgm:spPr/>
      <dgm:t>
        <a:bodyPr/>
        <a:lstStyle/>
        <a:p>
          <a:r>
            <a:rPr lang="fr-FR" sz="1800" b="1" dirty="0">
              <a:latin typeface="Arial" panose="020B0604020202020204" pitchFamily="34" charset="0"/>
              <a:cs typeface="Arial" panose="020B0604020202020204" pitchFamily="34" charset="0"/>
            </a:rPr>
            <a:t>PRISE DE DECISION</a:t>
          </a:r>
        </a:p>
        <a:p>
          <a:r>
            <a:rPr lang="fr-FR" sz="1200" dirty="0">
              <a:latin typeface="Arial" panose="020B0604020202020204" pitchFamily="34" charset="0"/>
              <a:cs typeface="Arial" panose="020B0604020202020204" pitchFamily="34" charset="0"/>
            </a:rPr>
            <a:t>- MINISTRE-GOUVERNEUR</a:t>
          </a:r>
        </a:p>
        <a:p>
          <a:r>
            <a:rPr lang="fr-FR" sz="1200" dirty="0">
              <a:latin typeface="Arial" panose="020B0604020202020204" pitchFamily="34" charset="0"/>
              <a:cs typeface="Arial" panose="020B0604020202020204" pitchFamily="34" charset="0"/>
            </a:rPr>
            <a:t>- CORPS PREFECTORAL</a:t>
          </a:r>
        </a:p>
        <a:p>
          <a:r>
            <a:rPr lang="fr-FR" sz="1200" dirty="0">
              <a:latin typeface="Arial" panose="020B0604020202020204" pitchFamily="34" charset="0"/>
              <a:cs typeface="Arial" panose="020B0604020202020204" pitchFamily="34" charset="0"/>
            </a:rPr>
            <a:t>- ELUS LOCAUX</a:t>
          </a:r>
        </a:p>
        <a:p>
          <a:r>
            <a:rPr lang="fr-FR" sz="1200" dirty="0">
              <a:latin typeface="Arial" panose="020B0604020202020204" pitchFamily="34" charset="0"/>
              <a:cs typeface="Arial" panose="020B0604020202020204" pitchFamily="34" charset="0"/>
            </a:rPr>
            <a:t>- CHEFFERIE TRADITIONNELLE</a:t>
          </a:r>
        </a:p>
        <a:p>
          <a:endParaRPr lang="fr-FR" sz="1200" dirty="0">
            <a:latin typeface="Arial" panose="020B0604020202020204" pitchFamily="34" charset="0"/>
            <a:cs typeface="Arial" panose="020B0604020202020204" pitchFamily="34" charset="0"/>
          </a:endParaRPr>
        </a:p>
      </dgm:t>
    </dgm:pt>
    <dgm:pt modelId="{6CDAEF1A-7B9D-490B-92A9-FE4B2C29FC46}" type="parTrans" cxnId="{FEA3388B-0156-4245-888C-831FAFC74841}">
      <dgm:prSet/>
      <dgm:spPr/>
      <dgm:t>
        <a:bodyPr/>
        <a:lstStyle/>
        <a:p>
          <a:endParaRPr lang="fr-FR"/>
        </a:p>
      </dgm:t>
    </dgm:pt>
    <dgm:pt modelId="{F54FB206-9E39-4EF5-A5FF-2933BBB4F0F9}" type="sibTrans" cxnId="{FEA3388B-0156-4245-888C-831FAFC74841}">
      <dgm:prSet/>
      <dgm:spPr/>
      <dgm:t>
        <a:bodyPr/>
        <a:lstStyle/>
        <a:p>
          <a:endParaRPr lang="fr-FR"/>
        </a:p>
      </dgm:t>
    </dgm:pt>
    <dgm:pt modelId="{D7F84D86-7FB4-4E9C-B8FB-6D31AC735549}">
      <dgm:prSet phldrT="[Texte]" custT="1"/>
      <dgm:spPr/>
      <dgm:t>
        <a:bodyPr/>
        <a:lstStyle/>
        <a:p>
          <a:endParaRPr lang="fr-FR" sz="1200" dirty="0">
            <a:latin typeface="Arial" panose="020B0604020202020204" pitchFamily="34" charset="0"/>
            <a:cs typeface="Arial" panose="020B0604020202020204" pitchFamily="34" charset="0"/>
          </a:endParaRPr>
        </a:p>
        <a:p>
          <a:r>
            <a:rPr lang="fr-FR" sz="1200" dirty="0">
              <a:latin typeface="Arial" panose="020B0604020202020204" pitchFamily="34" charset="0"/>
              <a:cs typeface="Arial" panose="020B0604020202020204" pitchFamily="34" charset="0"/>
            </a:rPr>
            <a:t>SENATEUR</a:t>
          </a:r>
        </a:p>
        <a:p>
          <a:endParaRPr lang="fr-FR" sz="1200" dirty="0">
            <a:latin typeface="Arial" panose="020B0604020202020204" pitchFamily="34" charset="0"/>
            <a:cs typeface="Arial" panose="020B0604020202020204" pitchFamily="34" charset="0"/>
          </a:endParaRPr>
        </a:p>
      </dgm:t>
    </dgm:pt>
    <dgm:pt modelId="{DDF21667-DF00-477E-8046-38979A9BE851}" type="parTrans" cxnId="{0945D7D8-DE43-42D2-B63E-0E7964130333}">
      <dgm:prSet/>
      <dgm:spPr/>
      <dgm:t>
        <a:bodyPr/>
        <a:lstStyle/>
        <a:p>
          <a:endParaRPr lang="fr-FR"/>
        </a:p>
      </dgm:t>
    </dgm:pt>
    <dgm:pt modelId="{1008E3FC-8B3F-44AB-9227-1E6DF7792183}" type="sibTrans" cxnId="{0945D7D8-DE43-42D2-B63E-0E7964130333}">
      <dgm:prSet/>
      <dgm:spPr/>
      <dgm:t>
        <a:bodyPr/>
        <a:lstStyle/>
        <a:p>
          <a:endParaRPr lang="fr-FR"/>
        </a:p>
      </dgm:t>
    </dgm:pt>
    <dgm:pt modelId="{EC3F2583-CB69-4075-BADC-C3A795398F63}">
      <dgm:prSet phldrT="[Texte]" custT="1"/>
      <dgm:spPr/>
      <dgm:t>
        <a:bodyPr/>
        <a:lstStyle/>
        <a:p>
          <a:r>
            <a:rPr lang="fr-FR" sz="1200" dirty="0">
              <a:latin typeface="Arial" panose="020B0604020202020204" pitchFamily="34" charset="0"/>
              <a:cs typeface="Arial" panose="020B0604020202020204" pitchFamily="34" charset="0"/>
            </a:rPr>
            <a:t>ORGANISATION DE LA SOCIETE CIVILE</a:t>
          </a:r>
        </a:p>
      </dgm:t>
    </dgm:pt>
    <dgm:pt modelId="{CE281C0B-BF4E-4980-991C-37B1BB77E13F}" type="parTrans" cxnId="{56D1F26C-4318-4EDC-A8DC-22ED42522D16}">
      <dgm:prSet/>
      <dgm:spPr/>
      <dgm:t>
        <a:bodyPr/>
        <a:lstStyle/>
        <a:p>
          <a:endParaRPr lang="fr-FR"/>
        </a:p>
      </dgm:t>
    </dgm:pt>
    <dgm:pt modelId="{0B8850BE-F8A0-4F97-9542-FF56348AD6CC}" type="sibTrans" cxnId="{56D1F26C-4318-4EDC-A8DC-22ED42522D16}">
      <dgm:prSet/>
      <dgm:spPr/>
      <dgm:t>
        <a:bodyPr/>
        <a:lstStyle/>
        <a:p>
          <a:endParaRPr lang="fr-FR"/>
        </a:p>
      </dgm:t>
    </dgm:pt>
    <dgm:pt modelId="{DFB8F890-8EE6-4A74-BF25-A82C480D969D}">
      <dgm:prSet phldrT="[Texte]" custT="1"/>
      <dgm:spPr/>
      <dgm:t>
        <a:bodyPr/>
        <a:lstStyle/>
        <a:p>
          <a:r>
            <a:rPr lang="fr-FR" sz="1200" dirty="0">
              <a:latin typeface="Arial" panose="020B0604020202020204" pitchFamily="34" charset="0"/>
              <a:cs typeface="Arial" panose="020B0604020202020204" pitchFamily="34" charset="0"/>
            </a:rPr>
            <a:t>POPULATIONS</a:t>
          </a:r>
        </a:p>
      </dgm:t>
    </dgm:pt>
    <dgm:pt modelId="{F08CD039-AA1B-4F76-BAE6-B0C56B35EA69}" type="parTrans" cxnId="{E996D230-CF55-43FC-B85F-F9AECCC47215}">
      <dgm:prSet/>
      <dgm:spPr/>
      <dgm:t>
        <a:bodyPr/>
        <a:lstStyle/>
        <a:p>
          <a:endParaRPr lang="fr-FR"/>
        </a:p>
      </dgm:t>
    </dgm:pt>
    <dgm:pt modelId="{2703A529-6B4B-426F-A1DF-82DB21D32E0E}" type="sibTrans" cxnId="{E996D230-CF55-43FC-B85F-F9AECCC47215}">
      <dgm:prSet/>
      <dgm:spPr/>
      <dgm:t>
        <a:bodyPr/>
        <a:lstStyle/>
        <a:p>
          <a:endParaRPr lang="fr-FR"/>
        </a:p>
      </dgm:t>
    </dgm:pt>
    <dgm:pt modelId="{507BFEFD-0284-4B73-B0BD-FBD4A360DD6A}">
      <dgm:prSet phldrT="[Texte]" custT="1"/>
      <dgm:spPr/>
      <dgm:t>
        <a:bodyPr/>
        <a:lstStyle/>
        <a:p>
          <a:r>
            <a:rPr lang="fr-FR" sz="1200" dirty="0">
              <a:latin typeface="Arial" panose="020B0604020202020204" pitchFamily="34" charset="0"/>
              <a:cs typeface="Arial" panose="020B0604020202020204" pitchFamily="34" charset="0"/>
            </a:rPr>
            <a:t>SERVICES TECHNIQUES DECONCENTRES</a:t>
          </a:r>
        </a:p>
      </dgm:t>
    </dgm:pt>
    <dgm:pt modelId="{95D999F8-82A7-41F9-B57D-2E2E68F1A4E7}" type="parTrans" cxnId="{C87DF1DD-BEAE-4788-8649-BE35E2546CF2}">
      <dgm:prSet/>
      <dgm:spPr/>
      <dgm:t>
        <a:bodyPr/>
        <a:lstStyle/>
        <a:p>
          <a:endParaRPr lang="fr-FR"/>
        </a:p>
      </dgm:t>
    </dgm:pt>
    <dgm:pt modelId="{1D405FF8-2906-49FD-AC36-590FF72DADBB}" type="sibTrans" cxnId="{C87DF1DD-BEAE-4788-8649-BE35E2546CF2}">
      <dgm:prSet/>
      <dgm:spPr/>
      <dgm:t>
        <a:bodyPr/>
        <a:lstStyle/>
        <a:p>
          <a:endParaRPr lang="fr-FR"/>
        </a:p>
      </dgm:t>
    </dgm:pt>
    <dgm:pt modelId="{87AA9B79-450C-4148-B8C8-4327DEAB32F1}" type="pres">
      <dgm:prSet presAssocID="{51891A82-6643-4C18-AC80-EED61B9F99B5}" presName="composite" presStyleCnt="0">
        <dgm:presLayoutVars>
          <dgm:chMax val="1"/>
          <dgm:dir/>
          <dgm:resizeHandles val="exact"/>
        </dgm:presLayoutVars>
      </dgm:prSet>
      <dgm:spPr/>
    </dgm:pt>
    <dgm:pt modelId="{49A7D718-3D86-4030-BEBE-EC632047D318}" type="pres">
      <dgm:prSet presAssocID="{51891A82-6643-4C18-AC80-EED61B9F99B5}" presName="radial" presStyleCnt="0">
        <dgm:presLayoutVars>
          <dgm:animLvl val="ctr"/>
        </dgm:presLayoutVars>
      </dgm:prSet>
      <dgm:spPr/>
    </dgm:pt>
    <dgm:pt modelId="{2FD725E8-515A-4ADE-B4AB-CA617858C08A}" type="pres">
      <dgm:prSet presAssocID="{1A66DA1B-2602-40F7-9623-8F69BE96ACB5}" presName="centerShape" presStyleLbl="vennNode1" presStyleIdx="0" presStyleCnt="5" custScaleX="116174"/>
      <dgm:spPr/>
    </dgm:pt>
    <dgm:pt modelId="{960E203B-9E34-47C5-972E-623B7680DA9E}" type="pres">
      <dgm:prSet presAssocID="{D7F84D86-7FB4-4E9C-B8FB-6D31AC735549}" presName="node" presStyleLbl="vennNode1" presStyleIdx="1" presStyleCnt="5" custRadScaleRad="100031" custRadScaleInc="524">
        <dgm:presLayoutVars>
          <dgm:bulletEnabled val="1"/>
        </dgm:presLayoutVars>
      </dgm:prSet>
      <dgm:spPr/>
    </dgm:pt>
    <dgm:pt modelId="{FD838597-B10B-4541-B2F5-7688FC442240}" type="pres">
      <dgm:prSet presAssocID="{EC3F2583-CB69-4075-BADC-C3A795398F63}" presName="node" presStyleLbl="vennNode1" presStyleIdx="2" presStyleCnt="5" custScaleX="150113" custRadScaleRad="129201" custRadScaleInc="-32171">
        <dgm:presLayoutVars>
          <dgm:bulletEnabled val="1"/>
        </dgm:presLayoutVars>
      </dgm:prSet>
      <dgm:spPr/>
    </dgm:pt>
    <dgm:pt modelId="{E8F0EE11-2100-4C82-B096-760A859A8188}" type="pres">
      <dgm:prSet presAssocID="{DFB8F890-8EE6-4A74-BF25-A82C480D969D}" presName="node" presStyleLbl="vennNode1" presStyleIdx="3" presStyleCnt="5" custScaleX="132535" custRadScaleRad="110392" custRadScaleInc="-44235">
        <dgm:presLayoutVars>
          <dgm:bulletEnabled val="1"/>
        </dgm:presLayoutVars>
      </dgm:prSet>
      <dgm:spPr/>
    </dgm:pt>
    <dgm:pt modelId="{5033B18E-9233-4B6A-BD85-DFF166DC2EB7}" type="pres">
      <dgm:prSet presAssocID="{507BFEFD-0284-4B73-B0BD-FBD4A360DD6A}" presName="node" presStyleLbl="vennNode1" presStyleIdx="4" presStyleCnt="5" custScaleX="151513" custRadScaleRad="120134" custRadScaleInc="-865">
        <dgm:presLayoutVars>
          <dgm:bulletEnabled val="1"/>
        </dgm:presLayoutVars>
      </dgm:prSet>
      <dgm:spPr/>
    </dgm:pt>
  </dgm:ptLst>
  <dgm:cxnLst>
    <dgm:cxn modelId="{212F8C24-3208-4ADA-B462-61A8A2693A23}" type="presOf" srcId="{507BFEFD-0284-4B73-B0BD-FBD4A360DD6A}" destId="{5033B18E-9233-4B6A-BD85-DFF166DC2EB7}" srcOrd="0" destOrd="0" presId="urn:microsoft.com/office/officeart/2005/8/layout/radial3"/>
    <dgm:cxn modelId="{E996D230-CF55-43FC-B85F-F9AECCC47215}" srcId="{1A66DA1B-2602-40F7-9623-8F69BE96ACB5}" destId="{DFB8F890-8EE6-4A74-BF25-A82C480D969D}" srcOrd="2" destOrd="0" parTransId="{F08CD039-AA1B-4F76-BAE6-B0C56B35EA69}" sibTransId="{2703A529-6B4B-426F-A1DF-82DB21D32E0E}"/>
    <dgm:cxn modelId="{F6B4653E-8144-44F7-B17A-DE4BB34C7122}" type="presOf" srcId="{EC3F2583-CB69-4075-BADC-C3A795398F63}" destId="{FD838597-B10B-4541-B2F5-7688FC442240}" srcOrd="0" destOrd="0" presId="urn:microsoft.com/office/officeart/2005/8/layout/radial3"/>
    <dgm:cxn modelId="{56D1F26C-4318-4EDC-A8DC-22ED42522D16}" srcId="{1A66DA1B-2602-40F7-9623-8F69BE96ACB5}" destId="{EC3F2583-CB69-4075-BADC-C3A795398F63}" srcOrd="1" destOrd="0" parTransId="{CE281C0B-BF4E-4980-991C-37B1BB77E13F}" sibTransId="{0B8850BE-F8A0-4F97-9542-FF56348AD6CC}"/>
    <dgm:cxn modelId="{4755617C-145F-4373-BE88-AE22FC92F2EE}" type="presOf" srcId="{D7F84D86-7FB4-4E9C-B8FB-6D31AC735549}" destId="{960E203B-9E34-47C5-972E-623B7680DA9E}" srcOrd="0" destOrd="0" presId="urn:microsoft.com/office/officeart/2005/8/layout/radial3"/>
    <dgm:cxn modelId="{FEA3388B-0156-4245-888C-831FAFC74841}" srcId="{51891A82-6643-4C18-AC80-EED61B9F99B5}" destId="{1A66DA1B-2602-40F7-9623-8F69BE96ACB5}" srcOrd="0" destOrd="0" parTransId="{6CDAEF1A-7B9D-490B-92A9-FE4B2C29FC46}" sibTransId="{F54FB206-9E39-4EF5-A5FF-2933BBB4F0F9}"/>
    <dgm:cxn modelId="{459F15C0-ACA3-44B6-89AD-B247797AD451}" type="presOf" srcId="{1A66DA1B-2602-40F7-9623-8F69BE96ACB5}" destId="{2FD725E8-515A-4ADE-B4AB-CA617858C08A}" srcOrd="0" destOrd="0" presId="urn:microsoft.com/office/officeart/2005/8/layout/radial3"/>
    <dgm:cxn modelId="{C0E33FD5-52C4-4014-8E2A-55C1878FD811}" type="presOf" srcId="{DFB8F890-8EE6-4A74-BF25-A82C480D969D}" destId="{E8F0EE11-2100-4C82-B096-760A859A8188}" srcOrd="0" destOrd="0" presId="urn:microsoft.com/office/officeart/2005/8/layout/radial3"/>
    <dgm:cxn modelId="{0945D7D8-DE43-42D2-B63E-0E7964130333}" srcId="{1A66DA1B-2602-40F7-9623-8F69BE96ACB5}" destId="{D7F84D86-7FB4-4E9C-B8FB-6D31AC735549}" srcOrd="0" destOrd="0" parTransId="{DDF21667-DF00-477E-8046-38979A9BE851}" sibTransId="{1008E3FC-8B3F-44AB-9227-1E6DF7792183}"/>
    <dgm:cxn modelId="{C87DF1DD-BEAE-4788-8649-BE35E2546CF2}" srcId="{1A66DA1B-2602-40F7-9623-8F69BE96ACB5}" destId="{507BFEFD-0284-4B73-B0BD-FBD4A360DD6A}" srcOrd="3" destOrd="0" parTransId="{95D999F8-82A7-41F9-B57D-2E2E68F1A4E7}" sibTransId="{1D405FF8-2906-49FD-AC36-590FF72DADBB}"/>
    <dgm:cxn modelId="{B6E048EF-70B4-4C19-AFFC-DBA4E480E14F}" type="presOf" srcId="{51891A82-6643-4C18-AC80-EED61B9F99B5}" destId="{87AA9B79-450C-4148-B8C8-4327DEAB32F1}" srcOrd="0" destOrd="0" presId="urn:microsoft.com/office/officeart/2005/8/layout/radial3"/>
    <dgm:cxn modelId="{B81D87D4-1262-437B-A718-B4C279B4FF5C}" type="presParOf" srcId="{87AA9B79-450C-4148-B8C8-4327DEAB32F1}" destId="{49A7D718-3D86-4030-BEBE-EC632047D318}" srcOrd="0" destOrd="0" presId="urn:microsoft.com/office/officeart/2005/8/layout/radial3"/>
    <dgm:cxn modelId="{B60B4B38-BDC2-4EC0-AC4F-F90B11438AAB}" type="presParOf" srcId="{49A7D718-3D86-4030-BEBE-EC632047D318}" destId="{2FD725E8-515A-4ADE-B4AB-CA617858C08A}" srcOrd="0" destOrd="0" presId="urn:microsoft.com/office/officeart/2005/8/layout/radial3"/>
    <dgm:cxn modelId="{F35DB0B8-C348-4D10-BE3B-30F5AA3A9C58}" type="presParOf" srcId="{49A7D718-3D86-4030-BEBE-EC632047D318}" destId="{960E203B-9E34-47C5-972E-623B7680DA9E}" srcOrd="1" destOrd="0" presId="urn:microsoft.com/office/officeart/2005/8/layout/radial3"/>
    <dgm:cxn modelId="{E345D669-8B87-40C0-9853-EAE0561CE67C}" type="presParOf" srcId="{49A7D718-3D86-4030-BEBE-EC632047D318}" destId="{FD838597-B10B-4541-B2F5-7688FC442240}" srcOrd="2" destOrd="0" presId="urn:microsoft.com/office/officeart/2005/8/layout/radial3"/>
    <dgm:cxn modelId="{93D42BFE-5847-4921-8DD9-0C4597C30A5A}" type="presParOf" srcId="{49A7D718-3D86-4030-BEBE-EC632047D318}" destId="{E8F0EE11-2100-4C82-B096-760A859A8188}" srcOrd="3" destOrd="0" presId="urn:microsoft.com/office/officeart/2005/8/layout/radial3"/>
    <dgm:cxn modelId="{8CD3CD39-8ED4-4B42-ADC2-A92C8D042CCE}" type="presParOf" srcId="{49A7D718-3D86-4030-BEBE-EC632047D318}" destId="{5033B18E-9233-4B6A-BD85-DFF166DC2EB7}" srcOrd="4"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D725E8-515A-4ADE-B4AB-CA617858C08A}">
      <dsp:nvSpPr>
        <dsp:cNvPr id="0" name=""/>
        <dsp:cNvSpPr/>
      </dsp:nvSpPr>
      <dsp:spPr>
        <a:xfrm>
          <a:off x="3026599" y="1182333"/>
          <a:ext cx="3421861" cy="2945462"/>
        </a:xfrm>
        <a:prstGeom prst="ellipse">
          <a:avLst/>
        </a:prstGeom>
        <a:gradFill rotWithShape="0">
          <a:gsLst>
            <a:gs pos="0">
              <a:schemeClr val="accent4">
                <a:alpha val="50000"/>
                <a:hueOff val="0"/>
                <a:satOff val="0"/>
                <a:lumOff val="0"/>
                <a:alphaOff val="0"/>
                <a:satMod val="103000"/>
                <a:lumMod val="102000"/>
                <a:tint val="94000"/>
              </a:schemeClr>
            </a:gs>
            <a:gs pos="50000">
              <a:schemeClr val="accent4">
                <a:alpha val="50000"/>
                <a:hueOff val="0"/>
                <a:satOff val="0"/>
                <a:lumOff val="0"/>
                <a:alphaOff val="0"/>
                <a:satMod val="110000"/>
                <a:lumMod val="100000"/>
                <a:shade val="100000"/>
              </a:schemeClr>
            </a:gs>
            <a:gs pos="100000">
              <a:schemeClr val="accent4">
                <a:alpha val="5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tx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fr-FR" sz="1800" b="1" kern="1200" dirty="0">
              <a:latin typeface="Arial" panose="020B0604020202020204" pitchFamily="34" charset="0"/>
              <a:cs typeface="Arial" panose="020B0604020202020204" pitchFamily="34" charset="0"/>
            </a:rPr>
            <a:t>PRISE DE DECISION</a:t>
          </a:r>
        </a:p>
        <a:p>
          <a:pPr marL="0" lvl="0" indent="0" algn="ctr" defTabSz="800100">
            <a:lnSpc>
              <a:spcPct val="90000"/>
            </a:lnSpc>
            <a:spcBef>
              <a:spcPct val="0"/>
            </a:spcBef>
            <a:spcAft>
              <a:spcPct val="35000"/>
            </a:spcAft>
            <a:buNone/>
          </a:pPr>
          <a:r>
            <a:rPr lang="fr-FR" sz="1200" kern="1200" dirty="0">
              <a:latin typeface="Arial" panose="020B0604020202020204" pitchFamily="34" charset="0"/>
              <a:cs typeface="Arial" panose="020B0604020202020204" pitchFamily="34" charset="0"/>
            </a:rPr>
            <a:t>- MINISTRE-GOUVERNEUR</a:t>
          </a:r>
        </a:p>
        <a:p>
          <a:pPr marL="0" lvl="0" indent="0" algn="ctr" defTabSz="800100">
            <a:lnSpc>
              <a:spcPct val="90000"/>
            </a:lnSpc>
            <a:spcBef>
              <a:spcPct val="0"/>
            </a:spcBef>
            <a:spcAft>
              <a:spcPct val="35000"/>
            </a:spcAft>
            <a:buNone/>
          </a:pPr>
          <a:r>
            <a:rPr lang="fr-FR" sz="1200" kern="1200" dirty="0">
              <a:latin typeface="Arial" panose="020B0604020202020204" pitchFamily="34" charset="0"/>
              <a:cs typeface="Arial" panose="020B0604020202020204" pitchFamily="34" charset="0"/>
            </a:rPr>
            <a:t>- CORPS PREFECTORAL</a:t>
          </a:r>
        </a:p>
        <a:p>
          <a:pPr marL="0" lvl="0" indent="0" algn="ctr" defTabSz="800100">
            <a:lnSpc>
              <a:spcPct val="90000"/>
            </a:lnSpc>
            <a:spcBef>
              <a:spcPct val="0"/>
            </a:spcBef>
            <a:spcAft>
              <a:spcPct val="35000"/>
            </a:spcAft>
            <a:buNone/>
          </a:pPr>
          <a:r>
            <a:rPr lang="fr-FR" sz="1200" kern="1200" dirty="0">
              <a:latin typeface="Arial" panose="020B0604020202020204" pitchFamily="34" charset="0"/>
              <a:cs typeface="Arial" panose="020B0604020202020204" pitchFamily="34" charset="0"/>
            </a:rPr>
            <a:t>- ELUS LOCAUX</a:t>
          </a:r>
        </a:p>
        <a:p>
          <a:pPr marL="0" lvl="0" indent="0" algn="ctr" defTabSz="800100">
            <a:lnSpc>
              <a:spcPct val="90000"/>
            </a:lnSpc>
            <a:spcBef>
              <a:spcPct val="0"/>
            </a:spcBef>
            <a:spcAft>
              <a:spcPct val="35000"/>
            </a:spcAft>
            <a:buNone/>
          </a:pPr>
          <a:r>
            <a:rPr lang="fr-FR" sz="1200" kern="1200" dirty="0">
              <a:latin typeface="Arial" panose="020B0604020202020204" pitchFamily="34" charset="0"/>
              <a:cs typeface="Arial" panose="020B0604020202020204" pitchFamily="34" charset="0"/>
            </a:rPr>
            <a:t>- CHEFFERIE TRADITIONNELLE</a:t>
          </a:r>
        </a:p>
        <a:p>
          <a:pPr marL="0" lvl="0" indent="0" algn="ctr" defTabSz="800100">
            <a:lnSpc>
              <a:spcPct val="90000"/>
            </a:lnSpc>
            <a:spcBef>
              <a:spcPct val="0"/>
            </a:spcBef>
            <a:spcAft>
              <a:spcPct val="35000"/>
            </a:spcAft>
            <a:buNone/>
          </a:pPr>
          <a:endParaRPr lang="fr-FR" sz="1200" kern="1200" dirty="0">
            <a:latin typeface="Arial" panose="020B0604020202020204" pitchFamily="34" charset="0"/>
            <a:cs typeface="Arial" panose="020B0604020202020204" pitchFamily="34" charset="0"/>
          </a:endParaRPr>
        </a:p>
      </dsp:txBody>
      <dsp:txXfrm>
        <a:off x="3527719" y="1613686"/>
        <a:ext cx="2419621" cy="2082756"/>
      </dsp:txXfrm>
    </dsp:sp>
    <dsp:sp modelId="{960E203B-9E34-47C5-972E-623B7680DA9E}">
      <dsp:nvSpPr>
        <dsp:cNvPr id="0" name=""/>
        <dsp:cNvSpPr/>
      </dsp:nvSpPr>
      <dsp:spPr>
        <a:xfrm>
          <a:off x="4016958" y="0"/>
          <a:ext cx="1472731" cy="1472731"/>
        </a:xfrm>
        <a:prstGeom prst="ellipse">
          <a:avLst/>
        </a:prstGeom>
        <a:gradFill rotWithShape="0">
          <a:gsLst>
            <a:gs pos="0">
              <a:schemeClr val="accent4">
                <a:alpha val="50000"/>
                <a:hueOff val="2450223"/>
                <a:satOff val="-10194"/>
                <a:lumOff val="2402"/>
                <a:alphaOff val="0"/>
                <a:satMod val="103000"/>
                <a:lumMod val="102000"/>
                <a:tint val="94000"/>
              </a:schemeClr>
            </a:gs>
            <a:gs pos="50000">
              <a:schemeClr val="accent4">
                <a:alpha val="50000"/>
                <a:hueOff val="2450223"/>
                <a:satOff val="-10194"/>
                <a:lumOff val="2402"/>
                <a:alphaOff val="0"/>
                <a:satMod val="110000"/>
                <a:lumMod val="100000"/>
                <a:shade val="100000"/>
              </a:schemeClr>
            </a:gs>
            <a:gs pos="100000">
              <a:schemeClr val="accent4">
                <a:alpha val="50000"/>
                <a:hueOff val="2450223"/>
                <a:satOff val="-10194"/>
                <a:lumOff val="2402"/>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endParaRPr lang="fr-FR" sz="1200" kern="1200" dirty="0">
            <a:latin typeface="Arial" panose="020B0604020202020204" pitchFamily="34" charset="0"/>
            <a:cs typeface="Arial" panose="020B0604020202020204" pitchFamily="34" charset="0"/>
          </a:endParaRPr>
        </a:p>
        <a:p>
          <a:pPr marL="0" lvl="0" indent="0" algn="ctr" defTabSz="533400">
            <a:lnSpc>
              <a:spcPct val="90000"/>
            </a:lnSpc>
            <a:spcBef>
              <a:spcPct val="0"/>
            </a:spcBef>
            <a:spcAft>
              <a:spcPct val="35000"/>
            </a:spcAft>
            <a:buNone/>
          </a:pPr>
          <a:r>
            <a:rPr lang="fr-FR" sz="1200" kern="1200" dirty="0">
              <a:latin typeface="Arial" panose="020B0604020202020204" pitchFamily="34" charset="0"/>
              <a:cs typeface="Arial" panose="020B0604020202020204" pitchFamily="34" charset="0"/>
            </a:rPr>
            <a:t>SENATEUR</a:t>
          </a:r>
        </a:p>
        <a:p>
          <a:pPr marL="0" lvl="0" indent="0" algn="ctr" defTabSz="533400">
            <a:lnSpc>
              <a:spcPct val="90000"/>
            </a:lnSpc>
            <a:spcBef>
              <a:spcPct val="0"/>
            </a:spcBef>
            <a:spcAft>
              <a:spcPct val="35000"/>
            </a:spcAft>
            <a:buNone/>
          </a:pPr>
          <a:endParaRPr lang="fr-FR" sz="1200" kern="1200" dirty="0">
            <a:latin typeface="Arial" panose="020B0604020202020204" pitchFamily="34" charset="0"/>
            <a:cs typeface="Arial" panose="020B0604020202020204" pitchFamily="34" charset="0"/>
          </a:endParaRPr>
        </a:p>
      </dsp:txBody>
      <dsp:txXfrm>
        <a:off x="4232634" y="215676"/>
        <a:ext cx="1041379" cy="1041379"/>
      </dsp:txXfrm>
    </dsp:sp>
    <dsp:sp modelId="{FD838597-B10B-4541-B2F5-7688FC442240}">
      <dsp:nvSpPr>
        <dsp:cNvPr id="0" name=""/>
        <dsp:cNvSpPr/>
      </dsp:nvSpPr>
      <dsp:spPr>
        <a:xfrm>
          <a:off x="5800685" y="718940"/>
          <a:ext cx="2210761" cy="1472731"/>
        </a:xfrm>
        <a:prstGeom prst="ellipse">
          <a:avLst/>
        </a:prstGeom>
        <a:gradFill rotWithShape="0">
          <a:gsLst>
            <a:gs pos="0">
              <a:schemeClr val="accent4">
                <a:alpha val="50000"/>
                <a:hueOff val="4900445"/>
                <a:satOff val="-20388"/>
                <a:lumOff val="4804"/>
                <a:alphaOff val="0"/>
                <a:satMod val="103000"/>
                <a:lumMod val="102000"/>
                <a:tint val="94000"/>
              </a:schemeClr>
            </a:gs>
            <a:gs pos="50000">
              <a:schemeClr val="accent4">
                <a:alpha val="50000"/>
                <a:hueOff val="4900445"/>
                <a:satOff val="-20388"/>
                <a:lumOff val="4804"/>
                <a:alphaOff val="0"/>
                <a:satMod val="110000"/>
                <a:lumMod val="100000"/>
                <a:shade val="100000"/>
              </a:schemeClr>
            </a:gs>
            <a:gs pos="100000">
              <a:schemeClr val="accent4">
                <a:alpha val="50000"/>
                <a:hueOff val="4900445"/>
                <a:satOff val="-20388"/>
                <a:lumOff val="4804"/>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fr-FR" sz="1200" kern="1200" dirty="0">
              <a:latin typeface="Arial" panose="020B0604020202020204" pitchFamily="34" charset="0"/>
              <a:cs typeface="Arial" panose="020B0604020202020204" pitchFamily="34" charset="0"/>
            </a:rPr>
            <a:t>ORGANISATION DE LA SOCIETE CIVILE</a:t>
          </a:r>
        </a:p>
      </dsp:txBody>
      <dsp:txXfrm>
        <a:off x="6124443" y="934616"/>
        <a:ext cx="1563245" cy="1041379"/>
      </dsp:txXfrm>
    </dsp:sp>
    <dsp:sp modelId="{E8F0EE11-2100-4C82-B096-760A859A8188}">
      <dsp:nvSpPr>
        <dsp:cNvPr id="0" name=""/>
        <dsp:cNvSpPr/>
      </dsp:nvSpPr>
      <dsp:spPr>
        <a:xfrm>
          <a:off x="5117353" y="3545275"/>
          <a:ext cx="1951884" cy="1472731"/>
        </a:xfrm>
        <a:prstGeom prst="ellipse">
          <a:avLst/>
        </a:prstGeom>
        <a:gradFill rotWithShape="0">
          <a:gsLst>
            <a:gs pos="0">
              <a:schemeClr val="accent4">
                <a:alpha val="50000"/>
                <a:hueOff val="7350668"/>
                <a:satOff val="-30583"/>
                <a:lumOff val="7206"/>
                <a:alphaOff val="0"/>
                <a:satMod val="103000"/>
                <a:lumMod val="102000"/>
                <a:tint val="94000"/>
              </a:schemeClr>
            </a:gs>
            <a:gs pos="50000">
              <a:schemeClr val="accent4">
                <a:alpha val="50000"/>
                <a:hueOff val="7350668"/>
                <a:satOff val="-30583"/>
                <a:lumOff val="7206"/>
                <a:alphaOff val="0"/>
                <a:satMod val="110000"/>
                <a:lumMod val="100000"/>
                <a:shade val="100000"/>
              </a:schemeClr>
            </a:gs>
            <a:gs pos="100000">
              <a:schemeClr val="accent4">
                <a:alpha val="50000"/>
                <a:hueOff val="7350668"/>
                <a:satOff val="-30583"/>
                <a:lumOff val="7206"/>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fr-FR" sz="1200" kern="1200" dirty="0">
              <a:latin typeface="Arial" panose="020B0604020202020204" pitchFamily="34" charset="0"/>
              <a:cs typeface="Arial" panose="020B0604020202020204" pitchFamily="34" charset="0"/>
            </a:rPr>
            <a:t>POPULATIONS</a:t>
          </a:r>
        </a:p>
      </dsp:txBody>
      <dsp:txXfrm>
        <a:off x="5403200" y="3760951"/>
        <a:ext cx="1380190" cy="1041379"/>
      </dsp:txXfrm>
    </dsp:sp>
    <dsp:sp modelId="{5033B18E-9233-4B6A-BD85-DFF166DC2EB7}">
      <dsp:nvSpPr>
        <dsp:cNvPr id="0" name=""/>
        <dsp:cNvSpPr/>
      </dsp:nvSpPr>
      <dsp:spPr>
        <a:xfrm>
          <a:off x="1317674" y="1950008"/>
          <a:ext cx="2231379" cy="1472731"/>
        </a:xfrm>
        <a:prstGeom prst="ellipse">
          <a:avLst/>
        </a:prstGeom>
        <a:gradFill rotWithShape="0">
          <a:gsLst>
            <a:gs pos="0">
              <a:schemeClr val="accent4">
                <a:alpha val="50000"/>
                <a:hueOff val="9800891"/>
                <a:satOff val="-40777"/>
                <a:lumOff val="9608"/>
                <a:alphaOff val="0"/>
                <a:satMod val="103000"/>
                <a:lumMod val="102000"/>
                <a:tint val="94000"/>
              </a:schemeClr>
            </a:gs>
            <a:gs pos="50000">
              <a:schemeClr val="accent4">
                <a:alpha val="50000"/>
                <a:hueOff val="9800891"/>
                <a:satOff val="-40777"/>
                <a:lumOff val="9608"/>
                <a:alphaOff val="0"/>
                <a:satMod val="110000"/>
                <a:lumMod val="100000"/>
                <a:shade val="100000"/>
              </a:schemeClr>
            </a:gs>
            <a:gs pos="100000">
              <a:schemeClr val="accent4">
                <a:alpha val="50000"/>
                <a:hueOff val="9800891"/>
                <a:satOff val="-40777"/>
                <a:lumOff val="9608"/>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fr-FR" sz="1200" kern="1200" dirty="0">
              <a:latin typeface="Arial" panose="020B0604020202020204" pitchFamily="34" charset="0"/>
              <a:cs typeface="Arial" panose="020B0604020202020204" pitchFamily="34" charset="0"/>
            </a:rPr>
            <a:t>SERVICES TECHNIQUES DECONCENTRES</a:t>
          </a:r>
        </a:p>
      </dsp:txBody>
      <dsp:txXfrm>
        <a:off x="1644452" y="2165684"/>
        <a:ext cx="1577823" cy="1041379"/>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dirty="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6FA09E-633E-4F16-93D8-19B80D9DFE7F}" type="datetimeFigureOut">
              <a:rPr lang="fr-FR" smtClean="0"/>
              <a:t>24/05/2025</a:t>
            </a:fld>
            <a:endParaRPr lang="fr-FR" dirty="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dirty="0"/>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dirty="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47A056-BA0F-4F7D-B1B7-B70AE05CA430}" type="slidenum">
              <a:rPr lang="fr-FR" smtClean="0"/>
              <a:t>‹N°›</a:t>
            </a:fld>
            <a:endParaRPr lang="fr-FR" dirty="0"/>
          </a:p>
        </p:txBody>
      </p:sp>
    </p:spTree>
    <p:extLst>
      <p:ext uri="{BB962C8B-B14F-4D97-AF65-F5344CB8AC3E}">
        <p14:creationId xmlns:p14="http://schemas.microsoft.com/office/powerpoint/2010/main" val="9074959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05A4204-087C-4E76-B082-E1330F51549D}"/>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863A214F-824F-4C44-A67B-D03B86DDDC5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22A362D-1B84-48F1-83CE-59B3D4AEB18A}"/>
              </a:ext>
            </a:extLst>
          </p:cNvPr>
          <p:cNvSpPr>
            <a:spLocks noGrp="1"/>
          </p:cNvSpPr>
          <p:nvPr>
            <p:ph type="dt" sz="half" idx="10"/>
          </p:nvPr>
        </p:nvSpPr>
        <p:spPr/>
        <p:txBody>
          <a:bodyPr/>
          <a:lstStyle/>
          <a:p>
            <a:fld id="{7C335740-40E0-4519-A226-7C25831AD71B}" type="datetimeFigureOut">
              <a:rPr lang="fr-FR" smtClean="0"/>
              <a:t>24/05/2025</a:t>
            </a:fld>
            <a:endParaRPr lang="fr-FR" dirty="0"/>
          </a:p>
        </p:txBody>
      </p:sp>
      <p:sp>
        <p:nvSpPr>
          <p:cNvPr id="5" name="Espace réservé du pied de page 4">
            <a:extLst>
              <a:ext uri="{FF2B5EF4-FFF2-40B4-BE49-F238E27FC236}">
                <a16:creationId xmlns:a16="http://schemas.microsoft.com/office/drawing/2014/main" id="{610674F9-372E-49AF-B328-07B58C2FBEC8}"/>
              </a:ext>
            </a:extLst>
          </p:cNvPr>
          <p:cNvSpPr>
            <a:spLocks noGrp="1"/>
          </p:cNvSpPr>
          <p:nvPr>
            <p:ph type="ftr" sz="quarter" idx="11"/>
          </p:nvPr>
        </p:nvSpPr>
        <p:spPr/>
        <p:txBody>
          <a:bodyPr/>
          <a:lstStyle/>
          <a:p>
            <a:endParaRPr lang="fr-FR" dirty="0"/>
          </a:p>
        </p:txBody>
      </p:sp>
      <p:sp>
        <p:nvSpPr>
          <p:cNvPr id="6" name="Espace réservé du numéro de diapositive 5">
            <a:extLst>
              <a:ext uri="{FF2B5EF4-FFF2-40B4-BE49-F238E27FC236}">
                <a16:creationId xmlns:a16="http://schemas.microsoft.com/office/drawing/2014/main" id="{3E108856-1127-43EA-A3A6-A04FD1F3AA60}"/>
              </a:ext>
            </a:extLst>
          </p:cNvPr>
          <p:cNvSpPr>
            <a:spLocks noGrp="1"/>
          </p:cNvSpPr>
          <p:nvPr>
            <p:ph type="sldNum" sz="quarter" idx="12"/>
          </p:nvPr>
        </p:nvSpPr>
        <p:spPr/>
        <p:txBody>
          <a:bodyPr/>
          <a:lstStyle/>
          <a:p>
            <a:fld id="{42849F4D-6F86-457E-B442-40718ABADD24}" type="slidenum">
              <a:rPr lang="fr-FR" smtClean="0"/>
              <a:t>‹N°›</a:t>
            </a:fld>
            <a:endParaRPr lang="fr-FR" dirty="0"/>
          </a:p>
        </p:txBody>
      </p:sp>
    </p:spTree>
    <p:extLst>
      <p:ext uri="{BB962C8B-B14F-4D97-AF65-F5344CB8AC3E}">
        <p14:creationId xmlns:p14="http://schemas.microsoft.com/office/powerpoint/2010/main" val="11858485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91F764-E652-481B-97BE-4B52EC1682E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CD3994A-3CA7-4DC8-957E-C6B31EFDA3A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F20C229-8151-4A40-BB04-553711BB8E0B}"/>
              </a:ext>
            </a:extLst>
          </p:cNvPr>
          <p:cNvSpPr>
            <a:spLocks noGrp="1"/>
          </p:cNvSpPr>
          <p:nvPr>
            <p:ph type="dt" sz="half" idx="10"/>
          </p:nvPr>
        </p:nvSpPr>
        <p:spPr/>
        <p:txBody>
          <a:bodyPr/>
          <a:lstStyle/>
          <a:p>
            <a:fld id="{7C335740-40E0-4519-A226-7C25831AD71B}" type="datetimeFigureOut">
              <a:rPr lang="fr-FR" smtClean="0"/>
              <a:t>24/05/2025</a:t>
            </a:fld>
            <a:endParaRPr lang="fr-FR" dirty="0"/>
          </a:p>
        </p:txBody>
      </p:sp>
      <p:sp>
        <p:nvSpPr>
          <p:cNvPr id="5" name="Espace réservé du pied de page 4">
            <a:extLst>
              <a:ext uri="{FF2B5EF4-FFF2-40B4-BE49-F238E27FC236}">
                <a16:creationId xmlns:a16="http://schemas.microsoft.com/office/drawing/2014/main" id="{08AEB3AE-CA7F-4795-ABEC-5C2C698F7ED8}"/>
              </a:ext>
            </a:extLst>
          </p:cNvPr>
          <p:cNvSpPr>
            <a:spLocks noGrp="1"/>
          </p:cNvSpPr>
          <p:nvPr>
            <p:ph type="ftr" sz="quarter" idx="11"/>
          </p:nvPr>
        </p:nvSpPr>
        <p:spPr/>
        <p:txBody>
          <a:bodyPr/>
          <a:lstStyle/>
          <a:p>
            <a:endParaRPr lang="fr-FR" dirty="0"/>
          </a:p>
        </p:txBody>
      </p:sp>
      <p:sp>
        <p:nvSpPr>
          <p:cNvPr id="6" name="Espace réservé du numéro de diapositive 5">
            <a:extLst>
              <a:ext uri="{FF2B5EF4-FFF2-40B4-BE49-F238E27FC236}">
                <a16:creationId xmlns:a16="http://schemas.microsoft.com/office/drawing/2014/main" id="{29B989B2-C55F-4647-9EF1-1B84967B90AC}"/>
              </a:ext>
            </a:extLst>
          </p:cNvPr>
          <p:cNvSpPr>
            <a:spLocks noGrp="1"/>
          </p:cNvSpPr>
          <p:nvPr>
            <p:ph type="sldNum" sz="quarter" idx="12"/>
          </p:nvPr>
        </p:nvSpPr>
        <p:spPr/>
        <p:txBody>
          <a:bodyPr/>
          <a:lstStyle/>
          <a:p>
            <a:fld id="{42849F4D-6F86-457E-B442-40718ABADD24}" type="slidenum">
              <a:rPr lang="fr-FR" smtClean="0"/>
              <a:t>‹N°›</a:t>
            </a:fld>
            <a:endParaRPr lang="fr-FR" dirty="0"/>
          </a:p>
        </p:txBody>
      </p:sp>
    </p:spTree>
    <p:extLst>
      <p:ext uri="{BB962C8B-B14F-4D97-AF65-F5344CB8AC3E}">
        <p14:creationId xmlns:p14="http://schemas.microsoft.com/office/powerpoint/2010/main" val="13970540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81C4323-562D-400B-821E-4677EEFD257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E835D592-3934-43A4-9610-EC4CAD59010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687174C-2274-4724-B075-C3AE40188D17}"/>
              </a:ext>
            </a:extLst>
          </p:cNvPr>
          <p:cNvSpPr>
            <a:spLocks noGrp="1"/>
          </p:cNvSpPr>
          <p:nvPr>
            <p:ph type="dt" sz="half" idx="10"/>
          </p:nvPr>
        </p:nvSpPr>
        <p:spPr/>
        <p:txBody>
          <a:bodyPr/>
          <a:lstStyle/>
          <a:p>
            <a:fld id="{7C335740-40E0-4519-A226-7C25831AD71B}" type="datetimeFigureOut">
              <a:rPr lang="fr-FR" smtClean="0"/>
              <a:t>24/05/2025</a:t>
            </a:fld>
            <a:endParaRPr lang="fr-FR" dirty="0"/>
          </a:p>
        </p:txBody>
      </p:sp>
      <p:sp>
        <p:nvSpPr>
          <p:cNvPr id="5" name="Espace réservé du pied de page 4">
            <a:extLst>
              <a:ext uri="{FF2B5EF4-FFF2-40B4-BE49-F238E27FC236}">
                <a16:creationId xmlns:a16="http://schemas.microsoft.com/office/drawing/2014/main" id="{7B170D98-6093-4987-B8DA-64DA9E49F758}"/>
              </a:ext>
            </a:extLst>
          </p:cNvPr>
          <p:cNvSpPr>
            <a:spLocks noGrp="1"/>
          </p:cNvSpPr>
          <p:nvPr>
            <p:ph type="ftr" sz="quarter" idx="11"/>
          </p:nvPr>
        </p:nvSpPr>
        <p:spPr/>
        <p:txBody>
          <a:bodyPr/>
          <a:lstStyle/>
          <a:p>
            <a:endParaRPr lang="fr-FR" dirty="0"/>
          </a:p>
        </p:txBody>
      </p:sp>
      <p:sp>
        <p:nvSpPr>
          <p:cNvPr id="6" name="Espace réservé du numéro de diapositive 5">
            <a:extLst>
              <a:ext uri="{FF2B5EF4-FFF2-40B4-BE49-F238E27FC236}">
                <a16:creationId xmlns:a16="http://schemas.microsoft.com/office/drawing/2014/main" id="{98B50249-4421-473C-8758-2A6468FBBA23}"/>
              </a:ext>
            </a:extLst>
          </p:cNvPr>
          <p:cNvSpPr>
            <a:spLocks noGrp="1"/>
          </p:cNvSpPr>
          <p:nvPr>
            <p:ph type="sldNum" sz="quarter" idx="12"/>
          </p:nvPr>
        </p:nvSpPr>
        <p:spPr/>
        <p:txBody>
          <a:bodyPr/>
          <a:lstStyle/>
          <a:p>
            <a:fld id="{42849F4D-6F86-457E-B442-40718ABADD24}" type="slidenum">
              <a:rPr lang="fr-FR" smtClean="0"/>
              <a:t>‹N°›</a:t>
            </a:fld>
            <a:endParaRPr lang="fr-FR" dirty="0"/>
          </a:p>
        </p:txBody>
      </p:sp>
    </p:spTree>
    <p:extLst>
      <p:ext uri="{BB962C8B-B14F-4D97-AF65-F5344CB8AC3E}">
        <p14:creationId xmlns:p14="http://schemas.microsoft.com/office/powerpoint/2010/main" val="21344941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309990C-9BA3-4B6A-9CFD-D1B17AE7CA9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971A7DC-9F18-4F9A-8559-180333C062A3}"/>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5DCF7A06-ADCE-4610-BACD-F726D6E360A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32AC07BC-01E8-45A7-8DB3-58BAD645199E}"/>
              </a:ext>
            </a:extLst>
          </p:cNvPr>
          <p:cNvSpPr>
            <a:spLocks noGrp="1"/>
          </p:cNvSpPr>
          <p:nvPr>
            <p:ph type="dt" sz="half" idx="10"/>
          </p:nvPr>
        </p:nvSpPr>
        <p:spPr/>
        <p:txBody>
          <a:bodyPr/>
          <a:lstStyle/>
          <a:p>
            <a:fld id="{7C335740-40E0-4519-A226-7C25831AD71B}" type="datetimeFigureOut">
              <a:rPr lang="fr-FR" smtClean="0"/>
              <a:t>24/05/2025</a:t>
            </a:fld>
            <a:endParaRPr lang="fr-FR" dirty="0"/>
          </a:p>
        </p:txBody>
      </p:sp>
      <p:sp>
        <p:nvSpPr>
          <p:cNvPr id="6" name="Espace réservé du pied de page 5">
            <a:extLst>
              <a:ext uri="{FF2B5EF4-FFF2-40B4-BE49-F238E27FC236}">
                <a16:creationId xmlns:a16="http://schemas.microsoft.com/office/drawing/2014/main" id="{3B418446-CE86-4506-BC26-9092C55C5D25}"/>
              </a:ext>
            </a:extLst>
          </p:cNvPr>
          <p:cNvSpPr>
            <a:spLocks noGrp="1"/>
          </p:cNvSpPr>
          <p:nvPr>
            <p:ph type="ftr" sz="quarter" idx="11"/>
          </p:nvPr>
        </p:nvSpPr>
        <p:spPr/>
        <p:txBody>
          <a:bodyPr/>
          <a:lstStyle/>
          <a:p>
            <a:endParaRPr lang="fr-FR" dirty="0"/>
          </a:p>
        </p:txBody>
      </p:sp>
      <p:sp>
        <p:nvSpPr>
          <p:cNvPr id="7" name="Espace réservé du numéro de diapositive 6">
            <a:extLst>
              <a:ext uri="{FF2B5EF4-FFF2-40B4-BE49-F238E27FC236}">
                <a16:creationId xmlns:a16="http://schemas.microsoft.com/office/drawing/2014/main" id="{84099D68-FE6F-4DB1-A5D3-1B7571B43424}"/>
              </a:ext>
            </a:extLst>
          </p:cNvPr>
          <p:cNvSpPr>
            <a:spLocks noGrp="1"/>
          </p:cNvSpPr>
          <p:nvPr>
            <p:ph type="sldNum" sz="quarter" idx="12"/>
          </p:nvPr>
        </p:nvSpPr>
        <p:spPr/>
        <p:txBody>
          <a:bodyPr/>
          <a:lstStyle/>
          <a:p>
            <a:fld id="{42849F4D-6F86-457E-B442-40718ABADD24}" type="slidenum">
              <a:rPr lang="fr-FR" smtClean="0"/>
              <a:t>‹N°›</a:t>
            </a:fld>
            <a:endParaRPr lang="fr-FR" dirty="0"/>
          </a:p>
        </p:txBody>
      </p:sp>
    </p:spTree>
    <p:extLst>
      <p:ext uri="{BB962C8B-B14F-4D97-AF65-F5344CB8AC3E}">
        <p14:creationId xmlns:p14="http://schemas.microsoft.com/office/powerpoint/2010/main" val="3719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C3BF241-744B-4A9E-9B87-CAC04621DB7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19ABD0F5-BF9D-44FC-B2AD-31758049FB7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F7FBEB10-6DC9-48AD-8758-C5FE8DAC913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458C159-BF7C-474C-9834-3465F6C2333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BEDC70E5-4A26-4E7A-9B15-8962BA14B6B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19B4A218-73CE-4D42-966A-335A96505E75}"/>
              </a:ext>
            </a:extLst>
          </p:cNvPr>
          <p:cNvSpPr>
            <a:spLocks noGrp="1"/>
          </p:cNvSpPr>
          <p:nvPr>
            <p:ph type="dt" sz="half" idx="10"/>
          </p:nvPr>
        </p:nvSpPr>
        <p:spPr/>
        <p:txBody>
          <a:bodyPr/>
          <a:lstStyle/>
          <a:p>
            <a:fld id="{7C335740-40E0-4519-A226-7C25831AD71B}" type="datetimeFigureOut">
              <a:rPr lang="fr-FR" smtClean="0"/>
              <a:t>24/05/2025</a:t>
            </a:fld>
            <a:endParaRPr lang="fr-FR" dirty="0"/>
          </a:p>
        </p:txBody>
      </p:sp>
      <p:sp>
        <p:nvSpPr>
          <p:cNvPr id="8" name="Espace réservé du pied de page 7">
            <a:extLst>
              <a:ext uri="{FF2B5EF4-FFF2-40B4-BE49-F238E27FC236}">
                <a16:creationId xmlns:a16="http://schemas.microsoft.com/office/drawing/2014/main" id="{A22B2424-2BC5-40F4-9936-E0329198F758}"/>
              </a:ext>
            </a:extLst>
          </p:cNvPr>
          <p:cNvSpPr>
            <a:spLocks noGrp="1"/>
          </p:cNvSpPr>
          <p:nvPr>
            <p:ph type="ftr" sz="quarter" idx="11"/>
          </p:nvPr>
        </p:nvSpPr>
        <p:spPr/>
        <p:txBody>
          <a:bodyPr/>
          <a:lstStyle/>
          <a:p>
            <a:endParaRPr lang="fr-FR" dirty="0"/>
          </a:p>
        </p:txBody>
      </p:sp>
      <p:sp>
        <p:nvSpPr>
          <p:cNvPr id="9" name="Espace réservé du numéro de diapositive 8">
            <a:extLst>
              <a:ext uri="{FF2B5EF4-FFF2-40B4-BE49-F238E27FC236}">
                <a16:creationId xmlns:a16="http://schemas.microsoft.com/office/drawing/2014/main" id="{96A0F8E2-F0F4-4DDA-9A31-5B4CA88BEE35}"/>
              </a:ext>
            </a:extLst>
          </p:cNvPr>
          <p:cNvSpPr>
            <a:spLocks noGrp="1"/>
          </p:cNvSpPr>
          <p:nvPr>
            <p:ph type="sldNum" sz="quarter" idx="12"/>
          </p:nvPr>
        </p:nvSpPr>
        <p:spPr/>
        <p:txBody>
          <a:bodyPr/>
          <a:lstStyle/>
          <a:p>
            <a:fld id="{42849F4D-6F86-457E-B442-40718ABADD24}" type="slidenum">
              <a:rPr lang="fr-FR" smtClean="0"/>
              <a:t>‹N°›</a:t>
            </a:fld>
            <a:endParaRPr lang="fr-FR" dirty="0"/>
          </a:p>
        </p:txBody>
      </p:sp>
    </p:spTree>
    <p:extLst>
      <p:ext uri="{BB962C8B-B14F-4D97-AF65-F5344CB8AC3E}">
        <p14:creationId xmlns:p14="http://schemas.microsoft.com/office/powerpoint/2010/main" val="35673724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E32B1FF-8BF7-4AFE-9459-2E68C774652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4738792-10BD-45D4-A77B-04C7C5258ACB}"/>
              </a:ext>
            </a:extLst>
          </p:cNvPr>
          <p:cNvSpPr>
            <a:spLocks noGrp="1"/>
          </p:cNvSpPr>
          <p:nvPr>
            <p:ph type="dt" sz="half" idx="10"/>
          </p:nvPr>
        </p:nvSpPr>
        <p:spPr/>
        <p:txBody>
          <a:bodyPr/>
          <a:lstStyle/>
          <a:p>
            <a:fld id="{7C335740-40E0-4519-A226-7C25831AD71B}" type="datetimeFigureOut">
              <a:rPr lang="fr-FR" smtClean="0"/>
              <a:t>24/05/2025</a:t>
            </a:fld>
            <a:endParaRPr lang="fr-FR" dirty="0"/>
          </a:p>
        </p:txBody>
      </p:sp>
      <p:sp>
        <p:nvSpPr>
          <p:cNvPr id="4" name="Espace réservé du pied de page 3">
            <a:extLst>
              <a:ext uri="{FF2B5EF4-FFF2-40B4-BE49-F238E27FC236}">
                <a16:creationId xmlns:a16="http://schemas.microsoft.com/office/drawing/2014/main" id="{F390A651-18B1-47C9-B258-EE46B140F2CA}"/>
              </a:ext>
            </a:extLst>
          </p:cNvPr>
          <p:cNvSpPr>
            <a:spLocks noGrp="1"/>
          </p:cNvSpPr>
          <p:nvPr>
            <p:ph type="ftr" sz="quarter" idx="11"/>
          </p:nvPr>
        </p:nvSpPr>
        <p:spPr/>
        <p:txBody>
          <a:bodyPr/>
          <a:lstStyle/>
          <a:p>
            <a:endParaRPr lang="fr-FR" dirty="0"/>
          </a:p>
        </p:txBody>
      </p:sp>
      <p:sp>
        <p:nvSpPr>
          <p:cNvPr id="5" name="Espace réservé du numéro de diapositive 4">
            <a:extLst>
              <a:ext uri="{FF2B5EF4-FFF2-40B4-BE49-F238E27FC236}">
                <a16:creationId xmlns:a16="http://schemas.microsoft.com/office/drawing/2014/main" id="{E60642D3-1111-41E6-A8D4-A6586FDB2434}"/>
              </a:ext>
            </a:extLst>
          </p:cNvPr>
          <p:cNvSpPr>
            <a:spLocks noGrp="1"/>
          </p:cNvSpPr>
          <p:nvPr>
            <p:ph type="sldNum" sz="quarter" idx="12"/>
          </p:nvPr>
        </p:nvSpPr>
        <p:spPr/>
        <p:txBody>
          <a:bodyPr/>
          <a:lstStyle/>
          <a:p>
            <a:fld id="{42849F4D-6F86-457E-B442-40718ABADD24}" type="slidenum">
              <a:rPr lang="fr-FR" smtClean="0"/>
              <a:t>‹N°›</a:t>
            </a:fld>
            <a:endParaRPr lang="fr-FR" dirty="0"/>
          </a:p>
        </p:txBody>
      </p:sp>
    </p:spTree>
    <p:extLst>
      <p:ext uri="{BB962C8B-B14F-4D97-AF65-F5344CB8AC3E}">
        <p14:creationId xmlns:p14="http://schemas.microsoft.com/office/powerpoint/2010/main" val="25264221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82C6B45E-4F15-4A2F-ADA4-19364F332072}"/>
              </a:ext>
            </a:extLst>
          </p:cNvPr>
          <p:cNvSpPr>
            <a:spLocks noGrp="1"/>
          </p:cNvSpPr>
          <p:nvPr>
            <p:ph type="dt" sz="half" idx="10"/>
          </p:nvPr>
        </p:nvSpPr>
        <p:spPr/>
        <p:txBody>
          <a:bodyPr/>
          <a:lstStyle/>
          <a:p>
            <a:fld id="{7C335740-40E0-4519-A226-7C25831AD71B}" type="datetimeFigureOut">
              <a:rPr lang="fr-FR" smtClean="0"/>
              <a:t>24/05/2025</a:t>
            </a:fld>
            <a:endParaRPr lang="fr-FR" dirty="0"/>
          </a:p>
        </p:txBody>
      </p:sp>
      <p:sp>
        <p:nvSpPr>
          <p:cNvPr id="3" name="Espace réservé du pied de page 2">
            <a:extLst>
              <a:ext uri="{FF2B5EF4-FFF2-40B4-BE49-F238E27FC236}">
                <a16:creationId xmlns:a16="http://schemas.microsoft.com/office/drawing/2014/main" id="{62A17D24-9651-4DAF-B598-3DE3EDE9BBA3}"/>
              </a:ext>
            </a:extLst>
          </p:cNvPr>
          <p:cNvSpPr>
            <a:spLocks noGrp="1"/>
          </p:cNvSpPr>
          <p:nvPr>
            <p:ph type="ftr" sz="quarter" idx="11"/>
          </p:nvPr>
        </p:nvSpPr>
        <p:spPr/>
        <p:txBody>
          <a:bodyPr/>
          <a:lstStyle/>
          <a:p>
            <a:endParaRPr lang="fr-FR" dirty="0"/>
          </a:p>
        </p:txBody>
      </p:sp>
      <p:sp>
        <p:nvSpPr>
          <p:cNvPr id="4" name="Espace réservé du numéro de diapositive 3">
            <a:extLst>
              <a:ext uri="{FF2B5EF4-FFF2-40B4-BE49-F238E27FC236}">
                <a16:creationId xmlns:a16="http://schemas.microsoft.com/office/drawing/2014/main" id="{5A0672FB-A191-4C43-B192-55DD85775437}"/>
              </a:ext>
            </a:extLst>
          </p:cNvPr>
          <p:cNvSpPr>
            <a:spLocks noGrp="1"/>
          </p:cNvSpPr>
          <p:nvPr>
            <p:ph type="sldNum" sz="quarter" idx="12"/>
          </p:nvPr>
        </p:nvSpPr>
        <p:spPr/>
        <p:txBody>
          <a:bodyPr/>
          <a:lstStyle/>
          <a:p>
            <a:fld id="{42849F4D-6F86-457E-B442-40718ABADD24}" type="slidenum">
              <a:rPr lang="fr-FR" smtClean="0"/>
              <a:t>‹N°›</a:t>
            </a:fld>
            <a:endParaRPr lang="fr-FR" dirty="0"/>
          </a:p>
        </p:txBody>
      </p:sp>
    </p:spTree>
    <p:extLst>
      <p:ext uri="{BB962C8B-B14F-4D97-AF65-F5344CB8AC3E}">
        <p14:creationId xmlns:p14="http://schemas.microsoft.com/office/powerpoint/2010/main" val="16262923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A8C7118-8287-4082-A4B7-4C7B56A0CB0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D45DA02-6855-4394-A786-AA7BD835DE9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0B4D4ED-B024-4B68-BE9A-C1E37A107B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DC3ADE3-533F-4C1D-BB60-A48C52CA46EF}"/>
              </a:ext>
            </a:extLst>
          </p:cNvPr>
          <p:cNvSpPr>
            <a:spLocks noGrp="1"/>
          </p:cNvSpPr>
          <p:nvPr>
            <p:ph type="dt" sz="half" idx="10"/>
          </p:nvPr>
        </p:nvSpPr>
        <p:spPr/>
        <p:txBody>
          <a:bodyPr/>
          <a:lstStyle/>
          <a:p>
            <a:fld id="{7C335740-40E0-4519-A226-7C25831AD71B}" type="datetimeFigureOut">
              <a:rPr lang="fr-FR" smtClean="0"/>
              <a:t>24/05/2025</a:t>
            </a:fld>
            <a:endParaRPr lang="fr-FR" dirty="0"/>
          </a:p>
        </p:txBody>
      </p:sp>
      <p:sp>
        <p:nvSpPr>
          <p:cNvPr id="6" name="Espace réservé du pied de page 5">
            <a:extLst>
              <a:ext uri="{FF2B5EF4-FFF2-40B4-BE49-F238E27FC236}">
                <a16:creationId xmlns:a16="http://schemas.microsoft.com/office/drawing/2014/main" id="{2878B1FB-8BB6-4FAC-BA4B-58F195ED411E}"/>
              </a:ext>
            </a:extLst>
          </p:cNvPr>
          <p:cNvSpPr>
            <a:spLocks noGrp="1"/>
          </p:cNvSpPr>
          <p:nvPr>
            <p:ph type="ftr" sz="quarter" idx="11"/>
          </p:nvPr>
        </p:nvSpPr>
        <p:spPr/>
        <p:txBody>
          <a:bodyPr/>
          <a:lstStyle/>
          <a:p>
            <a:endParaRPr lang="fr-FR" dirty="0"/>
          </a:p>
        </p:txBody>
      </p:sp>
      <p:sp>
        <p:nvSpPr>
          <p:cNvPr id="7" name="Espace réservé du numéro de diapositive 6">
            <a:extLst>
              <a:ext uri="{FF2B5EF4-FFF2-40B4-BE49-F238E27FC236}">
                <a16:creationId xmlns:a16="http://schemas.microsoft.com/office/drawing/2014/main" id="{69F60FA3-4507-446C-B546-B0FB071040F5}"/>
              </a:ext>
            </a:extLst>
          </p:cNvPr>
          <p:cNvSpPr>
            <a:spLocks noGrp="1"/>
          </p:cNvSpPr>
          <p:nvPr>
            <p:ph type="sldNum" sz="quarter" idx="12"/>
          </p:nvPr>
        </p:nvSpPr>
        <p:spPr/>
        <p:txBody>
          <a:bodyPr/>
          <a:lstStyle/>
          <a:p>
            <a:fld id="{42849F4D-6F86-457E-B442-40718ABADD24}" type="slidenum">
              <a:rPr lang="fr-FR" smtClean="0"/>
              <a:t>‹N°›</a:t>
            </a:fld>
            <a:endParaRPr lang="fr-FR" dirty="0"/>
          </a:p>
        </p:txBody>
      </p:sp>
    </p:spTree>
    <p:extLst>
      <p:ext uri="{BB962C8B-B14F-4D97-AF65-F5344CB8AC3E}">
        <p14:creationId xmlns:p14="http://schemas.microsoft.com/office/powerpoint/2010/main" val="8633729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73DBEEB-F202-4437-A142-07FB9F105C5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24EE673-5551-4347-811A-31A2B255054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dirty="0"/>
          </a:p>
        </p:txBody>
      </p:sp>
      <p:sp>
        <p:nvSpPr>
          <p:cNvPr id="4" name="Espace réservé du texte 3">
            <a:extLst>
              <a:ext uri="{FF2B5EF4-FFF2-40B4-BE49-F238E27FC236}">
                <a16:creationId xmlns:a16="http://schemas.microsoft.com/office/drawing/2014/main" id="{E52E563E-BE33-4F33-974D-D7B5FCE577F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C16561E-7316-4D92-8752-4F167C1D782E}"/>
              </a:ext>
            </a:extLst>
          </p:cNvPr>
          <p:cNvSpPr>
            <a:spLocks noGrp="1"/>
          </p:cNvSpPr>
          <p:nvPr>
            <p:ph type="dt" sz="half" idx="10"/>
          </p:nvPr>
        </p:nvSpPr>
        <p:spPr/>
        <p:txBody>
          <a:bodyPr/>
          <a:lstStyle/>
          <a:p>
            <a:fld id="{7C335740-40E0-4519-A226-7C25831AD71B}" type="datetimeFigureOut">
              <a:rPr lang="fr-FR" smtClean="0"/>
              <a:t>24/05/2025</a:t>
            </a:fld>
            <a:endParaRPr lang="fr-FR" dirty="0"/>
          </a:p>
        </p:txBody>
      </p:sp>
      <p:sp>
        <p:nvSpPr>
          <p:cNvPr id="6" name="Espace réservé du pied de page 5">
            <a:extLst>
              <a:ext uri="{FF2B5EF4-FFF2-40B4-BE49-F238E27FC236}">
                <a16:creationId xmlns:a16="http://schemas.microsoft.com/office/drawing/2014/main" id="{20B11732-662E-4051-8402-7E5C15C6DAA3}"/>
              </a:ext>
            </a:extLst>
          </p:cNvPr>
          <p:cNvSpPr>
            <a:spLocks noGrp="1"/>
          </p:cNvSpPr>
          <p:nvPr>
            <p:ph type="ftr" sz="quarter" idx="11"/>
          </p:nvPr>
        </p:nvSpPr>
        <p:spPr/>
        <p:txBody>
          <a:bodyPr/>
          <a:lstStyle/>
          <a:p>
            <a:endParaRPr lang="fr-FR" dirty="0"/>
          </a:p>
        </p:txBody>
      </p:sp>
      <p:sp>
        <p:nvSpPr>
          <p:cNvPr id="7" name="Espace réservé du numéro de diapositive 6">
            <a:extLst>
              <a:ext uri="{FF2B5EF4-FFF2-40B4-BE49-F238E27FC236}">
                <a16:creationId xmlns:a16="http://schemas.microsoft.com/office/drawing/2014/main" id="{C0A5F501-90EE-43E4-879B-6CA1536CD26E}"/>
              </a:ext>
            </a:extLst>
          </p:cNvPr>
          <p:cNvSpPr>
            <a:spLocks noGrp="1"/>
          </p:cNvSpPr>
          <p:nvPr>
            <p:ph type="sldNum" sz="quarter" idx="12"/>
          </p:nvPr>
        </p:nvSpPr>
        <p:spPr/>
        <p:txBody>
          <a:bodyPr/>
          <a:lstStyle/>
          <a:p>
            <a:fld id="{42849F4D-6F86-457E-B442-40718ABADD24}" type="slidenum">
              <a:rPr lang="fr-FR" smtClean="0"/>
              <a:t>‹N°›</a:t>
            </a:fld>
            <a:endParaRPr lang="fr-FR" dirty="0"/>
          </a:p>
        </p:txBody>
      </p:sp>
    </p:spTree>
    <p:extLst>
      <p:ext uri="{BB962C8B-B14F-4D97-AF65-F5344CB8AC3E}">
        <p14:creationId xmlns:p14="http://schemas.microsoft.com/office/powerpoint/2010/main" val="29895138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D331BD-5C86-4B87-9AD3-C4599354DEE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CDE2F550-D374-4393-95A6-3C8E15CABA0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032FD7B-353B-4D87-8E3F-9C65736C6A89}"/>
              </a:ext>
            </a:extLst>
          </p:cNvPr>
          <p:cNvSpPr>
            <a:spLocks noGrp="1"/>
          </p:cNvSpPr>
          <p:nvPr>
            <p:ph type="dt" sz="half" idx="10"/>
          </p:nvPr>
        </p:nvSpPr>
        <p:spPr/>
        <p:txBody>
          <a:bodyPr/>
          <a:lstStyle/>
          <a:p>
            <a:fld id="{7C335740-40E0-4519-A226-7C25831AD71B}" type="datetimeFigureOut">
              <a:rPr lang="fr-FR" smtClean="0"/>
              <a:t>24/05/2025</a:t>
            </a:fld>
            <a:endParaRPr lang="fr-FR" dirty="0"/>
          </a:p>
        </p:txBody>
      </p:sp>
      <p:sp>
        <p:nvSpPr>
          <p:cNvPr id="5" name="Espace réservé du pied de page 4">
            <a:extLst>
              <a:ext uri="{FF2B5EF4-FFF2-40B4-BE49-F238E27FC236}">
                <a16:creationId xmlns:a16="http://schemas.microsoft.com/office/drawing/2014/main" id="{25CA417E-8D26-4588-9511-29C8DF68978C}"/>
              </a:ext>
            </a:extLst>
          </p:cNvPr>
          <p:cNvSpPr>
            <a:spLocks noGrp="1"/>
          </p:cNvSpPr>
          <p:nvPr>
            <p:ph type="ftr" sz="quarter" idx="11"/>
          </p:nvPr>
        </p:nvSpPr>
        <p:spPr/>
        <p:txBody>
          <a:bodyPr/>
          <a:lstStyle/>
          <a:p>
            <a:endParaRPr lang="fr-FR" dirty="0"/>
          </a:p>
        </p:txBody>
      </p:sp>
      <p:sp>
        <p:nvSpPr>
          <p:cNvPr id="6" name="Espace réservé du numéro de diapositive 5">
            <a:extLst>
              <a:ext uri="{FF2B5EF4-FFF2-40B4-BE49-F238E27FC236}">
                <a16:creationId xmlns:a16="http://schemas.microsoft.com/office/drawing/2014/main" id="{8EB753E3-F3CE-4D12-9DF6-9CA7CE74B58C}"/>
              </a:ext>
            </a:extLst>
          </p:cNvPr>
          <p:cNvSpPr>
            <a:spLocks noGrp="1"/>
          </p:cNvSpPr>
          <p:nvPr>
            <p:ph type="sldNum" sz="quarter" idx="12"/>
          </p:nvPr>
        </p:nvSpPr>
        <p:spPr/>
        <p:txBody>
          <a:bodyPr/>
          <a:lstStyle/>
          <a:p>
            <a:fld id="{42849F4D-6F86-457E-B442-40718ABADD24}" type="slidenum">
              <a:rPr lang="fr-FR" smtClean="0"/>
              <a:t>‹N°›</a:t>
            </a:fld>
            <a:endParaRPr lang="fr-FR" dirty="0"/>
          </a:p>
        </p:txBody>
      </p:sp>
    </p:spTree>
    <p:extLst>
      <p:ext uri="{BB962C8B-B14F-4D97-AF65-F5344CB8AC3E}">
        <p14:creationId xmlns:p14="http://schemas.microsoft.com/office/powerpoint/2010/main" val="8946593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18AAB6C-3AC2-4AFF-AC71-F54E0543387A}"/>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0BB7D0DD-6AA2-44AA-99B6-B67B4BE911F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79FB56D-34C4-4CCB-AFBA-A0B08CBA874A}"/>
              </a:ext>
            </a:extLst>
          </p:cNvPr>
          <p:cNvSpPr>
            <a:spLocks noGrp="1"/>
          </p:cNvSpPr>
          <p:nvPr>
            <p:ph type="dt" sz="half" idx="10"/>
          </p:nvPr>
        </p:nvSpPr>
        <p:spPr/>
        <p:txBody>
          <a:bodyPr/>
          <a:lstStyle/>
          <a:p>
            <a:fld id="{7C335740-40E0-4519-A226-7C25831AD71B}" type="datetimeFigureOut">
              <a:rPr lang="fr-FR" smtClean="0"/>
              <a:t>24/05/2025</a:t>
            </a:fld>
            <a:endParaRPr lang="fr-FR" dirty="0"/>
          </a:p>
        </p:txBody>
      </p:sp>
      <p:sp>
        <p:nvSpPr>
          <p:cNvPr id="5" name="Espace réservé du pied de page 4">
            <a:extLst>
              <a:ext uri="{FF2B5EF4-FFF2-40B4-BE49-F238E27FC236}">
                <a16:creationId xmlns:a16="http://schemas.microsoft.com/office/drawing/2014/main" id="{F85CD52F-9D62-492E-B0F7-10A02D9412E4}"/>
              </a:ext>
            </a:extLst>
          </p:cNvPr>
          <p:cNvSpPr>
            <a:spLocks noGrp="1"/>
          </p:cNvSpPr>
          <p:nvPr>
            <p:ph type="ftr" sz="quarter" idx="11"/>
          </p:nvPr>
        </p:nvSpPr>
        <p:spPr/>
        <p:txBody>
          <a:bodyPr/>
          <a:lstStyle/>
          <a:p>
            <a:endParaRPr lang="fr-FR" dirty="0"/>
          </a:p>
        </p:txBody>
      </p:sp>
      <p:sp>
        <p:nvSpPr>
          <p:cNvPr id="6" name="Espace réservé du numéro de diapositive 5">
            <a:extLst>
              <a:ext uri="{FF2B5EF4-FFF2-40B4-BE49-F238E27FC236}">
                <a16:creationId xmlns:a16="http://schemas.microsoft.com/office/drawing/2014/main" id="{F72510F7-3C8F-4CCA-91A0-16DC48B99AA9}"/>
              </a:ext>
            </a:extLst>
          </p:cNvPr>
          <p:cNvSpPr>
            <a:spLocks noGrp="1"/>
          </p:cNvSpPr>
          <p:nvPr>
            <p:ph type="sldNum" sz="quarter" idx="12"/>
          </p:nvPr>
        </p:nvSpPr>
        <p:spPr/>
        <p:txBody>
          <a:bodyPr/>
          <a:lstStyle/>
          <a:p>
            <a:fld id="{42849F4D-6F86-457E-B442-40718ABADD24}" type="slidenum">
              <a:rPr lang="fr-FR" smtClean="0"/>
              <a:t>‹N°›</a:t>
            </a:fld>
            <a:endParaRPr lang="fr-FR" dirty="0"/>
          </a:p>
        </p:txBody>
      </p:sp>
    </p:spTree>
    <p:extLst>
      <p:ext uri="{BB962C8B-B14F-4D97-AF65-F5344CB8AC3E}">
        <p14:creationId xmlns:p14="http://schemas.microsoft.com/office/powerpoint/2010/main" val="35023625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8E52906-FBCF-4D4E-92C4-0C1AAEB02A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1186F1C-142B-4E3E-9206-260BD7A77E6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652EDC9-2781-4E30-82C5-AAFF86C98E9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335740-40E0-4519-A226-7C25831AD71B}" type="datetimeFigureOut">
              <a:rPr lang="fr-FR" smtClean="0"/>
              <a:t>24/05/2025</a:t>
            </a:fld>
            <a:endParaRPr lang="fr-FR" dirty="0"/>
          </a:p>
        </p:txBody>
      </p:sp>
      <p:sp>
        <p:nvSpPr>
          <p:cNvPr id="5" name="Espace réservé du pied de page 4">
            <a:extLst>
              <a:ext uri="{FF2B5EF4-FFF2-40B4-BE49-F238E27FC236}">
                <a16:creationId xmlns:a16="http://schemas.microsoft.com/office/drawing/2014/main" id="{3E155BF3-8AE2-47AF-B3AF-D9957CCE7D2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dirty="0"/>
          </a:p>
        </p:txBody>
      </p:sp>
      <p:sp>
        <p:nvSpPr>
          <p:cNvPr id="6" name="Espace réservé du numéro de diapositive 5">
            <a:extLst>
              <a:ext uri="{FF2B5EF4-FFF2-40B4-BE49-F238E27FC236}">
                <a16:creationId xmlns:a16="http://schemas.microsoft.com/office/drawing/2014/main" id="{44BE06BE-7AFF-42FC-BED3-D55FDD99AD8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849F4D-6F86-457E-B442-40718ABADD24}" type="slidenum">
              <a:rPr lang="fr-FR" smtClean="0"/>
              <a:t>‹N°›</a:t>
            </a:fld>
            <a:endParaRPr lang="fr-FR" dirty="0"/>
          </a:p>
        </p:txBody>
      </p:sp>
    </p:spTree>
    <p:extLst>
      <p:ext uri="{BB962C8B-B14F-4D97-AF65-F5344CB8AC3E}">
        <p14:creationId xmlns:p14="http://schemas.microsoft.com/office/powerpoint/2010/main" val="24209396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diagramLayout" Target="../diagrams/layout1.xml"/><Relationship Id="rId7" Type="http://schemas.openxmlformats.org/officeDocument/2006/relationships/image" Target="../media/image1.jp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Zone de texte 2">
            <a:extLst>
              <a:ext uri="{FF2B5EF4-FFF2-40B4-BE49-F238E27FC236}">
                <a16:creationId xmlns:a16="http://schemas.microsoft.com/office/drawing/2014/main" id="{DBFD14B0-9C17-4CCE-BCCB-D573FF9BCED7}"/>
              </a:ext>
            </a:extLst>
          </p:cNvPr>
          <p:cNvSpPr txBox="1">
            <a:spLocks noChangeArrowheads="1"/>
          </p:cNvSpPr>
          <p:nvPr/>
        </p:nvSpPr>
        <p:spPr bwMode="auto">
          <a:xfrm>
            <a:off x="1738501" y="3384018"/>
            <a:ext cx="8714998" cy="461244"/>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algn="ctr">
              <a:lnSpc>
                <a:spcPct val="107000"/>
              </a:lnSpc>
              <a:spcAft>
                <a:spcPts val="800"/>
              </a:spcAft>
            </a:pPr>
            <a:r>
              <a:rPr lang="fr-FR" sz="2000" b="1" i="1" dirty="0">
                <a:solidFill>
                  <a:srgbClr val="002060"/>
                </a:solidFill>
                <a:effectLst/>
                <a:latin typeface="Segoe UI" panose="020B0502040204020203" pitchFamily="34" charset="0"/>
                <a:ea typeface="Calibri" panose="020F0502020204030204" pitchFamily="34" charset="0"/>
                <a:cs typeface="Times New Roman" panose="02020603050405020304" pitchFamily="18" charset="0"/>
              </a:rPr>
              <a:t>Forum régional sur la Gouvernance locale - Cotonou le 4 Février 2025</a:t>
            </a:r>
            <a:endParaRPr lang="fr-FR" sz="2000" i="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ZoneTexte 7">
            <a:extLst>
              <a:ext uri="{FF2B5EF4-FFF2-40B4-BE49-F238E27FC236}">
                <a16:creationId xmlns:a16="http://schemas.microsoft.com/office/drawing/2014/main" id="{6CB706AD-8F87-4CF5-8264-046CE701F11C}"/>
              </a:ext>
            </a:extLst>
          </p:cNvPr>
          <p:cNvSpPr txBox="1"/>
          <p:nvPr/>
        </p:nvSpPr>
        <p:spPr>
          <a:xfrm>
            <a:off x="1271442" y="3926797"/>
            <a:ext cx="9649116" cy="1200329"/>
          </a:xfrm>
          <a:prstGeom prst="rect">
            <a:avLst/>
          </a:prstGeom>
          <a:noFill/>
        </p:spPr>
        <p:txBody>
          <a:bodyPr wrap="none" rtlCol="0">
            <a:spAutoFit/>
          </a:bodyPr>
          <a:lstStyle/>
          <a:p>
            <a:r>
              <a:rPr lang="fr-FR" sz="3600" b="1" dirty="0">
                <a:solidFill>
                  <a:srgbClr val="C00000"/>
                </a:solidFill>
                <a:latin typeface="Avenir Book"/>
              </a:rPr>
              <a:t>GOUVERNANCE LOCALE ET COHESION SOCIALE</a:t>
            </a:r>
          </a:p>
          <a:p>
            <a:pPr algn="ctr"/>
            <a:r>
              <a:rPr lang="fr-FR" sz="3600" b="1" dirty="0">
                <a:solidFill>
                  <a:srgbClr val="C00000"/>
                </a:solidFill>
                <a:latin typeface="Avenir Book"/>
              </a:rPr>
              <a:t>Cas de la Côte d’Ivoire</a:t>
            </a:r>
          </a:p>
        </p:txBody>
      </p:sp>
      <p:pic>
        <p:nvPicPr>
          <p:cNvPr id="2" name="Image 1">
            <a:extLst>
              <a:ext uri="{FF2B5EF4-FFF2-40B4-BE49-F238E27FC236}">
                <a16:creationId xmlns:a16="http://schemas.microsoft.com/office/drawing/2014/main" id="{1AD646D2-A9D1-BAFD-7834-8D7DEA2D5C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2302" y="5938092"/>
            <a:ext cx="2105139" cy="678393"/>
          </a:xfrm>
          <a:prstGeom prst="rect">
            <a:avLst/>
          </a:prstGeom>
        </p:spPr>
      </p:pic>
      <p:pic>
        <p:nvPicPr>
          <p:cNvPr id="3" name="Image 2">
            <a:extLst>
              <a:ext uri="{FF2B5EF4-FFF2-40B4-BE49-F238E27FC236}">
                <a16:creationId xmlns:a16="http://schemas.microsoft.com/office/drawing/2014/main" id="{1211B1A4-9959-0C74-1C15-0D374046DF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62547" y="5521894"/>
            <a:ext cx="1109869" cy="1065474"/>
          </a:xfrm>
          <a:prstGeom prst="rect">
            <a:avLst/>
          </a:prstGeom>
        </p:spPr>
      </p:pic>
      <p:pic>
        <p:nvPicPr>
          <p:cNvPr id="9" name="Espace réservé pour une image  6">
            <a:extLst>
              <a:ext uri="{FF2B5EF4-FFF2-40B4-BE49-F238E27FC236}">
                <a16:creationId xmlns:a16="http://schemas.microsoft.com/office/drawing/2014/main" id="{0498ED94-8419-A8E5-C87C-38895F5C835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a:xfrm>
            <a:off x="8092750" y="102083"/>
            <a:ext cx="3879666" cy="3200400"/>
          </a:xfrm>
          <a:prstGeom prst="rect">
            <a:avLst/>
          </a:prstGeom>
          <a:ln>
            <a:solidFill>
              <a:schemeClr val="bg1"/>
            </a:solidFill>
          </a:ln>
        </p:spPr>
      </p:pic>
      <p:pic>
        <p:nvPicPr>
          <p:cNvPr id="11" name="Image 10">
            <a:extLst>
              <a:ext uri="{FF2B5EF4-FFF2-40B4-BE49-F238E27FC236}">
                <a16:creationId xmlns:a16="http://schemas.microsoft.com/office/drawing/2014/main" id="{F0508D43-CF39-64AC-8C84-06FF04AE94A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9584" y="154470"/>
            <a:ext cx="4069388" cy="3095625"/>
          </a:xfrm>
          <a:prstGeom prst="rect">
            <a:avLst/>
          </a:prstGeom>
        </p:spPr>
      </p:pic>
      <p:pic>
        <p:nvPicPr>
          <p:cNvPr id="13" name="Image 12">
            <a:extLst>
              <a:ext uri="{FF2B5EF4-FFF2-40B4-BE49-F238E27FC236}">
                <a16:creationId xmlns:a16="http://schemas.microsoft.com/office/drawing/2014/main" id="{74A37182-346A-07B6-464D-215BB670269F}"/>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4397829" y="102083"/>
            <a:ext cx="3592285" cy="3189514"/>
          </a:xfrm>
          <a:prstGeom prst="rect">
            <a:avLst/>
          </a:prstGeom>
        </p:spPr>
      </p:pic>
      <p:sp>
        <p:nvSpPr>
          <p:cNvPr id="14" name="ZoneTexte 13">
            <a:extLst>
              <a:ext uri="{FF2B5EF4-FFF2-40B4-BE49-F238E27FC236}">
                <a16:creationId xmlns:a16="http://schemas.microsoft.com/office/drawing/2014/main" id="{D8ACBA72-2793-3233-FC60-670821A66B48}"/>
              </a:ext>
            </a:extLst>
          </p:cNvPr>
          <p:cNvSpPr txBox="1"/>
          <p:nvPr/>
        </p:nvSpPr>
        <p:spPr>
          <a:xfrm>
            <a:off x="2815732" y="5454466"/>
            <a:ext cx="7374869" cy="1107996"/>
          </a:xfrm>
          <a:prstGeom prst="rect">
            <a:avLst/>
          </a:prstGeom>
          <a:noFill/>
        </p:spPr>
        <p:txBody>
          <a:bodyPr wrap="square" rtlCol="0">
            <a:spAutoFit/>
          </a:bodyPr>
          <a:lstStyle/>
          <a:p>
            <a:pPr algn="ctr"/>
            <a:r>
              <a:rPr lang="fr-FR" b="1" u="sng" dirty="0"/>
              <a:t>Présenté par</a:t>
            </a:r>
            <a:r>
              <a:rPr lang="fr-FR" b="1" dirty="0"/>
              <a:t>:</a:t>
            </a:r>
          </a:p>
          <a:p>
            <a:pPr algn="ctr"/>
            <a:endParaRPr lang="fr-FR" sz="1000" b="1" dirty="0"/>
          </a:p>
          <a:p>
            <a:pPr algn="ctr"/>
            <a:r>
              <a:rPr lang="fr-FR" sz="2000" b="1" dirty="0">
                <a:solidFill>
                  <a:srgbClr val="002060"/>
                </a:solidFill>
              </a:rPr>
              <a:t>DOSSO Ismaël</a:t>
            </a:r>
          </a:p>
          <a:p>
            <a:pPr algn="ctr"/>
            <a:r>
              <a:rPr lang="fr-FR" b="1" dirty="0"/>
              <a:t>Préfet, Directeur Général d’Administration du Conseil régional du Bounkani</a:t>
            </a:r>
          </a:p>
        </p:txBody>
      </p:sp>
    </p:spTree>
    <p:extLst>
      <p:ext uri="{BB962C8B-B14F-4D97-AF65-F5344CB8AC3E}">
        <p14:creationId xmlns:p14="http://schemas.microsoft.com/office/powerpoint/2010/main" val="1160327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D9127A13-9492-4F61-953D-67E5D7227A7B}"/>
              </a:ext>
            </a:extLst>
          </p:cNvPr>
          <p:cNvSpPr txBox="1"/>
          <p:nvPr/>
        </p:nvSpPr>
        <p:spPr>
          <a:xfrm>
            <a:off x="440871" y="936184"/>
            <a:ext cx="11310258" cy="5632311"/>
          </a:xfrm>
          <a:prstGeom prst="rect">
            <a:avLst/>
          </a:prstGeom>
          <a:noFill/>
        </p:spPr>
        <p:txBody>
          <a:bodyPr wrap="square" rtlCol="0">
            <a:spAutoFit/>
          </a:bodyPr>
          <a:lstStyle/>
          <a:p>
            <a:pPr algn="just"/>
            <a:r>
              <a:rPr lang="fr-FR" sz="2000" b="1" dirty="0">
                <a:latin typeface="Arial" panose="020B0604020202020204" pitchFamily="34" charset="0"/>
                <a:cs typeface="Arial" panose="020B0604020202020204" pitchFamily="34" charset="0"/>
              </a:rPr>
              <a:t>I- INTRODUCTION</a:t>
            </a:r>
          </a:p>
          <a:p>
            <a:pPr algn="just"/>
            <a:endParaRPr lang="fr-FR" sz="2000" b="1" dirty="0">
              <a:latin typeface="Arial" panose="020B0604020202020204" pitchFamily="34" charset="0"/>
              <a:cs typeface="Arial" panose="020B0604020202020204" pitchFamily="34" charset="0"/>
            </a:endParaRPr>
          </a:p>
          <a:p>
            <a:pPr algn="just"/>
            <a:r>
              <a:rPr lang="fr-FR" sz="2000" b="1" dirty="0">
                <a:latin typeface="Arial" panose="020B0604020202020204" pitchFamily="34" charset="0"/>
                <a:cs typeface="Arial" panose="020B0604020202020204" pitchFamily="34" charset="0"/>
              </a:rPr>
              <a:t>II- DEFINITION DES NOTIONS THEMATIQUES</a:t>
            </a:r>
          </a:p>
          <a:p>
            <a:pPr algn="just"/>
            <a:endParaRPr lang="fr-FR" sz="2000" b="1" dirty="0">
              <a:latin typeface="Arial" panose="020B0604020202020204" pitchFamily="34" charset="0"/>
              <a:cs typeface="Arial" panose="020B0604020202020204" pitchFamily="34" charset="0"/>
            </a:endParaRPr>
          </a:p>
          <a:p>
            <a:pPr algn="just"/>
            <a:r>
              <a:rPr lang="fr-FR" sz="2000" b="1" dirty="0">
                <a:latin typeface="Arial" panose="020B0604020202020204" pitchFamily="34" charset="0"/>
                <a:cs typeface="Arial" panose="020B0604020202020204" pitchFamily="34" charset="0"/>
              </a:rPr>
              <a:t>III- ACTEURS DE LA GOUVERNANCE LOCALE</a:t>
            </a:r>
          </a:p>
          <a:p>
            <a:pPr algn="just"/>
            <a:endParaRPr lang="fr-FR" sz="2000" b="1" dirty="0">
              <a:latin typeface="Arial" panose="020B0604020202020204" pitchFamily="34" charset="0"/>
              <a:cs typeface="Arial" panose="020B0604020202020204" pitchFamily="34" charset="0"/>
            </a:endParaRPr>
          </a:p>
          <a:p>
            <a:pPr algn="just"/>
            <a:r>
              <a:rPr lang="fr-FR" sz="2000" b="1" dirty="0">
                <a:latin typeface="Arial" panose="020B0604020202020204" pitchFamily="34" charset="0"/>
                <a:cs typeface="Arial" panose="020B0604020202020204" pitchFamily="34" charset="0"/>
              </a:rPr>
              <a:t>IV- ENJEUX DE LA GOUVERNANCE LOCALE ET SA MISE EN ŒUVRE PRATIQUE</a:t>
            </a:r>
          </a:p>
          <a:p>
            <a:pPr algn="just"/>
            <a:endParaRPr lang="fr-FR" sz="2000" b="1" dirty="0">
              <a:latin typeface="Arial" panose="020B0604020202020204" pitchFamily="34" charset="0"/>
              <a:cs typeface="Arial" panose="020B0604020202020204" pitchFamily="34" charset="0"/>
            </a:endParaRPr>
          </a:p>
          <a:p>
            <a:pPr algn="just"/>
            <a:r>
              <a:rPr lang="fr-FR" sz="2000" b="1" dirty="0">
                <a:latin typeface="Arial" panose="020B0604020202020204" pitchFamily="34" charset="0"/>
                <a:cs typeface="Arial" panose="020B0604020202020204" pitchFamily="34" charset="0"/>
              </a:rPr>
              <a:t>V- COHESION SOCIALE ET INTERACTIONS AVEC LES STRUCTURES DE GOUVERNANCE LOCALE</a:t>
            </a:r>
          </a:p>
          <a:p>
            <a:pPr algn="just"/>
            <a:endParaRPr lang="fr-FR" sz="2000" b="1" dirty="0">
              <a:latin typeface="Arial" panose="020B0604020202020204" pitchFamily="34" charset="0"/>
              <a:cs typeface="Arial" panose="020B0604020202020204" pitchFamily="34" charset="0"/>
            </a:endParaRPr>
          </a:p>
          <a:p>
            <a:pPr algn="just"/>
            <a:r>
              <a:rPr lang="fr-FR" sz="2000" b="1" dirty="0">
                <a:latin typeface="Arial" panose="020B0604020202020204" pitchFamily="34" charset="0"/>
                <a:cs typeface="Arial" panose="020B0604020202020204" pitchFamily="34" charset="0"/>
              </a:rPr>
              <a:t>VI- QUELLE GOUVERNANCE LOCALE POUR UNE MEILLEURE COHESION SOCIALE ?</a:t>
            </a:r>
          </a:p>
          <a:p>
            <a:pPr algn="just"/>
            <a:endParaRPr lang="fr-FR" sz="2000" b="1" dirty="0">
              <a:latin typeface="Arial" panose="020B0604020202020204" pitchFamily="34" charset="0"/>
              <a:cs typeface="Arial" panose="020B0604020202020204" pitchFamily="34" charset="0"/>
            </a:endParaRPr>
          </a:p>
          <a:p>
            <a:pPr algn="just"/>
            <a:r>
              <a:rPr lang="fr-FR" sz="2000" b="1" dirty="0">
                <a:latin typeface="Arial" panose="020B0604020202020204" pitchFamily="34" charset="0"/>
                <a:cs typeface="Arial" panose="020B0604020202020204" pitchFamily="34" charset="0"/>
              </a:rPr>
              <a:t>VII- PROCESSUS ET OUTILS ASSOCIES A LA GOUVERNANCE LOCALE</a:t>
            </a:r>
          </a:p>
          <a:p>
            <a:pPr algn="just"/>
            <a:endParaRPr lang="fr-FR" sz="2000" b="1" dirty="0">
              <a:latin typeface="Arial" panose="020B0604020202020204" pitchFamily="34" charset="0"/>
              <a:cs typeface="Arial" panose="020B0604020202020204" pitchFamily="34" charset="0"/>
            </a:endParaRPr>
          </a:p>
          <a:p>
            <a:pPr algn="just"/>
            <a:r>
              <a:rPr lang="fr-FR" sz="2000" b="1" dirty="0">
                <a:latin typeface="Arial" panose="020B0604020202020204" pitchFamily="34" charset="0"/>
                <a:cs typeface="Arial" panose="020B0604020202020204" pitchFamily="34" charset="0"/>
              </a:rPr>
              <a:t>VIII- APPROCHE – EXPERIENCE DU PROJET COSO</a:t>
            </a:r>
          </a:p>
          <a:p>
            <a:pPr algn="just"/>
            <a:endParaRPr lang="fr-FR" sz="2000" b="1" dirty="0">
              <a:latin typeface="Arial" panose="020B0604020202020204" pitchFamily="34" charset="0"/>
              <a:cs typeface="Arial" panose="020B0604020202020204" pitchFamily="34" charset="0"/>
            </a:endParaRPr>
          </a:p>
          <a:p>
            <a:pPr algn="just"/>
            <a:r>
              <a:rPr lang="fr-FR" sz="2000" b="1" dirty="0">
                <a:latin typeface="Arial" panose="020B0604020202020204" pitchFamily="34" charset="0"/>
                <a:cs typeface="Arial" panose="020B0604020202020204" pitchFamily="34" charset="0"/>
              </a:rPr>
              <a:t>IX- CONCLUSION</a:t>
            </a:r>
          </a:p>
        </p:txBody>
      </p:sp>
      <p:sp>
        <p:nvSpPr>
          <p:cNvPr id="10" name="Rectangle 9">
            <a:extLst>
              <a:ext uri="{FF2B5EF4-FFF2-40B4-BE49-F238E27FC236}">
                <a16:creationId xmlns:a16="http://schemas.microsoft.com/office/drawing/2014/main" id="{45AD59B2-0058-425A-9EC7-F5F8A49D636F}"/>
              </a:ext>
            </a:extLst>
          </p:cNvPr>
          <p:cNvSpPr/>
          <p:nvPr/>
        </p:nvSpPr>
        <p:spPr>
          <a:xfrm>
            <a:off x="440871" y="206491"/>
            <a:ext cx="11310257" cy="576064"/>
          </a:xfrm>
          <a:prstGeom prst="rect">
            <a:avLst/>
          </a:prstGeom>
          <a:solidFill>
            <a:srgbClr val="9F1C20"/>
          </a:solidFill>
          <a:ln>
            <a:solidFill>
              <a:srgbClr val="9F1C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2800" b="1" dirty="0">
                <a:solidFill>
                  <a:srgbClr val="FFFFFF"/>
                </a:solidFill>
                <a:latin typeface="Arial" panose="020B0604020202020204" pitchFamily="34" charset="0"/>
                <a:cs typeface="Arial" panose="020B0604020202020204" pitchFamily="34" charset="0"/>
              </a:rPr>
              <a:t>PLAN DE PRESENTATION</a:t>
            </a:r>
            <a:endParaRPr lang="en-GB" sz="2800" dirty="0">
              <a:solidFill>
                <a:srgbClr val="595959"/>
              </a:solidFill>
              <a:latin typeface="Arial" panose="020B0604020202020204" pitchFamily="34" charset="0"/>
              <a:cs typeface="Arial" panose="020B0604020202020204" pitchFamily="34" charset="0"/>
            </a:endParaRPr>
          </a:p>
        </p:txBody>
      </p:sp>
      <p:pic>
        <p:nvPicPr>
          <p:cNvPr id="2" name="Image 1">
            <a:extLst>
              <a:ext uri="{FF2B5EF4-FFF2-40B4-BE49-F238E27FC236}">
                <a16:creationId xmlns:a16="http://schemas.microsoft.com/office/drawing/2014/main" id="{8E0B4C2A-688D-6D7F-D3AE-912572C7D5BF}"/>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1212759" y="6074683"/>
            <a:ext cx="815955" cy="783317"/>
          </a:xfrm>
          <a:prstGeom prst="rect">
            <a:avLst/>
          </a:prstGeom>
        </p:spPr>
      </p:pic>
      <p:pic>
        <p:nvPicPr>
          <p:cNvPr id="4" name="Image 3">
            <a:extLst>
              <a:ext uri="{FF2B5EF4-FFF2-40B4-BE49-F238E27FC236}">
                <a16:creationId xmlns:a16="http://schemas.microsoft.com/office/drawing/2014/main" id="{00BAA792-DAD9-0F1F-4536-E7A4132B33B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440870" y="6445384"/>
            <a:ext cx="1881359" cy="368144"/>
          </a:xfrm>
          <a:prstGeom prst="rect">
            <a:avLst/>
          </a:prstGeom>
        </p:spPr>
      </p:pic>
    </p:spTree>
    <p:extLst>
      <p:ext uri="{BB962C8B-B14F-4D97-AF65-F5344CB8AC3E}">
        <p14:creationId xmlns:p14="http://schemas.microsoft.com/office/powerpoint/2010/main" val="33364543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9E1898-4179-53CC-9C2E-51111A34A6D7}"/>
            </a:ext>
          </a:extLst>
        </p:cNvPr>
        <p:cNvGrpSpPr/>
        <p:nvPr/>
      </p:nvGrpSpPr>
      <p:grpSpPr>
        <a:xfrm>
          <a:off x="0" y="0"/>
          <a:ext cx="0" cy="0"/>
          <a:chOff x="0" y="0"/>
          <a:chExt cx="0" cy="0"/>
        </a:xfrm>
      </p:grpSpPr>
      <p:sp>
        <p:nvSpPr>
          <p:cNvPr id="3" name="ZoneTexte 2">
            <a:extLst>
              <a:ext uri="{FF2B5EF4-FFF2-40B4-BE49-F238E27FC236}">
                <a16:creationId xmlns:a16="http://schemas.microsoft.com/office/drawing/2014/main" id="{8A27F3DD-5201-7E97-7933-7E857A8F4845}"/>
              </a:ext>
            </a:extLst>
          </p:cNvPr>
          <p:cNvSpPr txBox="1"/>
          <p:nvPr/>
        </p:nvSpPr>
        <p:spPr>
          <a:xfrm>
            <a:off x="440871" y="936184"/>
            <a:ext cx="11310258" cy="4154984"/>
          </a:xfrm>
          <a:prstGeom prst="rect">
            <a:avLst/>
          </a:prstGeom>
          <a:noFill/>
        </p:spPr>
        <p:txBody>
          <a:bodyPr wrap="square" rtlCol="0">
            <a:spAutoFit/>
          </a:bodyPr>
          <a:lstStyle/>
          <a:p>
            <a:pPr algn="just"/>
            <a:r>
              <a:rPr lang="fr-FR" sz="2200" dirty="0">
                <a:latin typeface="Arial" panose="020B0604020202020204" pitchFamily="34" charset="0"/>
                <a:cs typeface="Arial" panose="020B0604020202020204" pitchFamily="34" charset="0"/>
              </a:rPr>
              <a:t>La Côte d’Ivoire, s’est dotée à son indépendance d’une Administration entièrement inspirée de celle de l’ex métropole caractérisée par une forte centralisation dont dépendait - et continue de dépendre - exclusivement l’administration territoriale dite déconcentrée.</a:t>
            </a:r>
          </a:p>
          <a:p>
            <a:pPr algn="just"/>
            <a:r>
              <a:rPr lang="fr-FR" sz="2200" dirty="0">
                <a:latin typeface="Arial" panose="020B0604020202020204" pitchFamily="34" charset="0"/>
                <a:cs typeface="Arial" panose="020B0604020202020204" pitchFamily="34" charset="0"/>
              </a:rPr>
              <a:t> </a:t>
            </a:r>
          </a:p>
          <a:p>
            <a:pPr algn="just"/>
            <a:r>
              <a:rPr lang="fr-FR" sz="2200" dirty="0">
                <a:latin typeface="Arial" panose="020B0604020202020204" pitchFamily="34" charset="0"/>
                <a:cs typeface="Arial" panose="020B0604020202020204" pitchFamily="34" charset="0"/>
              </a:rPr>
              <a:t>Consécutivement à la volonté de l’Etat ivoirien de se désengager progressivement de certaines de ses fonctions régaliennes, l’organisation de l’Administration Territoriale connait une grande mue avec l’avènement de la décentralisation, grâce à l’adoption et la promulgation de la loi N°78-07 du 9 janvier 1978, et la loi N°80-1180 du 17 octobre 1980 relative à l’organisation municipale, et à son renforcement par la loi N°2003-208 du 7 juillet 2003 portant transfert et répartition de compétences de l’Etat aux Collectivités territoriales.</a:t>
            </a:r>
          </a:p>
        </p:txBody>
      </p:sp>
      <p:sp>
        <p:nvSpPr>
          <p:cNvPr id="10" name="Rectangle 9">
            <a:extLst>
              <a:ext uri="{FF2B5EF4-FFF2-40B4-BE49-F238E27FC236}">
                <a16:creationId xmlns:a16="http://schemas.microsoft.com/office/drawing/2014/main" id="{EC2BD7B3-4A4F-C61A-3C7E-95F00AB82F5B}"/>
              </a:ext>
            </a:extLst>
          </p:cNvPr>
          <p:cNvSpPr/>
          <p:nvPr/>
        </p:nvSpPr>
        <p:spPr>
          <a:xfrm>
            <a:off x="440871" y="206491"/>
            <a:ext cx="11310257" cy="576064"/>
          </a:xfrm>
          <a:prstGeom prst="rect">
            <a:avLst/>
          </a:prstGeom>
          <a:solidFill>
            <a:srgbClr val="9F1C20"/>
          </a:solidFill>
          <a:ln>
            <a:solidFill>
              <a:srgbClr val="9F1C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2800" b="1" dirty="0">
                <a:solidFill>
                  <a:srgbClr val="FFFFFF"/>
                </a:solidFill>
                <a:latin typeface="Arial" panose="020B0604020202020204" pitchFamily="34" charset="0"/>
                <a:cs typeface="Arial" panose="020B0604020202020204" pitchFamily="34" charset="0"/>
              </a:rPr>
              <a:t>I- INTRODUCTION</a:t>
            </a:r>
            <a:endParaRPr lang="en-GB" sz="2800" dirty="0">
              <a:solidFill>
                <a:srgbClr val="595959"/>
              </a:solidFill>
              <a:latin typeface="Arial" panose="020B0604020202020204" pitchFamily="34" charset="0"/>
              <a:cs typeface="Arial" panose="020B0604020202020204" pitchFamily="34" charset="0"/>
            </a:endParaRPr>
          </a:p>
        </p:txBody>
      </p:sp>
      <p:pic>
        <p:nvPicPr>
          <p:cNvPr id="2" name="Image 1">
            <a:extLst>
              <a:ext uri="{FF2B5EF4-FFF2-40B4-BE49-F238E27FC236}">
                <a16:creationId xmlns:a16="http://schemas.microsoft.com/office/drawing/2014/main" id="{B2CAAE2C-3D78-A548-3E34-2C8ED5260A2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1212759" y="6074683"/>
            <a:ext cx="815955" cy="783317"/>
          </a:xfrm>
          <a:prstGeom prst="rect">
            <a:avLst/>
          </a:prstGeom>
        </p:spPr>
      </p:pic>
      <p:pic>
        <p:nvPicPr>
          <p:cNvPr id="4" name="Image 3">
            <a:extLst>
              <a:ext uri="{FF2B5EF4-FFF2-40B4-BE49-F238E27FC236}">
                <a16:creationId xmlns:a16="http://schemas.microsoft.com/office/drawing/2014/main" id="{022620C1-9AAA-016F-54D1-40E29C0C056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440870" y="6445384"/>
            <a:ext cx="1881359" cy="368144"/>
          </a:xfrm>
          <a:prstGeom prst="rect">
            <a:avLst/>
          </a:prstGeom>
        </p:spPr>
      </p:pic>
    </p:spTree>
    <p:extLst>
      <p:ext uri="{BB962C8B-B14F-4D97-AF65-F5344CB8AC3E}">
        <p14:creationId xmlns:p14="http://schemas.microsoft.com/office/powerpoint/2010/main" val="23025811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CF90AA-BEF0-F8BB-9174-2D4DF073E139}"/>
            </a:ext>
          </a:extLst>
        </p:cNvPr>
        <p:cNvGrpSpPr/>
        <p:nvPr/>
      </p:nvGrpSpPr>
      <p:grpSpPr>
        <a:xfrm>
          <a:off x="0" y="0"/>
          <a:ext cx="0" cy="0"/>
          <a:chOff x="0" y="0"/>
          <a:chExt cx="0" cy="0"/>
        </a:xfrm>
      </p:grpSpPr>
      <p:sp>
        <p:nvSpPr>
          <p:cNvPr id="3" name="ZoneTexte 2">
            <a:extLst>
              <a:ext uri="{FF2B5EF4-FFF2-40B4-BE49-F238E27FC236}">
                <a16:creationId xmlns:a16="http://schemas.microsoft.com/office/drawing/2014/main" id="{6F5AAE4C-E7E0-1FDF-B29F-E0AF2B88D165}"/>
              </a:ext>
            </a:extLst>
          </p:cNvPr>
          <p:cNvSpPr txBox="1"/>
          <p:nvPr/>
        </p:nvSpPr>
        <p:spPr>
          <a:xfrm>
            <a:off x="440871" y="936184"/>
            <a:ext cx="11310258" cy="4335354"/>
          </a:xfrm>
          <a:prstGeom prst="rect">
            <a:avLst/>
          </a:prstGeom>
          <a:noFill/>
        </p:spPr>
        <p:txBody>
          <a:bodyPr wrap="square" rtlCol="0">
            <a:spAutoFit/>
          </a:bodyPr>
          <a:lstStyle/>
          <a:p>
            <a:pPr algn="just">
              <a:lnSpc>
                <a:spcPct val="107000"/>
              </a:lnSpc>
              <a:spcAft>
                <a:spcPts val="800"/>
              </a:spcAft>
            </a:pPr>
            <a:r>
              <a:rPr lang="fr-FR" sz="2000" b="1" dirty="0">
                <a:effectLst/>
                <a:latin typeface="Arial" panose="020B0604020202020204" pitchFamily="34" charset="0"/>
                <a:ea typeface="Calibri" panose="020F0502020204030204" pitchFamily="34" charset="0"/>
                <a:cs typeface="Arial" panose="020B0604020202020204" pitchFamily="34" charset="0"/>
              </a:rPr>
              <a:t>Gouvernance locale : </a:t>
            </a:r>
            <a:r>
              <a:rPr lang="fr-FR" sz="2000" dirty="0">
                <a:effectLst/>
                <a:latin typeface="Arial" panose="020B0604020202020204" pitchFamily="34" charset="0"/>
                <a:ea typeface="Calibri" panose="020F0502020204030204" pitchFamily="34" charset="0"/>
                <a:cs typeface="Arial" panose="020B0604020202020204" pitchFamily="34" charset="0"/>
              </a:rPr>
              <a:t>selon le PNUD,</a:t>
            </a:r>
            <a:r>
              <a:rPr lang="fr-FR" sz="2000" b="1" dirty="0">
                <a:effectLst/>
                <a:latin typeface="Arial" panose="020B0604020202020204" pitchFamily="34" charset="0"/>
                <a:ea typeface="Calibri" panose="020F0502020204030204" pitchFamily="34" charset="0"/>
                <a:cs typeface="Arial" panose="020B0604020202020204" pitchFamily="34" charset="0"/>
              </a:rPr>
              <a:t> </a:t>
            </a:r>
            <a:r>
              <a:rPr lang="fr-FR" sz="2000" dirty="0">
                <a:solidFill>
                  <a:srgbClr val="000000"/>
                </a:solidFill>
                <a:effectLst/>
                <a:latin typeface="Arial" panose="020B0604020202020204" pitchFamily="34" charset="0"/>
                <a:ea typeface="Calibri" panose="020F0502020204030204" pitchFamily="34" charset="0"/>
                <a:cs typeface="Arial" panose="020B0604020202020204" pitchFamily="34" charset="0"/>
              </a:rPr>
              <a:t>la gouvernance locale consiste en un ensemble d’institutions, de mécanismes et de processus qui permettent aux citoyens et aux groupements de citoyens d’exprimer leurs intérêts et leurs besoins, de régler leurs différends et d’exercer leurs droits et obligations à l’échelon local.</a:t>
            </a:r>
            <a:endParaRPr lang="fr-FR" sz="20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fr-FR" sz="2000" dirty="0">
                <a:solidFill>
                  <a:srgbClr val="000000"/>
                </a:solidFill>
                <a:effectLst/>
                <a:latin typeface="Arial" panose="020B0604020202020204" pitchFamily="34" charset="0"/>
                <a:ea typeface="Calibri" panose="020F0502020204030204" pitchFamily="34" charset="0"/>
                <a:cs typeface="Arial" panose="020B0604020202020204" pitchFamily="34" charset="0"/>
              </a:rPr>
              <a:t>En d’autres termes, </a:t>
            </a:r>
            <a:r>
              <a:rPr lang="fr-FR" sz="2000" dirty="0">
                <a:effectLst/>
                <a:latin typeface="Arial" panose="020B0604020202020204" pitchFamily="34" charset="0"/>
                <a:ea typeface="Calibri" panose="020F0502020204030204" pitchFamily="34" charset="0"/>
                <a:cs typeface="Arial" panose="020B0604020202020204" pitchFamily="34" charset="0"/>
              </a:rPr>
              <a:t>la gouvernance locale est une condition indispensable à toute politique de développement local responsable et participative. Elle exige que le citoyen soit l’acteur de son propre développement.</a:t>
            </a:r>
            <a:endParaRPr lang="fr-FR" sz="20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fr-FR" sz="2000" dirty="0">
                <a:effectLst/>
                <a:latin typeface="Arial" panose="020B0604020202020204" pitchFamily="34" charset="0"/>
                <a:ea typeface="Calibri" panose="020F0502020204030204" pitchFamily="34" charset="0"/>
                <a:cs typeface="Arial" panose="020B0604020202020204" pitchFamily="34" charset="0"/>
              </a:rPr>
              <a:t> </a:t>
            </a:r>
            <a:endParaRPr lang="fr-FR" sz="20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fr-FR" sz="2000" b="1" dirty="0">
                <a:solidFill>
                  <a:srgbClr val="000000"/>
                </a:solidFill>
                <a:effectLst/>
                <a:latin typeface="Arial" panose="020B0604020202020204" pitchFamily="34" charset="0"/>
                <a:ea typeface="Calibri" panose="020F0502020204030204" pitchFamily="34" charset="0"/>
                <a:cs typeface="Arial" panose="020B0604020202020204" pitchFamily="34" charset="0"/>
              </a:rPr>
              <a:t>Cohésion sociale :</a:t>
            </a:r>
            <a:r>
              <a:rPr lang="fr-FR" sz="2000"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lang="fr-FR" sz="2000" i="1" dirty="0">
                <a:solidFill>
                  <a:srgbClr val="000000"/>
                </a:solidFill>
                <a:effectLst/>
                <a:latin typeface="Arial" panose="020B0604020202020204" pitchFamily="34" charset="0"/>
                <a:ea typeface="Calibri" panose="020F0502020204030204" pitchFamily="34" charset="0"/>
                <a:cs typeface="Arial" panose="020B0604020202020204" pitchFamily="34" charset="0"/>
              </a:rPr>
              <a:t>c'est l’ensemble des processus, individuels et collectifs qui contribuent à assurer à chacun l’égalité des chances et des conditions, l’équité et l’accès aux droits fondamentaux et au bien-être économique, social et culturel, et qui visent à construire ensemble une société solidaire et coresponsable pour le bien-être de tous.</a:t>
            </a:r>
            <a:endParaRPr lang="fr-FR"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DF76D8C6-4E8A-58CB-CBA3-2124AB192FD7}"/>
              </a:ext>
            </a:extLst>
          </p:cNvPr>
          <p:cNvSpPr/>
          <p:nvPr/>
        </p:nvSpPr>
        <p:spPr>
          <a:xfrm>
            <a:off x="440871" y="206491"/>
            <a:ext cx="11310257" cy="576064"/>
          </a:xfrm>
          <a:prstGeom prst="rect">
            <a:avLst/>
          </a:prstGeom>
          <a:solidFill>
            <a:srgbClr val="9F1C20"/>
          </a:solidFill>
          <a:ln>
            <a:solidFill>
              <a:srgbClr val="9F1C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2800" b="1" dirty="0">
                <a:solidFill>
                  <a:srgbClr val="FFFFFF"/>
                </a:solidFill>
                <a:latin typeface="Arial" panose="020B0604020202020204" pitchFamily="34" charset="0"/>
                <a:cs typeface="Arial" panose="020B0604020202020204" pitchFamily="34" charset="0"/>
              </a:rPr>
              <a:t>II- DEFINITION DES NOTIONS THEMATIQUES</a:t>
            </a:r>
            <a:endParaRPr lang="en-GB" sz="2800" dirty="0">
              <a:solidFill>
                <a:srgbClr val="595959"/>
              </a:solidFill>
              <a:latin typeface="Arial" panose="020B0604020202020204" pitchFamily="34" charset="0"/>
              <a:cs typeface="Arial" panose="020B0604020202020204" pitchFamily="34" charset="0"/>
            </a:endParaRPr>
          </a:p>
        </p:txBody>
      </p:sp>
      <p:pic>
        <p:nvPicPr>
          <p:cNvPr id="2" name="Image 1">
            <a:extLst>
              <a:ext uri="{FF2B5EF4-FFF2-40B4-BE49-F238E27FC236}">
                <a16:creationId xmlns:a16="http://schemas.microsoft.com/office/drawing/2014/main" id="{E45705EC-7244-FFC0-7E19-2DAF9A467E93}"/>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1212759" y="6074683"/>
            <a:ext cx="815955" cy="783317"/>
          </a:xfrm>
          <a:prstGeom prst="rect">
            <a:avLst/>
          </a:prstGeom>
        </p:spPr>
      </p:pic>
      <p:pic>
        <p:nvPicPr>
          <p:cNvPr id="4" name="Image 3">
            <a:extLst>
              <a:ext uri="{FF2B5EF4-FFF2-40B4-BE49-F238E27FC236}">
                <a16:creationId xmlns:a16="http://schemas.microsoft.com/office/drawing/2014/main" id="{65F1A426-46A9-A69A-00F6-C664A4F826C6}"/>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440870" y="6445384"/>
            <a:ext cx="1881359" cy="368144"/>
          </a:xfrm>
          <a:prstGeom prst="rect">
            <a:avLst/>
          </a:prstGeom>
        </p:spPr>
      </p:pic>
    </p:spTree>
    <p:extLst>
      <p:ext uri="{BB962C8B-B14F-4D97-AF65-F5344CB8AC3E}">
        <p14:creationId xmlns:p14="http://schemas.microsoft.com/office/powerpoint/2010/main" val="18744498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F76D8C6-4E8A-58CB-CBA3-2124AB192FD7}"/>
              </a:ext>
            </a:extLst>
          </p:cNvPr>
          <p:cNvSpPr/>
          <p:nvPr/>
        </p:nvSpPr>
        <p:spPr>
          <a:xfrm>
            <a:off x="440871" y="206491"/>
            <a:ext cx="11310257" cy="576064"/>
          </a:xfrm>
          <a:prstGeom prst="rect">
            <a:avLst/>
          </a:prstGeom>
          <a:solidFill>
            <a:srgbClr val="9F1C20"/>
          </a:solidFill>
          <a:ln>
            <a:solidFill>
              <a:srgbClr val="9F1C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2800" b="1" dirty="0">
                <a:solidFill>
                  <a:srgbClr val="FFFFFF"/>
                </a:solidFill>
                <a:latin typeface="Arial" panose="020B0604020202020204" pitchFamily="34" charset="0"/>
                <a:cs typeface="Arial" panose="020B0604020202020204" pitchFamily="34" charset="0"/>
              </a:rPr>
              <a:t>III- ACTEURS DE LA GOUVERNANCE LOCALE</a:t>
            </a:r>
            <a:endParaRPr lang="en-GB" sz="2800" dirty="0">
              <a:solidFill>
                <a:srgbClr val="595959"/>
              </a:solidFill>
              <a:latin typeface="Arial" panose="020B0604020202020204" pitchFamily="34" charset="0"/>
              <a:cs typeface="Arial" panose="020B0604020202020204" pitchFamily="34" charset="0"/>
            </a:endParaRPr>
          </a:p>
        </p:txBody>
      </p:sp>
      <p:sp>
        <p:nvSpPr>
          <p:cNvPr id="7" name="Espace réservé du contenu 6"/>
          <p:cNvSpPr>
            <a:spLocks noGrp="1"/>
          </p:cNvSpPr>
          <p:nvPr>
            <p:ph idx="1"/>
          </p:nvPr>
        </p:nvSpPr>
        <p:spPr>
          <a:xfrm>
            <a:off x="838200" y="1392702"/>
            <a:ext cx="10515600" cy="4784261"/>
          </a:xfrm>
        </p:spPr>
        <p:txBody>
          <a:bodyPr/>
          <a:lstStyle/>
          <a:p>
            <a:pPr marL="0" indent="0">
              <a:buNone/>
            </a:pPr>
            <a:r>
              <a:rPr lang="fr-FR" dirty="0">
                <a:latin typeface="Arial" panose="020B0604020202020204" pitchFamily="34" charset="0"/>
                <a:cs typeface="Arial" panose="020B0604020202020204" pitchFamily="34" charset="0"/>
              </a:rPr>
              <a:t>Les acteurs de la gouvernance locale sont les suivants :</a:t>
            </a:r>
          </a:p>
          <a:p>
            <a:r>
              <a:rPr lang="fr-FR" dirty="0">
                <a:latin typeface="Arial" panose="020B0604020202020204" pitchFamily="34" charset="0"/>
                <a:cs typeface="Arial" panose="020B0604020202020204" pitchFamily="34" charset="0"/>
              </a:rPr>
              <a:t>Les populations</a:t>
            </a:r>
          </a:p>
          <a:p>
            <a:r>
              <a:rPr lang="fr-FR" dirty="0">
                <a:latin typeface="Arial" panose="020B0604020202020204" pitchFamily="34" charset="0"/>
                <a:cs typeface="Arial" panose="020B0604020202020204" pitchFamily="34" charset="0"/>
              </a:rPr>
              <a:t>Le Sénateur ;</a:t>
            </a:r>
          </a:p>
          <a:p>
            <a:r>
              <a:rPr lang="fr-FR" dirty="0">
                <a:latin typeface="Arial" panose="020B0604020202020204" pitchFamily="34" charset="0"/>
                <a:cs typeface="Arial" panose="020B0604020202020204" pitchFamily="34" charset="0"/>
              </a:rPr>
              <a:t>Le Ministre-Gouverneur ;</a:t>
            </a:r>
          </a:p>
          <a:p>
            <a:r>
              <a:rPr lang="fr-FR" dirty="0">
                <a:latin typeface="Arial" panose="020B0604020202020204" pitchFamily="34" charset="0"/>
                <a:cs typeface="Arial" panose="020B0604020202020204" pitchFamily="34" charset="0"/>
              </a:rPr>
              <a:t>Le Corps Préfectoral ;</a:t>
            </a:r>
          </a:p>
          <a:p>
            <a:r>
              <a:rPr lang="fr-FR" dirty="0">
                <a:latin typeface="Arial" panose="020B0604020202020204" pitchFamily="34" charset="0"/>
                <a:cs typeface="Arial" panose="020B0604020202020204" pitchFamily="34" charset="0"/>
              </a:rPr>
              <a:t>Les Elus locaux ;:</a:t>
            </a:r>
          </a:p>
          <a:p>
            <a:r>
              <a:rPr lang="fr-FR" dirty="0">
                <a:latin typeface="Arial" panose="020B0604020202020204" pitchFamily="34" charset="0"/>
                <a:cs typeface="Arial" panose="020B0604020202020204" pitchFamily="34" charset="0"/>
              </a:rPr>
              <a:t>Les services techniques déconcentrés ;</a:t>
            </a:r>
          </a:p>
          <a:p>
            <a:r>
              <a:rPr lang="fr-FR" dirty="0">
                <a:latin typeface="Arial" panose="020B0604020202020204" pitchFamily="34" charset="0"/>
                <a:cs typeface="Arial" panose="020B0604020202020204" pitchFamily="34" charset="0"/>
              </a:rPr>
              <a:t>La Chefferie traditionnelle ; </a:t>
            </a:r>
          </a:p>
          <a:p>
            <a:r>
              <a:rPr lang="fr-FR" dirty="0">
                <a:latin typeface="Arial" panose="020B0604020202020204" pitchFamily="34" charset="0"/>
                <a:cs typeface="Arial" panose="020B0604020202020204" pitchFamily="34" charset="0"/>
              </a:rPr>
              <a:t> l’Organisation de la société civile.</a:t>
            </a:r>
          </a:p>
          <a:p>
            <a:endParaRPr lang="fr-FR" dirty="0"/>
          </a:p>
          <a:p>
            <a:endParaRPr lang="fr-FR" dirty="0"/>
          </a:p>
          <a:p>
            <a:endParaRPr lang="fr-FR" dirty="0"/>
          </a:p>
          <a:p>
            <a:endParaRPr lang="fr-FR" dirty="0"/>
          </a:p>
        </p:txBody>
      </p:sp>
    </p:spTree>
    <p:extLst>
      <p:ext uri="{BB962C8B-B14F-4D97-AF65-F5344CB8AC3E}">
        <p14:creationId xmlns:p14="http://schemas.microsoft.com/office/powerpoint/2010/main" val="6645551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771D4F-D149-BE8F-32D4-7C9A633F4BCB}"/>
            </a:ext>
          </a:extLst>
        </p:cNvPr>
        <p:cNvGrpSpPr/>
        <p:nvPr/>
      </p:nvGrpSpPr>
      <p:grpSpPr>
        <a:xfrm>
          <a:off x="0" y="0"/>
          <a:ext cx="0" cy="0"/>
          <a:chOff x="0" y="0"/>
          <a:chExt cx="0" cy="0"/>
        </a:xfrm>
      </p:grpSpPr>
      <p:sp>
        <p:nvSpPr>
          <p:cNvPr id="3" name="ZoneTexte 2">
            <a:extLst>
              <a:ext uri="{FF2B5EF4-FFF2-40B4-BE49-F238E27FC236}">
                <a16:creationId xmlns:a16="http://schemas.microsoft.com/office/drawing/2014/main" id="{4AD4C8CE-8C57-8197-9450-8F951ED91A13}"/>
              </a:ext>
            </a:extLst>
          </p:cNvPr>
          <p:cNvSpPr txBox="1"/>
          <p:nvPr/>
        </p:nvSpPr>
        <p:spPr>
          <a:xfrm>
            <a:off x="440871" y="936184"/>
            <a:ext cx="11310258" cy="3134897"/>
          </a:xfrm>
          <a:prstGeom prst="rect">
            <a:avLst/>
          </a:prstGeom>
          <a:noFill/>
        </p:spPr>
        <p:txBody>
          <a:bodyPr wrap="square" rtlCol="0">
            <a:spAutoFit/>
          </a:bodyPr>
          <a:lstStyle/>
          <a:p>
            <a:pPr algn="just">
              <a:lnSpc>
                <a:spcPct val="107000"/>
              </a:lnSpc>
              <a:spcAft>
                <a:spcPts val="800"/>
              </a:spcAft>
            </a:pPr>
            <a:r>
              <a:rPr lang="fr-FR" sz="2000" dirty="0">
                <a:solidFill>
                  <a:srgbClr val="000000"/>
                </a:solidFill>
                <a:effectLst/>
                <a:latin typeface="Arial" panose="020B0604020202020204" pitchFamily="34" charset="0"/>
                <a:ea typeface="Calibri" panose="020F0502020204030204" pitchFamily="34" charset="0"/>
                <a:cs typeface="Arial" panose="020B0604020202020204" pitchFamily="34" charset="0"/>
              </a:rPr>
              <a:t>Les enjeux de la gouvernance locale visent à </a:t>
            </a:r>
            <a:r>
              <a:rPr lang="fr-FR" sz="2000" dirty="0">
                <a:effectLst/>
                <a:latin typeface="Arial" panose="020B0604020202020204" pitchFamily="34" charset="0"/>
                <a:ea typeface="Calibri" panose="020F0502020204030204" pitchFamily="34" charset="0"/>
                <a:cs typeface="Arial" panose="020B0604020202020204" pitchFamily="34" charset="0"/>
              </a:rPr>
              <a:t>rapprocher l’administration des populations dans le but de favoriser la démocratie de proximité (à travers la participation des citoyens à la gestion de leurs affaires) à l’effet de garantir un développement local durable en adéquation avec les désidératas des populations ; véritables mandants des autres acteurs de la gouvernance locale, en l’occurrence les élus locaux.</a:t>
            </a:r>
          </a:p>
          <a:p>
            <a:pPr algn="just">
              <a:lnSpc>
                <a:spcPct val="107000"/>
              </a:lnSpc>
              <a:spcAft>
                <a:spcPts val="800"/>
              </a:spcAft>
            </a:pPr>
            <a:r>
              <a:rPr lang="fr-FR" sz="2000" dirty="0">
                <a:effectLst/>
                <a:latin typeface="Arial" panose="020B0604020202020204" pitchFamily="34" charset="0"/>
                <a:ea typeface="Calibri" panose="020F0502020204030204" pitchFamily="34" charset="0"/>
                <a:cs typeface="Arial" panose="020B0604020202020204" pitchFamily="34" charset="0"/>
              </a:rPr>
              <a:t>Toutefois, la démarche de démocratie de proximité n’est pas totalement perçue dans l’exécution des politiques de développement local. </a:t>
            </a:r>
            <a:r>
              <a:rPr lang="fr-FR" sz="2000" dirty="0">
                <a:solidFill>
                  <a:srgbClr val="000000"/>
                </a:solidFill>
                <a:effectLst/>
                <a:latin typeface="Arial" panose="020B0604020202020204" pitchFamily="34" charset="0"/>
                <a:ea typeface="Calibri" panose="020F0502020204030204" pitchFamily="34" charset="0"/>
                <a:cs typeface="Arial" panose="020B0604020202020204" pitchFamily="34" charset="0"/>
              </a:rPr>
              <a:t>Le contexte juridique actuel n’offre toujours pas un cadre institutionnel d’expressions et de prises en compte des intérêts des groupements de citoyens et citoyens en termes d’administration de leur territoire.</a:t>
            </a:r>
            <a:endParaRPr lang="fr-FR" sz="2000" dirty="0">
              <a:effectLst/>
              <a:latin typeface="Arial" panose="020B0604020202020204" pitchFamily="34" charset="0"/>
              <a:ea typeface="Calibri" panose="020F050202020403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22DE48C0-A71F-EAFD-9A9F-579C5EFBC98B}"/>
              </a:ext>
            </a:extLst>
          </p:cNvPr>
          <p:cNvSpPr/>
          <p:nvPr/>
        </p:nvSpPr>
        <p:spPr>
          <a:xfrm>
            <a:off x="440871" y="206491"/>
            <a:ext cx="11310257" cy="576064"/>
          </a:xfrm>
          <a:prstGeom prst="rect">
            <a:avLst/>
          </a:prstGeom>
          <a:solidFill>
            <a:srgbClr val="9F1C20"/>
          </a:solidFill>
          <a:ln>
            <a:solidFill>
              <a:srgbClr val="9F1C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2800" b="1" dirty="0">
                <a:solidFill>
                  <a:srgbClr val="FFFFFF"/>
                </a:solidFill>
                <a:latin typeface="Arial" panose="020B0604020202020204" pitchFamily="34" charset="0"/>
                <a:cs typeface="Arial" panose="020B0604020202020204" pitchFamily="34" charset="0"/>
              </a:rPr>
              <a:t>IV- ENJEUX DE LA GOUVERNANCE LOCALE</a:t>
            </a:r>
            <a:endParaRPr lang="en-GB" sz="2800" dirty="0">
              <a:solidFill>
                <a:srgbClr val="595959"/>
              </a:solidFill>
              <a:latin typeface="Arial" panose="020B0604020202020204" pitchFamily="34" charset="0"/>
              <a:cs typeface="Arial" panose="020B0604020202020204" pitchFamily="34" charset="0"/>
            </a:endParaRPr>
          </a:p>
        </p:txBody>
      </p:sp>
      <p:pic>
        <p:nvPicPr>
          <p:cNvPr id="2" name="Image 1">
            <a:extLst>
              <a:ext uri="{FF2B5EF4-FFF2-40B4-BE49-F238E27FC236}">
                <a16:creationId xmlns:a16="http://schemas.microsoft.com/office/drawing/2014/main" id="{BE262547-CF0D-258A-3440-63656249BBA6}"/>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1212759" y="6074683"/>
            <a:ext cx="815955" cy="783317"/>
          </a:xfrm>
          <a:prstGeom prst="rect">
            <a:avLst/>
          </a:prstGeom>
        </p:spPr>
      </p:pic>
      <p:pic>
        <p:nvPicPr>
          <p:cNvPr id="4" name="Image 3">
            <a:extLst>
              <a:ext uri="{FF2B5EF4-FFF2-40B4-BE49-F238E27FC236}">
                <a16:creationId xmlns:a16="http://schemas.microsoft.com/office/drawing/2014/main" id="{80A4D2CC-15EF-63A6-DBB5-CE1B607A664A}"/>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440870" y="6445384"/>
            <a:ext cx="1881359" cy="368144"/>
          </a:xfrm>
          <a:prstGeom prst="rect">
            <a:avLst/>
          </a:prstGeom>
        </p:spPr>
      </p:pic>
      <p:sp>
        <p:nvSpPr>
          <p:cNvPr id="6" name="ZoneTexte 5">
            <a:extLst>
              <a:ext uri="{FF2B5EF4-FFF2-40B4-BE49-F238E27FC236}">
                <a16:creationId xmlns:a16="http://schemas.microsoft.com/office/drawing/2014/main" id="{47E66202-11C4-6D83-5AAD-6A20BCB48687}"/>
              </a:ext>
            </a:extLst>
          </p:cNvPr>
          <p:cNvSpPr txBox="1"/>
          <p:nvPr/>
        </p:nvSpPr>
        <p:spPr>
          <a:xfrm>
            <a:off x="440870" y="3508794"/>
            <a:ext cx="11310258" cy="2868093"/>
          </a:xfrm>
          <a:prstGeom prst="rect">
            <a:avLst/>
          </a:prstGeom>
          <a:noFill/>
        </p:spPr>
        <p:txBody>
          <a:bodyPr wrap="square">
            <a:spAutoFit/>
          </a:bodyPr>
          <a:lstStyle/>
          <a:p>
            <a:pPr algn="just">
              <a:lnSpc>
                <a:spcPct val="107000"/>
              </a:lnSpc>
              <a:spcAft>
                <a:spcPts val="800"/>
              </a:spcAft>
            </a:pPr>
            <a:endParaRPr lang="fr-FR" sz="16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fr-FR" sz="1800" dirty="0">
                <a:effectLst/>
                <a:latin typeface="Arial" panose="020B060402020202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fr-FR" sz="1800" b="1" i="1" dirty="0">
                <a:solidFill>
                  <a:srgbClr val="000000"/>
                </a:solidFill>
                <a:effectLst/>
                <a:latin typeface="Arial" panose="020B0604020202020204" pitchFamily="34" charset="0"/>
                <a:ea typeface="Calibri" panose="020F0502020204030204" pitchFamily="34" charset="0"/>
                <a:cs typeface="Arial" panose="020B0604020202020204" pitchFamily="34" charset="0"/>
              </a:rPr>
              <a:t>Principales références juridiques : </a:t>
            </a:r>
            <a:endParaRPr lang="fr-FR" sz="16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fr-FR" sz="1600" i="1" dirty="0">
                <a:solidFill>
                  <a:srgbClr val="000000"/>
                </a:solidFill>
                <a:effectLst/>
                <a:latin typeface="Arial" panose="020B0604020202020204" pitchFamily="34" charset="0"/>
                <a:ea typeface="Calibri" panose="020F0502020204030204" pitchFamily="34" charset="0"/>
                <a:cs typeface="Arial" panose="020B0604020202020204" pitchFamily="34" charset="0"/>
              </a:rPr>
              <a:t>Titre XIII de la constitution ivoirienne ;</a:t>
            </a:r>
            <a:endParaRPr lang="fr-FR" sz="16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fr-FR" sz="1600" i="1" dirty="0">
                <a:solidFill>
                  <a:srgbClr val="000000"/>
                </a:solidFill>
                <a:effectLst/>
                <a:latin typeface="Arial" panose="020B0604020202020204" pitchFamily="34" charset="0"/>
                <a:ea typeface="Calibri" panose="020F0502020204030204" pitchFamily="34" charset="0"/>
                <a:cs typeface="Arial" panose="020B0604020202020204" pitchFamily="34" charset="0"/>
              </a:rPr>
              <a:t>Loi n°2003-208 du 07 juillet 2003 portant transfert et répartition de compétences de l’Etat aux collectivités territoriales ;</a:t>
            </a:r>
            <a:endParaRPr lang="fr-FR" sz="16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fr-FR" sz="1600" i="1" dirty="0">
                <a:solidFill>
                  <a:srgbClr val="000000"/>
                </a:solidFill>
                <a:effectLst/>
                <a:latin typeface="Arial" panose="020B0604020202020204" pitchFamily="34" charset="0"/>
                <a:ea typeface="Calibri" panose="020F0502020204030204" pitchFamily="34" charset="0"/>
                <a:cs typeface="Arial" panose="020B0604020202020204" pitchFamily="34" charset="0"/>
              </a:rPr>
              <a:t>Loi n°2012-1128 du 13 décembre 2012 portant organisation des collectivités territoriales telle que modifiée par l’ordonnance n°2023-605 du 15 juin 2023 en ses articles 149, 153, 171, 175 ;</a:t>
            </a:r>
            <a:endParaRPr lang="fr-FR" sz="16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fr-FR" sz="1600" i="1" dirty="0">
                <a:solidFill>
                  <a:srgbClr val="000000"/>
                </a:solidFill>
                <a:effectLst/>
                <a:latin typeface="Arial" panose="020B0604020202020204" pitchFamily="34" charset="0"/>
                <a:ea typeface="Calibri" panose="020F0502020204030204" pitchFamily="34" charset="0"/>
                <a:cs typeface="Arial" panose="020B0604020202020204" pitchFamily="34" charset="0"/>
              </a:rPr>
              <a:t>Loi n°2014-451 du 05 août 2014 portant orientation de l’organisation générale de l’Administration Territoriale ;</a:t>
            </a:r>
            <a:endParaRPr lang="fr-FR" sz="16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38465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e 1">
            <a:extLst>
              <a:ext uri="{FF2B5EF4-FFF2-40B4-BE49-F238E27FC236}">
                <a16:creationId xmlns:a16="http://schemas.microsoft.com/office/drawing/2014/main" id="{0A942F15-3FBB-FC63-0EA9-A8C0044E9891}"/>
              </a:ext>
            </a:extLst>
          </p:cNvPr>
          <p:cNvGraphicFramePr/>
          <p:nvPr>
            <p:extLst>
              <p:ext uri="{D42A27DB-BD31-4B8C-83A1-F6EECF244321}">
                <p14:modId xmlns:p14="http://schemas.microsoft.com/office/powerpoint/2010/main" val="4179488999"/>
              </p:ext>
            </p:extLst>
          </p:nvPr>
        </p:nvGraphicFramePr>
        <p:xfrm>
          <a:off x="1335487" y="747889"/>
          <a:ext cx="9464752" cy="53101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Image 2">
            <a:extLst>
              <a:ext uri="{FF2B5EF4-FFF2-40B4-BE49-F238E27FC236}">
                <a16:creationId xmlns:a16="http://schemas.microsoft.com/office/drawing/2014/main" id="{80A4D2CC-15EF-63A6-DBB5-CE1B607A664A}"/>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440870" y="6445384"/>
            <a:ext cx="1881359" cy="368144"/>
          </a:xfrm>
          <a:prstGeom prst="rect">
            <a:avLst/>
          </a:prstGeom>
        </p:spPr>
      </p:pic>
      <p:pic>
        <p:nvPicPr>
          <p:cNvPr id="4" name="Image 3">
            <a:extLst>
              <a:ext uri="{FF2B5EF4-FFF2-40B4-BE49-F238E27FC236}">
                <a16:creationId xmlns:a16="http://schemas.microsoft.com/office/drawing/2014/main" id="{BE262547-CF0D-258A-3440-63656249BBA6}"/>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11212759" y="6074683"/>
            <a:ext cx="815955" cy="783317"/>
          </a:xfrm>
          <a:prstGeom prst="rect">
            <a:avLst/>
          </a:prstGeom>
        </p:spPr>
      </p:pic>
    </p:spTree>
    <p:extLst>
      <p:ext uri="{BB962C8B-B14F-4D97-AF65-F5344CB8AC3E}">
        <p14:creationId xmlns:p14="http://schemas.microsoft.com/office/powerpoint/2010/main" val="27001649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16D11D-4CEB-F584-1330-90956EACE342}"/>
            </a:ext>
          </a:extLst>
        </p:cNvPr>
        <p:cNvGrpSpPr/>
        <p:nvPr/>
      </p:nvGrpSpPr>
      <p:grpSpPr>
        <a:xfrm>
          <a:off x="0" y="0"/>
          <a:ext cx="0" cy="0"/>
          <a:chOff x="0" y="0"/>
          <a:chExt cx="0" cy="0"/>
        </a:xfrm>
      </p:grpSpPr>
      <p:sp>
        <p:nvSpPr>
          <p:cNvPr id="3" name="ZoneTexte 2">
            <a:extLst>
              <a:ext uri="{FF2B5EF4-FFF2-40B4-BE49-F238E27FC236}">
                <a16:creationId xmlns:a16="http://schemas.microsoft.com/office/drawing/2014/main" id="{D1FE5EA9-AE3A-0649-7FAC-1508AF76F854}"/>
              </a:ext>
            </a:extLst>
          </p:cNvPr>
          <p:cNvSpPr txBox="1"/>
          <p:nvPr/>
        </p:nvSpPr>
        <p:spPr>
          <a:xfrm>
            <a:off x="440871" y="1145507"/>
            <a:ext cx="11310258" cy="5104859"/>
          </a:xfrm>
          <a:prstGeom prst="rect">
            <a:avLst/>
          </a:prstGeom>
          <a:noFill/>
        </p:spPr>
        <p:txBody>
          <a:bodyPr wrap="square" rtlCol="0">
            <a:spAutoFit/>
          </a:bodyPr>
          <a:lstStyle/>
          <a:p>
            <a:pPr algn="just">
              <a:lnSpc>
                <a:spcPct val="107000"/>
              </a:lnSpc>
              <a:spcAft>
                <a:spcPts val="800"/>
              </a:spcAft>
            </a:pPr>
            <a:r>
              <a:rPr lang="fr-FR" sz="2200" dirty="0">
                <a:effectLst/>
                <a:latin typeface="Arial" panose="020B0604020202020204" pitchFamily="34" charset="0"/>
                <a:ea typeface="Calibri" panose="020F0502020204030204" pitchFamily="34" charset="0"/>
                <a:cs typeface="Arial" panose="020B0604020202020204" pitchFamily="34" charset="0"/>
              </a:rPr>
              <a:t>Il convient de souligner, de prime abord, que toutes les actions de la gouvernance locale sont guidées par l’obligation de garantir la cohésion du territoire ; donc la cohésion sociale.</a:t>
            </a:r>
            <a:endParaRPr lang="fr-FR" sz="2200" dirty="0">
              <a:latin typeface="Calibri" panose="020F0502020204030204" pitchFamily="34" charset="0"/>
              <a:ea typeface="Calibri" panose="020F0502020204030204" pitchFamily="34" charset="0"/>
              <a:cs typeface="Arial" panose="020B0604020202020204" pitchFamily="34" charset="0"/>
            </a:endParaRPr>
          </a:p>
          <a:p>
            <a:pPr algn="just">
              <a:spcAft>
                <a:spcPts val="800"/>
              </a:spcAft>
            </a:pPr>
            <a:endParaRPr lang="fr-FR" sz="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fr-FR" sz="2200" dirty="0">
                <a:effectLst/>
                <a:latin typeface="Arial" panose="020B0604020202020204" pitchFamily="34" charset="0"/>
                <a:ea typeface="Calibri" panose="020F0502020204030204" pitchFamily="34" charset="0"/>
                <a:cs typeface="Arial" panose="020B0604020202020204" pitchFamily="34" charset="0"/>
              </a:rPr>
              <a:t>Partant donc de ce postulat, la loi, notamment la constitution et la loi portant orientation de l’organisation générale de l’Administration Territoriale (en ses articles 7,8,9,19, 22, 25, 26, 28, 29 et 31), fixent l’orientation de cette interaction au niveau local.</a:t>
            </a:r>
          </a:p>
          <a:p>
            <a:pPr algn="just">
              <a:lnSpc>
                <a:spcPct val="107000"/>
              </a:lnSpc>
              <a:spcAft>
                <a:spcPts val="800"/>
              </a:spcAft>
            </a:pPr>
            <a:endParaRPr lang="fr-FR" sz="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fr-FR" sz="2200" dirty="0">
                <a:effectLst/>
                <a:latin typeface="Arial" panose="020B0604020202020204" pitchFamily="34" charset="0"/>
                <a:ea typeface="Calibri" panose="020F0502020204030204" pitchFamily="34" charset="0"/>
                <a:cs typeface="Arial" panose="020B0604020202020204" pitchFamily="34" charset="0"/>
              </a:rPr>
              <a:t>En tout état de cause, l’Etat de Côte d’Ivoire, conscient que ces deux (02) notions ont pour centre de convergence la satisfaction de l’intérêt général, procède régulièrement à des réformes statutaires en vue d’impliquer d’avantage les populations dans l’implémentation des politiques de gouvernance et de développement local ; ce, à l’effet de répondre efficacement à </a:t>
            </a:r>
            <a:r>
              <a:rPr lang="fr-FR" sz="2200" dirty="0">
                <a:latin typeface="Arial" panose="020B0604020202020204" pitchFamily="34" charset="0"/>
                <a:ea typeface="Calibri" panose="020F0502020204030204" pitchFamily="34" charset="0"/>
                <a:cs typeface="Arial" panose="020B0604020202020204" pitchFamily="34" charset="0"/>
              </a:rPr>
              <a:t>la</a:t>
            </a:r>
            <a:r>
              <a:rPr lang="fr-FR" sz="2200" dirty="0">
                <a:effectLst/>
                <a:latin typeface="Arial" panose="020B0604020202020204" pitchFamily="34" charset="0"/>
                <a:ea typeface="Calibri" panose="020F0502020204030204" pitchFamily="34" charset="0"/>
                <a:cs typeface="Arial" panose="020B0604020202020204" pitchFamily="34" charset="0"/>
              </a:rPr>
              <a:t> problématique suivante : "</a:t>
            </a:r>
            <a:r>
              <a:rPr lang="fr-FR" sz="2200" dirty="0">
                <a:latin typeface="Arial" panose="020B0604020202020204" pitchFamily="34" charset="0"/>
                <a:ea typeface="Calibri" panose="020F0502020204030204" pitchFamily="34" charset="0"/>
                <a:cs typeface="Arial" panose="020B0604020202020204" pitchFamily="34" charset="0"/>
              </a:rPr>
              <a:t>QUELLE GOUVERNANCE POUR UNE COHESION SOCIALE?"</a:t>
            </a:r>
            <a:r>
              <a:rPr lang="fr-FR" sz="2200" dirty="0">
                <a:effectLst/>
                <a:latin typeface="Arial" panose="020B0604020202020204" pitchFamily="34" charset="0"/>
                <a:ea typeface="Calibri" panose="020F0502020204030204" pitchFamily="34" charset="0"/>
                <a:cs typeface="Arial" panose="020B0604020202020204" pitchFamily="34" charset="0"/>
              </a:rPr>
              <a:t>.</a:t>
            </a:r>
            <a:endParaRPr lang="fr-FR" sz="2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3119863F-8AD3-0E3E-5C8A-70292BCD0899}"/>
              </a:ext>
            </a:extLst>
          </p:cNvPr>
          <p:cNvSpPr/>
          <p:nvPr/>
        </p:nvSpPr>
        <p:spPr>
          <a:xfrm>
            <a:off x="440871" y="206490"/>
            <a:ext cx="11310257" cy="807061"/>
          </a:xfrm>
          <a:prstGeom prst="rect">
            <a:avLst/>
          </a:prstGeom>
          <a:solidFill>
            <a:srgbClr val="9F1C20"/>
          </a:solidFill>
          <a:ln>
            <a:solidFill>
              <a:srgbClr val="9F1C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fr-FR" sz="2200" b="1" dirty="0">
                <a:effectLst/>
                <a:latin typeface="Arial" panose="020B0604020202020204" pitchFamily="34" charset="0"/>
                <a:ea typeface="Calibri" panose="020F0502020204030204" pitchFamily="34" charset="0"/>
                <a:cs typeface="Arial" panose="020B0604020202020204" pitchFamily="34" charset="0"/>
              </a:rPr>
              <a:t>V- LA COHESION SOCIALE ET SES INTERACTIONS AVEC LES STRUCTURES DE GOUVERNANCE LOCALE</a:t>
            </a:r>
            <a:endParaRPr lang="fr-FR" sz="22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Image 1">
            <a:extLst>
              <a:ext uri="{FF2B5EF4-FFF2-40B4-BE49-F238E27FC236}">
                <a16:creationId xmlns:a16="http://schemas.microsoft.com/office/drawing/2014/main" id="{E0B63557-F644-6AD9-103C-86378208E2F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1212759" y="6074683"/>
            <a:ext cx="815955" cy="783317"/>
          </a:xfrm>
          <a:prstGeom prst="rect">
            <a:avLst/>
          </a:prstGeom>
        </p:spPr>
      </p:pic>
      <p:pic>
        <p:nvPicPr>
          <p:cNvPr id="4" name="Image 3">
            <a:extLst>
              <a:ext uri="{FF2B5EF4-FFF2-40B4-BE49-F238E27FC236}">
                <a16:creationId xmlns:a16="http://schemas.microsoft.com/office/drawing/2014/main" id="{A2484428-CEA6-12CB-B5C8-7060D2B86719}"/>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440870" y="6445384"/>
            <a:ext cx="1881359" cy="368144"/>
          </a:xfrm>
          <a:prstGeom prst="rect">
            <a:avLst/>
          </a:prstGeom>
        </p:spPr>
      </p:pic>
    </p:spTree>
    <p:extLst>
      <p:ext uri="{BB962C8B-B14F-4D97-AF65-F5344CB8AC3E}">
        <p14:creationId xmlns:p14="http://schemas.microsoft.com/office/powerpoint/2010/main" val="35959845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26F6EB-33AC-F2C9-46ED-33DD4D767F14}"/>
            </a:ext>
          </a:extLst>
        </p:cNvPr>
        <p:cNvGrpSpPr/>
        <p:nvPr/>
      </p:nvGrpSpPr>
      <p:grpSpPr>
        <a:xfrm>
          <a:off x="0" y="0"/>
          <a:ext cx="0" cy="0"/>
          <a:chOff x="0" y="0"/>
          <a:chExt cx="0" cy="0"/>
        </a:xfrm>
      </p:grpSpPr>
      <p:sp>
        <p:nvSpPr>
          <p:cNvPr id="3" name="ZoneTexte 2">
            <a:extLst>
              <a:ext uri="{FF2B5EF4-FFF2-40B4-BE49-F238E27FC236}">
                <a16:creationId xmlns:a16="http://schemas.microsoft.com/office/drawing/2014/main" id="{4719CE03-8842-CBD7-921A-17E5A1B5823F}"/>
              </a:ext>
            </a:extLst>
          </p:cNvPr>
          <p:cNvSpPr txBox="1"/>
          <p:nvPr/>
        </p:nvSpPr>
        <p:spPr>
          <a:xfrm>
            <a:off x="440871" y="826014"/>
            <a:ext cx="11310258" cy="5233099"/>
          </a:xfrm>
          <a:prstGeom prst="rect">
            <a:avLst/>
          </a:prstGeom>
          <a:noFill/>
        </p:spPr>
        <p:txBody>
          <a:bodyPr wrap="square" rtlCol="0">
            <a:spAutoFit/>
          </a:bodyPr>
          <a:lstStyle/>
          <a:p>
            <a:pPr algn="just">
              <a:lnSpc>
                <a:spcPct val="107000"/>
              </a:lnSpc>
              <a:spcAft>
                <a:spcPts val="800"/>
              </a:spcAft>
            </a:pPr>
            <a:r>
              <a:rPr lang="fr-FR" dirty="0">
                <a:latin typeface="Arial" panose="020B0604020202020204" pitchFamily="34" charset="0"/>
                <a:ea typeface="Calibri" panose="020F0502020204030204" pitchFamily="34" charset="0"/>
                <a:cs typeface="Arial" panose="020B0604020202020204" pitchFamily="34" charset="0"/>
              </a:rPr>
              <a:t>Pour y répondre efficacement, le gouvernement ivoirien entend mettre progressivement en application</a:t>
            </a:r>
            <a:r>
              <a:rPr lang="fr-FR" sz="1800" dirty="0">
                <a:effectLst/>
                <a:latin typeface="Arial" panose="020B0604020202020204" pitchFamily="34" charset="0"/>
                <a:ea typeface="Calibri" panose="020F0502020204030204" pitchFamily="34" charset="0"/>
                <a:cs typeface="Arial" panose="020B0604020202020204" pitchFamily="34" charset="0"/>
              </a:rPr>
              <a:t> les </a:t>
            </a:r>
            <a:r>
              <a:rPr lang="fr-FR" dirty="0">
                <a:latin typeface="Arial" panose="020B0604020202020204" pitchFamily="34" charset="0"/>
                <a:ea typeface="Calibri" panose="020F0502020204030204" pitchFamily="34" charset="0"/>
                <a:cs typeface="Arial" panose="020B0604020202020204" pitchFamily="34" charset="0"/>
              </a:rPr>
              <a:t>réformes citées infra :</a:t>
            </a:r>
            <a:endParaRPr lang="fr-FR"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buFont typeface="+mj-lt"/>
              <a:buAutoNum type="arabicPeriod"/>
            </a:pPr>
            <a:r>
              <a:rPr lang="fr-FR" sz="1800" dirty="0">
                <a:effectLst/>
                <a:latin typeface="Arial" panose="020B0604020202020204" pitchFamily="34" charset="0"/>
                <a:ea typeface="Calibri" panose="020F0502020204030204" pitchFamily="34" charset="0"/>
                <a:cs typeface="Arial" panose="020B0604020202020204" pitchFamily="34" charset="0"/>
              </a:rPr>
              <a:t>Renforcer la synergie entre la déconcentration et la décentralisation pour garantir la cohésion du territoire dans l’action de développement. </a:t>
            </a:r>
          </a:p>
          <a:p>
            <a:pPr marL="342900" lvl="0" indent="-342900" algn="just">
              <a:lnSpc>
                <a:spcPct val="107000"/>
              </a:lnSpc>
              <a:buFont typeface="+mj-lt"/>
              <a:buAutoNum type="arabicPeriod"/>
            </a:pPr>
            <a:endParaRPr lang="fr-FR"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buFont typeface="+mj-lt"/>
              <a:buAutoNum type="arabicPeriod"/>
            </a:pPr>
            <a:r>
              <a:rPr lang="fr-FR" sz="1800" dirty="0">
                <a:effectLst/>
                <a:latin typeface="Arial" panose="020B0604020202020204" pitchFamily="34" charset="0"/>
                <a:ea typeface="Calibri" panose="020F0502020204030204" pitchFamily="34" charset="0"/>
                <a:cs typeface="Arial" panose="020B0604020202020204" pitchFamily="34" charset="0"/>
              </a:rPr>
              <a:t>Favoriser l’appropriation des concepts de la décentralisation et de la participation citoyenne par les populations.</a:t>
            </a:r>
          </a:p>
          <a:p>
            <a:pPr marL="342900" lvl="0" indent="-342900" algn="just">
              <a:lnSpc>
                <a:spcPct val="107000"/>
              </a:lnSpc>
              <a:buFont typeface="+mj-lt"/>
              <a:buAutoNum type="arabicPeriod"/>
            </a:pPr>
            <a:endParaRPr lang="fr-FR"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buFont typeface="+mj-lt"/>
              <a:buAutoNum type="arabicPeriod"/>
            </a:pPr>
            <a:r>
              <a:rPr lang="fr-FR" sz="1800" dirty="0">
                <a:effectLst/>
                <a:latin typeface="Arial" panose="020B0604020202020204" pitchFamily="34" charset="0"/>
                <a:ea typeface="Calibri" panose="020F0502020204030204" pitchFamily="34" charset="0"/>
                <a:cs typeface="Arial" panose="020B0604020202020204" pitchFamily="34" charset="0"/>
              </a:rPr>
              <a:t>Former les acteurs de la gouvernance locale aux principes qui la gouvernent.</a:t>
            </a:r>
          </a:p>
          <a:p>
            <a:pPr marL="342900" lvl="0" indent="-342900" algn="just">
              <a:lnSpc>
                <a:spcPct val="107000"/>
              </a:lnSpc>
              <a:buFont typeface="+mj-lt"/>
              <a:buAutoNum type="arabicPeriod"/>
            </a:pPr>
            <a:endParaRPr lang="fr-FR" dirty="0">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07000"/>
              </a:lnSpc>
              <a:buFont typeface="+mj-lt"/>
              <a:buAutoNum type="arabicPeriod"/>
            </a:pPr>
            <a:r>
              <a:rPr lang="fr-FR" sz="1800" dirty="0">
                <a:effectLst/>
                <a:latin typeface="Arial" panose="020B0604020202020204" pitchFamily="34" charset="0"/>
                <a:ea typeface="Calibri" panose="020F0502020204030204" pitchFamily="34" charset="0"/>
                <a:cs typeface="Arial" panose="020B0604020202020204" pitchFamily="34" charset="0"/>
              </a:rPr>
              <a:t>Procéder à l’application des textes pour que les administrations de l’État transfèrent effectivement les compétences aux collectivités territoriales.</a:t>
            </a:r>
            <a:endParaRPr lang="fr-FR"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buFont typeface="+mj-lt"/>
              <a:buAutoNum type="arabicPeriod"/>
            </a:pPr>
            <a:endParaRPr lang="fr-FR"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buFont typeface="+mj-lt"/>
              <a:buAutoNum type="arabicPeriod"/>
            </a:pPr>
            <a:r>
              <a:rPr lang="fr-FR" sz="1800" dirty="0">
                <a:effectLst/>
                <a:latin typeface="Arial" panose="020B0604020202020204" pitchFamily="34" charset="0"/>
                <a:ea typeface="Calibri" panose="020F0502020204030204" pitchFamily="34" charset="0"/>
                <a:cs typeface="Arial" panose="020B0604020202020204" pitchFamily="34" charset="0"/>
              </a:rPr>
              <a:t>Instituer une fonction publique locale appropriée.</a:t>
            </a:r>
            <a:endParaRPr lang="fr-FR"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buFont typeface="+mj-lt"/>
              <a:buAutoNum type="arabicPeriod"/>
            </a:pPr>
            <a:endParaRPr lang="fr-FR"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buFont typeface="+mj-lt"/>
              <a:buAutoNum type="arabicPeriod"/>
            </a:pPr>
            <a:r>
              <a:rPr lang="fr-FR" sz="1800" dirty="0">
                <a:effectLst/>
                <a:latin typeface="Arial" panose="020B0604020202020204" pitchFamily="34" charset="0"/>
                <a:ea typeface="Calibri" panose="020F0502020204030204" pitchFamily="34" charset="0"/>
                <a:cs typeface="Arial" panose="020B0604020202020204" pitchFamily="34" charset="0"/>
              </a:rPr>
              <a:t>Promouvoir et faciliter les partenariats public-privé pour ouvrir des opportunités de projets en vue de booster le développement local.</a:t>
            </a:r>
            <a:endParaRPr lang="fr-FR" sz="18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4C02366D-35AA-3F97-DCD6-79569C5D8993}"/>
              </a:ext>
            </a:extLst>
          </p:cNvPr>
          <p:cNvSpPr/>
          <p:nvPr/>
        </p:nvSpPr>
        <p:spPr>
          <a:xfrm>
            <a:off x="440871" y="112542"/>
            <a:ext cx="11310257" cy="713472"/>
          </a:xfrm>
          <a:prstGeom prst="rect">
            <a:avLst/>
          </a:prstGeom>
          <a:solidFill>
            <a:srgbClr val="9F1C20"/>
          </a:solidFill>
          <a:ln>
            <a:solidFill>
              <a:srgbClr val="9F1C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fr-FR" sz="2400" b="1" dirty="0">
                <a:effectLst/>
                <a:latin typeface="Arial" panose="020B0604020202020204" pitchFamily="34" charset="0"/>
                <a:ea typeface="Calibri" panose="020F0502020204030204" pitchFamily="34" charset="0"/>
                <a:cs typeface="Arial" panose="020B0604020202020204" pitchFamily="34" charset="0"/>
              </a:rPr>
              <a:t>VI- QUELLE GOUVERNANCE LOCALE POUR UNE MEILLEURE COHESION SOCIALE ?</a:t>
            </a:r>
            <a:endParaRPr lang="fr-FR"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Image 1">
            <a:extLst>
              <a:ext uri="{FF2B5EF4-FFF2-40B4-BE49-F238E27FC236}">
                <a16:creationId xmlns:a16="http://schemas.microsoft.com/office/drawing/2014/main" id="{63A0D855-0095-AA20-D13D-9517BDD208A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1212759" y="6074683"/>
            <a:ext cx="815955" cy="783317"/>
          </a:xfrm>
          <a:prstGeom prst="rect">
            <a:avLst/>
          </a:prstGeom>
        </p:spPr>
      </p:pic>
      <p:pic>
        <p:nvPicPr>
          <p:cNvPr id="4" name="Image 3">
            <a:extLst>
              <a:ext uri="{FF2B5EF4-FFF2-40B4-BE49-F238E27FC236}">
                <a16:creationId xmlns:a16="http://schemas.microsoft.com/office/drawing/2014/main" id="{01E2C1FF-0FFD-7230-D72E-29741F8E877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440870" y="6445384"/>
            <a:ext cx="1881359" cy="368144"/>
          </a:xfrm>
          <a:prstGeom prst="rect">
            <a:avLst/>
          </a:prstGeom>
        </p:spPr>
      </p:pic>
    </p:spTree>
    <p:extLst>
      <p:ext uri="{BB962C8B-B14F-4D97-AF65-F5344CB8AC3E}">
        <p14:creationId xmlns:p14="http://schemas.microsoft.com/office/powerpoint/2010/main" val="24276535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01F6E1-9276-151A-6314-C794685EC378}"/>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016C37E3-EEB2-5F94-717F-C4E15816FE4C}"/>
              </a:ext>
            </a:extLst>
          </p:cNvPr>
          <p:cNvSpPr/>
          <p:nvPr/>
        </p:nvSpPr>
        <p:spPr>
          <a:xfrm>
            <a:off x="440871" y="206491"/>
            <a:ext cx="11310257" cy="741074"/>
          </a:xfrm>
          <a:prstGeom prst="rect">
            <a:avLst/>
          </a:prstGeom>
          <a:solidFill>
            <a:srgbClr val="9F1C20"/>
          </a:solidFill>
          <a:ln>
            <a:solidFill>
              <a:srgbClr val="9F1C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fr-FR" sz="2400" b="1" dirty="0">
                <a:effectLst/>
                <a:latin typeface="Arial" panose="020B0604020202020204" pitchFamily="34" charset="0"/>
                <a:ea typeface="Calibri" panose="020F0502020204030204" pitchFamily="34" charset="0"/>
                <a:cs typeface="Arial" panose="020B0604020202020204" pitchFamily="34" charset="0"/>
              </a:rPr>
              <a:t>VII- PROCESSUS ET OUTILS ASSOCIES A LA BONNE GOUVERNANCE LOCALE</a:t>
            </a:r>
            <a:endParaRPr lang="fr-FR"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Image 1">
            <a:extLst>
              <a:ext uri="{FF2B5EF4-FFF2-40B4-BE49-F238E27FC236}">
                <a16:creationId xmlns:a16="http://schemas.microsoft.com/office/drawing/2014/main" id="{AFA7CF84-6895-80D9-9E1B-067A1FE5C174}"/>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1212759" y="6074683"/>
            <a:ext cx="815955" cy="783317"/>
          </a:xfrm>
          <a:prstGeom prst="rect">
            <a:avLst/>
          </a:prstGeom>
        </p:spPr>
      </p:pic>
      <p:pic>
        <p:nvPicPr>
          <p:cNvPr id="4" name="Image 3">
            <a:extLst>
              <a:ext uri="{FF2B5EF4-FFF2-40B4-BE49-F238E27FC236}">
                <a16:creationId xmlns:a16="http://schemas.microsoft.com/office/drawing/2014/main" id="{0E4A4525-3A36-3233-1151-62731AFBFDF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440870" y="6445384"/>
            <a:ext cx="1881359" cy="368144"/>
          </a:xfrm>
          <a:prstGeom prst="rect">
            <a:avLst/>
          </a:prstGeom>
        </p:spPr>
      </p:pic>
      <p:sp>
        <p:nvSpPr>
          <p:cNvPr id="7" name="ZoneTexte 6">
            <a:extLst>
              <a:ext uri="{FF2B5EF4-FFF2-40B4-BE49-F238E27FC236}">
                <a16:creationId xmlns:a16="http://schemas.microsoft.com/office/drawing/2014/main" id="{CAA1F845-B530-39BB-D776-8B20FC260667}"/>
              </a:ext>
            </a:extLst>
          </p:cNvPr>
          <p:cNvSpPr txBox="1"/>
          <p:nvPr/>
        </p:nvSpPr>
        <p:spPr>
          <a:xfrm>
            <a:off x="440870" y="947565"/>
            <a:ext cx="11310258" cy="3693319"/>
          </a:xfrm>
          <a:prstGeom prst="rect">
            <a:avLst/>
          </a:prstGeom>
          <a:noFill/>
        </p:spPr>
        <p:txBody>
          <a:bodyPr wrap="square">
            <a:spAutoFit/>
          </a:bodyPr>
          <a:lstStyle/>
          <a:p>
            <a:pPr algn="just">
              <a:lnSpc>
                <a:spcPct val="107000"/>
              </a:lnSpc>
              <a:spcAft>
                <a:spcPts val="800"/>
              </a:spcAft>
            </a:pPr>
            <a:endParaRPr lang="fr-FR" sz="2000" dirty="0">
              <a:effectLst/>
              <a:latin typeface="Arial" panose="020B0604020202020204" pitchFamily="34" charset="0"/>
              <a:ea typeface="Calibri" panose="020F0502020204030204" pitchFamily="34" charset="0"/>
              <a:cs typeface="Arial" panose="020B0604020202020204" pitchFamily="34" charset="0"/>
            </a:endParaRPr>
          </a:p>
          <a:p>
            <a:pPr algn="just">
              <a:lnSpc>
                <a:spcPct val="107000"/>
              </a:lnSpc>
              <a:spcAft>
                <a:spcPts val="800"/>
              </a:spcAft>
            </a:pPr>
            <a:r>
              <a:rPr lang="fr-FR" sz="2000" dirty="0">
                <a:effectLst/>
                <a:latin typeface="Arial" panose="020B0604020202020204" pitchFamily="34" charset="0"/>
                <a:ea typeface="Calibri" panose="020F0502020204030204" pitchFamily="34" charset="0"/>
                <a:cs typeface="Arial" panose="020B0604020202020204" pitchFamily="34" charset="0"/>
              </a:rPr>
              <a:t>Une bonne gouvernance locale est tributaire de l’utilisation des outils suivants : la participation citoyenne, des partenariats entre des acteurs‐clés à l’échelon local, la compétence transdisciplinaire des acteurs locaux, des sources d’information multiples et inclusives, des institutions de redevabilité et une orientation en priorité en faveur des pauvres. </a:t>
            </a:r>
          </a:p>
          <a:p>
            <a:pPr algn="just">
              <a:lnSpc>
                <a:spcPct val="107000"/>
              </a:lnSpc>
              <a:spcAft>
                <a:spcPts val="800"/>
              </a:spcAft>
            </a:pPr>
            <a:r>
              <a:rPr lang="fr-FR" sz="2000" dirty="0">
                <a:effectLst/>
                <a:latin typeface="Arial" panose="020B060402020202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fr-FR" sz="2000" dirty="0">
                <a:effectLst/>
                <a:latin typeface="Arial" panose="020B0604020202020204" pitchFamily="34" charset="0"/>
                <a:ea typeface="Calibri" panose="020F0502020204030204" pitchFamily="34" charset="0"/>
                <a:cs typeface="Arial" panose="020B0604020202020204" pitchFamily="34" charset="0"/>
              </a:rPr>
              <a:t>En terme</a:t>
            </a:r>
            <a:r>
              <a:rPr lang="fr-FR" sz="2000" dirty="0">
                <a:latin typeface="Arial" panose="020B0604020202020204" pitchFamily="34" charset="0"/>
                <a:ea typeface="Calibri" panose="020F0502020204030204" pitchFamily="34" charset="0"/>
                <a:cs typeface="Arial" panose="020B0604020202020204" pitchFamily="34" charset="0"/>
              </a:rPr>
              <a:t>s</a:t>
            </a:r>
            <a:r>
              <a:rPr lang="fr-FR" sz="2000" dirty="0">
                <a:effectLst/>
                <a:latin typeface="Arial" panose="020B0604020202020204" pitchFamily="34" charset="0"/>
                <a:ea typeface="Calibri" panose="020F0502020204030204" pitchFamily="34" charset="0"/>
                <a:cs typeface="Arial" panose="020B0604020202020204" pitchFamily="34" charset="0"/>
              </a:rPr>
              <a:t> de processus, il importe de promouvoir la démocratie de proximité à travers un mécanisme de prise de décisions tirant son essence du principe de la subsidiarité, de sorte à impliquer tous les échelons territoriaux (village, sous-préfecture, département et région) dans la conduite de la politique de développement locale.</a:t>
            </a:r>
          </a:p>
        </p:txBody>
      </p:sp>
    </p:spTree>
    <p:extLst>
      <p:ext uri="{BB962C8B-B14F-4D97-AF65-F5344CB8AC3E}">
        <p14:creationId xmlns:p14="http://schemas.microsoft.com/office/powerpoint/2010/main" val="32732563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A15CCC-C726-EF4C-D4A0-A7643AF4CCC3}"/>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DCD33EF9-533F-AFCB-6CA4-409FECA05365}"/>
              </a:ext>
            </a:extLst>
          </p:cNvPr>
          <p:cNvSpPr/>
          <p:nvPr/>
        </p:nvSpPr>
        <p:spPr>
          <a:xfrm>
            <a:off x="440871" y="206491"/>
            <a:ext cx="11310257" cy="576064"/>
          </a:xfrm>
          <a:prstGeom prst="rect">
            <a:avLst/>
          </a:prstGeom>
          <a:solidFill>
            <a:srgbClr val="9F1C20"/>
          </a:solidFill>
          <a:ln>
            <a:solidFill>
              <a:srgbClr val="9F1C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fr-FR" sz="2400" b="1" dirty="0">
                <a:effectLst/>
                <a:latin typeface="Arial" panose="020B0604020202020204" pitchFamily="34" charset="0"/>
                <a:ea typeface="Calibri" panose="020F0502020204030204" pitchFamily="34" charset="0"/>
                <a:cs typeface="Arial" panose="020B0604020202020204" pitchFamily="34" charset="0"/>
              </a:rPr>
              <a:t>VIII- APPROCHE – SUR LA BASE DE L’EXPERIENCE DU PROJET COSO</a:t>
            </a:r>
            <a:endParaRPr lang="fr-FR"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Image 1">
            <a:extLst>
              <a:ext uri="{FF2B5EF4-FFF2-40B4-BE49-F238E27FC236}">
                <a16:creationId xmlns:a16="http://schemas.microsoft.com/office/drawing/2014/main" id="{1AECA966-E0F0-9FAC-7F6B-A1A94FF89EAA}"/>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1212759" y="6074683"/>
            <a:ext cx="815955" cy="783317"/>
          </a:xfrm>
          <a:prstGeom prst="rect">
            <a:avLst/>
          </a:prstGeom>
        </p:spPr>
      </p:pic>
      <p:pic>
        <p:nvPicPr>
          <p:cNvPr id="4" name="Image 3">
            <a:extLst>
              <a:ext uri="{FF2B5EF4-FFF2-40B4-BE49-F238E27FC236}">
                <a16:creationId xmlns:a16="http://schemas.microsoft.com/office/drawing/2014/main" id="{415DD184-F01B-FED3-32F6-33DFCEDDA25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440870" y="6445384"/>
            <a:ext cx="1881359" cy="368144"/>
          </a:xfrm>
          <a:prstGeom prst="rect">
            <a:avLst/>
          </a:prstGeom>
        </p:spPr>
      </p:pic>
      <p:sp>
        <p:nvSpPr>
          <p:cNvPr id="7" name="ZoneTexte 6">
            <a:extLst>
              <a:ext uri="{FF2B5EF4-FFF2-40B4-BE49-F238E27FC236}">
                <a16:creationId xmlns:a16="http://schemas.microsoft.com/office/drawing/2014/main" id="{C83CD2D4-5295-577E-E8BD-F1F899F92895}"/>
              </a:ext>
            </a:extLst>
          </p:cNvPr>
          <p:cNvSpPr txBox="1"/>
          <p:nvPr/>
        </p:nvSpPr>
        <p:spPr>
          <a:xfrm>
            <a:off x="440870" y="947565"/>
            <a:ext cx="11310258" cy="4716869"/>
          </a:xfrm>
          <a:prstGeom prst="rect">
            <a:avLst/>
          </a:prstGeom>
          <a:noFill/>
        </p:spPr>
        <p:txBody>
          <a:bodyPr wrap="square">
            <a:spAutoFit/>
          </a:bodyPr>
          <a:lstStyle/>
          <a:p>
            <a:pPr marL="342900" indent="-342900" algn="just">
              <a:lnSpc>
                <a:spcPct val="107000"/>
              </a:lnSpc>
              <a:spcAft>
                <a:spcPts val="800"/>
              </a:spcAft>
              <a:buFont typeface="Wingdings" panose="05000000000000000000" pitchFamily="2" charset="2"/>
              <a:buChar char="§"/>
            </a:pPr>
            <a:r>
              <a:rPr lang="fr-FR" sz="2000" dirty="0">
                <a:effectLst/>
                <a:latin typeface="Arial" panose="020B0604020202020204" pitchFamily="34" charset="0"/>
                <a:ea typeface="Calibri" panose="020F0502020204030204" pitchFamily="34" charset="0"/>
                <a:cs typeface="Arial" panose="020B0604020202020204" pitchFamily="34" charset="0"/>
              </a:rPr>
              <a:t>Approche de développement participatif s’appuyant sur les entités locales en place</a:t>
            </a:r>
          </a:p>
          <a:p>
            <a:pPr marL="342900" indent="-342900" algn="just">
              <a:lnSpc>
                <a:spcPct val="107000"/>
              </a:lnSpc>
              <a:spcAft>
                <a:spcPts val="800"/>
              </a:spcAft>
              <a:buFont typeface="Wingdings" panose="05000000000000000000" pitchFamily="2" charset="2"/>
              <a:buChar char="§"/>
            </a:pPr>
            <a:endParaRPr lang="fr-FR" sz="2000" dirty="0">
              <a:latin typeface="Arial" panose="020B0604020202020204" pitchFamily="34" charset="0"/>
              <a:ea typeface="Calibri" panose="020F0502020204030204" pitchFamily="34" charset="0"/>
              <a:cs typeface="Arial" panose="020B0604020202020204" pitchFamily="34" charset="0"/>
            </a:endParaRPr>
          </a:p>
          <a:p>
            <a:pPr marL="342900" indent="-342900" algn="just">
              <a:lnSpc>
                <a:spcPct val="107000"/>
              </a:lnSpc>
              <a:spcAft>
                <a:spcPts val="800"/>
              </a:spcAft>
              <a:buFont typeface="Wingdings" panose="05000000000000000000" pitchFamily="2" charset="2"/>
              <a:buChar char="§"/>
            </a:pPr>
            <a:r>
              <a:rPr lang="fr-FR" sz="2000" dirty="0">
                <a:effectLst/>
                <a:latin typeface="Arial" panose="020B0604020202020204" pitchFamily="34" charset="0"/>
                <a:ea typeface="Calibri" panose="020F0502020204030204" pitchFamily="34" charset="0"/>
                <a:cs typeface="Arial" panose="020B0604020202020204" pitchFamily="34" charset="0"/>
              </a:rPr>
              <a:t>Actions prioritairement en faveur des communautés les plus défavorisées (par le ciblage)</a:t>
            </a:r>
            <a:endParaRPr lang="fr-FR" sz="2000" dirty="0">
              <a:latin typeface="Arial" panose="020B0604020202020204" pitchFamily="34" charset="0"/>
              <a:ea typeface="Calibri" panose="020F0502020204030204" pitchFamily="34" charset="0"/>
              <a:cs typeface="Arial" panose="020B0604020202020204" pitchFamily="34" charset="0"/>
            </a:endParaRPr>
          </a:p>
          <a:p>
            <a:pPr marL="342900" indent="-342900" algn="just">
              <a:lnSpc>
                <a:spcPct val="107000"/>
              </a:lnSpc>
              <a:spcAft>
                <a:spcPts val="800"/>
              </a:spcAft>
              <a:buFont typeface="Wingdings" panose="05000000000000000000" pitchFamily="2" charset="2"/>
              <a:buChar char="§"/>
            </a:pPr>
            <a:endParaRPr lang="fr-FR" sz="2000" dirty="0">
              <a:latin typeface="Arial" panose="020B0604020202020204" pitchFamily="34" charset="0"/>
              <a:ea typeface="Calibri" panose="020F0502020204030204" pitchFamily="34" charset="0"/>
              <a:cs typeface="Arial" panose="020B0604020202020204" pitchFamily="34" charset="0"/>
            </a:endParaRPr>
          </a:p>
          <a:p>
            <a:pPr marL="342900" indent="-342900" algn="just">
              <a:lnSpc>
                <a:spcPct val="107000"/>
              </a:lnSpc>
              <a:spcAft>
                <a:spcPts val="800"/>
              </a:spcAft>
              <a:buFont typeface="Wingdings" panose="05000000000000000000" pitchFamily="2" charset="2"/>
              <a:buChar char="§"/>
            </a:pPr>
            <a:r>
              <a:rPr lang="fr-FR" sz="2000" dirty="0">
                <a:latin typeface="Arial" panose="020B0604020202020204" pitchFamily="34" charset="0"/>
                <a:ea typeface="Calibri" panose="020F0502020204030204" pitchFamily="34" charset="0"/>
                <a:cs typeface="Arial" panose="020B0604020202020204" pitchFamily="34" charset="0"/>
              </a:rPr>
              <a:t>Gestion partagée entre les communautés et les collectivités</a:t>
            </a:r>
          </a:p>
          <a:p>
            <a:pPr marL="342900" indent="-342900" algn="just">
              <a:lnSpc>
                <a:spcPct val="107000"/>
              </a:lnSpc>
              <a:spcAft>
                <a:spcPts val="800"/>
              </a:spcAft>
              <a:buFont typeface="Wingdings" panose="05000000000000000000" pitchFamily="2" charset="2"/>
              <a:buChar char="§"/>
            </a:pPr>
            <a:endParaRPr lang="fr-FR" sz="2000" dirty="0">
              <a:effectLst/>
              <a:latin typeface="Arial" panose="020B0604020202020204" pitchFamily="34" charset="0"/>
              <a:ea typeface="Calibri" panose="020F0502020204030204" pitchFamily="34" charset="0"/>
              <a:cs typeface="Arial" panose="020B0604020202020204" pitchFamily="34" charset="0"/>
            </a:endParaRPr>
          </a:p>
          <a:p>
            <a:pPr marL="342900" indent="-342900" algn="just">
              <a:lnSpc>
                <a:spcPct val="107000"/>
              </a:lnSpc>
              <a:spcAft>
                <a:spcPts val="800"/>
              </a:spcAft>
              <a:buFont typeface="Wingdings" panose="05000000000000000000" pitchFamily="2" charset="2"/>
              <a:buChar char="§"/>
            </a:pPr>
            <a:r>
              <a:rPr lang="fr-FR" sz="2000" dirty="0">
                <a:latin typeface="Arial" panose="020B0604020202020204" pitchFamily="34" charset="0"/>
                <a:ea typeface="Calibri" panose="020F0502020204030204" pitchFamily="34" charset="0"/>
                <a:cs typeface="Arial" panose="020B0604020202020204" pitchFamily="34" charset="0"/>
              </a:rPr>
              <a:t>Cadres de dialogues au sein de la communauté (CDV) et au niveau régional (CRAS)</a:t>
            </a:r>
          </a:p>
          <a:p>
            <a:pPr marL="342900" indent="-342900" algn="just">
              <a:lnSpc>
                <a:spcPct val="107000"/>
              </a:lnSpc>
              <a:spcAft>
                <a:spcPts val="800"/>
              </a:spcAft>
              <a:buFont typeface="Wingdings" panose="05000000000000000000" pitchFamily="2" charset="2"/>
              <a:buChar char="§"/>
            </a:pPr>
            <a:endParaRPr lang="fr-FR" sz="2000" dirty="0">
              <a:effectLst/>
              <a:latin typeface="Arial" panose="020B0604020202020204" pitchFamily="34" charset="0"/>
              <a:ea typeface="Calibri" panose="020F0502020204030204" pitchFamily="34" charset="0"/>
              <a:cs typeface="Arial" panose="020B0604020202020204" pitchFamily="34" charset="0"/>
            </a:endParaRPr>
          </a:p>
          <a:p>
            <a:pPr marL="342900" indent="-342900" algn="just">
              <a:lnSpc>
                <a:spcPct val="107000"/>
              </a:lnSpc>
              <a:spcAft>
                <a:spcPts val="800"/>
              </a:spcAft>
              <a:buFont typeface="Wingdings" panose="05000000000000000000" pitchFamily="2" charset="2"/>
              <a:buChar char="§"/>
            </a:pPr>
            <a:r>
              <a:rPr lang="fr-FR" sz="2000" dirty="0">
                <a:effectLst/>
                <a:latin typeface="Arial" panose="020B0604020202020204" pitchFamily="34" charset="0"/>
                <a:ea typeface="Calibri" panose="020F0502020204030204" pitchFamily="34" charset="0"/>
                <a:cs typeface="Arial" panose="020B0604020202020204" pitchFamily="34" charset="0"/>
              </a:rPr>
              <a:t>Coordination locale (régionale) des projets et programmes</a:t>
            </a:r>
          </a:p>
          <a:p>
            <a:pPr marL="342900" indent="-342900" algn="just">
              <a:lnSpc>
                <a:spcPct val="107000"/>
              </a:lnSpc>
              <a:spcAft>
                <a:spcPts val="800"/>
              </a:spcAft>
              <a:buFont typeface="Wingdings" panose="05000000000000000000" pitchFamily="2" charset="2"/>
              <a:buChar char="§"/>
            </a:pPr>
            <a:endParaRPr lang="fr-FR" sz="2000" dirty="0">
              <a:latin typeface="Arial" panose="020B0604020202020204" pitchFamily="34" charset="0"/>
              <a:ea typeface="Calibri" panose="020F0502020204030204" pitchFamily="34" charset="0"/>
              <a:cs typeface="Arial" panose="020B0604020202020204" pitchFamily="34" charset="0"/>
            </a:endParaRPr>
          </a:p>
          <a:p>
            <a:pPr marL="342900" indent="-342900" algn="just">
              <a:lnSpc>
                <a:spcPct val="107000"/>
              </a:lnSpc>
              <a:spcAft>
                <a:spcPts val="800"/>
              </a:spcAft>
              <a:buFont typeface="Wingdings" panose="05000000000000000000" pitchFamily="2" charset="2"/>
              <a:buChar char="§"/>
            </a:pPr>
            <a:r>
              <a:rPr lang="fr-FR" sz="2000" dirty="0">
                <a:effectLst/>
                <a:latin typeface="Arial" panose="020B0604020202020204" pitchFamily="34" charset="0"/>
                <a:ea typeface="Calibri" panose="020F0502020204030204" pitchFamily="34" charset="0"/>
                <a:cs typeface="Arial" panose="020B0604020202020204" pitchFamily="34" charset="0"/>
              </a:rPr>
              <a:t>Visibilité des actions de développement</a:t>
            </a:r>
          </a:p>
        </p:txBody>
      </p:sp>
    </p:spTree>
    <p:extLst>
      <p:ext uri="{BB962C8B-B14F-4D97-AF65-F5344CB8AC3E}">
        <p14:creationId xmlns:p14="http://schemas.microsoft.com/office/powerpoint/2010/main" val="21316839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3D3E9-F5DD-35B6-33D3-179116AD0EF3}"/>
            </a:ext>
          </a:extLst>
        </p:cNvPr>
        <p:cNvGrpSpPr/>
        <p:nvPr/>
      </p:nvGrpSpPr>
      <p:grpSpPr>
        <a:xfrm>
          <a:off x="0" y="0"/>
          <a:ext cx="0" cy="0"/>
          <a:chOff x="0" y="0"/>
          <a:chExt cx="0" cy="0"/>
        </a:xfrm>
      </p:grpSpPr>
      <p:sp>
        <p:nvSpPr>
          <p:cNvPr id="3" name="ZoneTexte 2">
            <a:extLst>
              <a:ext uri="{FF2B5EF4-FFF2-40B4-BE49-F238E27FC236}">
                <a16:creationId xmlns:a16="http://schemas.microsoft.com/office/drawing/2014/main" id="{FABDF9D4-E3BA-1B8E-B348-61A4885F3FB2}"/>
              </a:ext>
            </a:extLst>
          </p:cNvPr>
          <p:cNvSpPr txBox="1"/>
          <p:nvPr/>
        </p:nvSpPr>
        <p:spPr>
          <a:xfrm>
            <a:off x="440871" y="1145507"/>
            <a:ext cx="11310258" cy="3318537"/>
          </a:xfrm>
          <a:prstGeom prst="rect">
            <a:avLst/>
          </a:prstGeom>
          <a:noFill/>
        </p:spPr>
        <p:txBody>
          <a:bodyPr wrap="square" rtlCol="0">
            <a:spAutoFit/>
          </a:bodyPr>
          <a:lstStyle/>
          <a:p>
            <a:pPr marL="342900" indent="-342900" algn="just">
              <a:lnSpc>
                <a:spcPct val="107000"/>
              </a:lnSpc>
              <a:spcAft>
                <a:spcPts val="800"/>
              </a:spcAft>
              <a:buFont typeface="Wingdings" panose="05000000000000000000" pitchFamily="2" charset="2"/>
              <a:buChar char="§"/>
            </a:pPr>
            <a:r>
              <a:rPr lang="fr-FR" sz="2000" dirty="0">
                <a:effectLst/>
                <a:latin typeface="Arial" panose="020B0604020202020204" pitchFamily="34" charset="0"/>
                <a:ea typeface="Calibri" panose="020F0502020204030204" pitchFamily="34" charset="0"/>
                <a:cs typeface="Arial" panose="020B0604020202020204" pitchFamily="34" charset="0"/>
              </a:rPr>
              <a:t>Co-gestion</a:t>
            </a:r>
            <a:r>
              <a:rPr lang="fr-FR" sz="2000" dirty="0">
                <a:latin typeface="Arial" panose="020B0604020202020204" pitchFamily="34" charset="0"/>
                <a:ea typeface="Calibri" panose="020F0502020204030204" pitchFamily="34" charset="0"/>
                <a:cs typeface="Arial" panose="020B0604020202020204" pitchFamily="34" charset="0"/>
              </a:rPr>
              <a:t> des marchés ruraux entre les communautés et les collectivités</a:t>
            </a:r>
            <a:endParaRPr lang="fr-FR" sz="2000" dirty="0">
              <a:effectLst/>
              <a:latin typeface="Arial" panose="020B0604020202020204" pitchFamily="34" charset="0"/>
              <a:ea typeface="Calibri" panose="020F0502020204030204" pitchFamily="34" charset="0"/>
              <a:cs typeface="Arial" panose="020B0604020202020204" pitchFamily="34" charset="0"/>
            </a:endParaRPr>
          </a:p>
          <a:p>
            <a:pPr marL="342900" indent="-342900" algn="just">
              <a:lnSpc>
                <a:spcPct val="107000"/>
              </a:lnSpc>
              <a:spcAft>
                <a:spcPts val="800"/>
              </a:spcAft>
              <a:buFont typeface="Wingdings" panose="05000000000000000000" pitchFamily="2" charset="2"/>
              <a:buChar char="§"/>
            </a:pPr>
            <a:endParaRPr lang="fr-FR" sz="2000" dirty="0">
              <a:effectLst/>
              <a:latin typeface="Arial" panose="020B0604020202020204" pitchFamily="34" charset="0"/>
              <a:ea typeface="Calibri" panose="020F0502020204030204" pitchFamily="34" charset="0"/>
              <a:cs typeface="Arial" panose="020B0604020202020204" pitchFamily="34" charset="0"/>
            </a:endParaRPr>
          </a:p>
          <a:p>
            <a:pPr marL="342900" indent="-342900" algn="just">
              <a:lnSpc>
                <a:spcPct val="107000"/>
              </a:lnSpc>
              <a:spcAft>
                <a:spcPts val="800"/>
              </a:spcAft>
              <a:buFont typeface="Wingdings" panose="05000000000000000000" pitchFamily="2" charset="2"/>
              <a:buChar char="§"/>
            </a:pPr>
            <a:r>
              <a:rPr lang="fr-FR" sz="2000" dirty="0">
                <a:latin typeface="Arial" panose="020B0604020202020204" pitchFamily="34" charset="0"/>
                <a:ea typeface="Calibri" panose="020F0502020204030204" pitchFamily="34" charset="0"/>
                <a:cs typeface="Arial" panose="020B0604020202020204" pitchFamily="34" charset="0"/>
              </a:rPr>
              <a:t>Règlement des conflits agriculteurs-éleveurs à la lumière des dispositions règlementaires et des mécanismes endogènes aux communautés</a:t>
            </a:r>
          </a:p>
          <a:p>
            <a:pPr marL="342900" indent="-342900" algn="just">
              <a:lnSpc>
                <a:spcPct val="107000"/>
              </a:lnSpc>
              <a:spcAft>
                <a:spcPts val="800"/>
              </a:spcAft>
              <a:buFont typeface="Wingdings" panose="05000000000000000000" pitchFamily="2" charset="2"/>
              <a:buChar char="§"/>
            </a:pPr>
            <a:endParaRPr lang="fr-FR" sz="2000" dirty="0">
              <a:effectLst/>
              <a:latin typeface="Arial" panose="020B0604020202020204" pitchFamily="34" charset="0"/>
              <a:ea typeface="Calibri" panose="020F0502020204030204" pitchFamily="34" charset="0"/>
              <a:cs typeface="Arial" panose="020B0604020202020204" pitchFamily="34" charset="0"/>
            </a:endParaRPr>
          </a:p>
          <a:p>
            <a:pPr marL="342900" indent="-342900" algn="just">
              <a:lnSpc>
                <a:spcPct val="107000"/>
              </a:lnSpc>
              <a:spcAft>
                <a:spcPts val="800"/>
              </a:spcAft>
              <a:buFont typeface="Wingdings" panose="05000000000000000000" pitchFamily="2" charset="2"/>
              <a:buChar char="§"/>
            </a:pPr>
            <a:r>
              <a:rPr lang="fr-FR" sz="2000" dirty="0">
                <a:effectLst/>
                <a:latin typeface="Arial" panose="020B0604020202020204" pitchFamily="34" charset="0"/>
                <a:ea typeface="Calibri" panose="020F0502020204030204" pitchFamily="34" charset="0"/>
                <a:cs typeface="Arial" panose="020B0604020202020204" pitchFamily="34" charset="0"/>
              </a:rPr>
              <a:t>Gestion de la problématique des demandeurs d’asile au sein des communautés</a:t>
            </a:r>
          </a:p>
          <a:p>
            <a:pPr marL="342900" indent="-342900" algn="just">
              <a:lnSpc>
                <a:spcPct val="107000"/>
              </a:lnSpc>
              <a:spcAft>
                <a:spcPts val="800"/>
              </a:spcAft>
              <a:buFont typeface="Wingdings" panose="05000000000000000000" pitchFamily="2" charset="2"/>
              <a:buChar char="§"/>
            </a:pPr>
            <a:endParaRPr lang="fr-FR" sz="2000" dirty="0">
              <a:latin typeface="Arial" panose="020B0604020202020204" pitchFamily="34" charset="0"/>
              <a:ea typeface="Calibri" panose="020F0502020204030204" pitchFamily="34" charset="0"/>
              <a:cs typeface="Arial" panose="020B0604020202020204" pitchFamily="34" charset="0"/>
            </a:endParaRPr>
          </a:p>
          <a:p>
            <a:pPr marL="342900" indent="-342900" algn="just">
              <a:lnSpc>
                <a:spcPct val="107000"/>
              </a:lnSpc>
              <a:spcAft>
                <a:spcPts val="800"/>
              </a:spcAft>
              <a:buFont typeface="Wingdings" panose="05000000000000000000" pitchFamily="2" charset="2"/>
              <a:buChar char="§"/>
            </a:pPr>
            <a:r>
              <a:rPr lang="fr-FR" sz="2000" dirty="0">
                <a:latin typeface="Arial" panose="020B0604020202020204" pitchFamily="34" charset="0"/>
                <a:ea typeface="Calibri" panose="020F0502020204030204" pitchFamily="34" charset="0"/>
                <a:cs typeface="Arial" panose="020B0604020202020204" pitchFamily="34" charset="0"/>
              </a:rPr>
              <a:t>Le budget participatif</a:t>
            </a:r>
          </a:p>
        </p:txBody>
      </p:sp>
      <p:sp>
        <p:nvSpPr>
          <p:cNvPr id="10" name="Rectangle 9">
            <a:extLst>
              <a:ext uri="{FF2B5EF4-FFF2-40B4-BE49-F238E27FC236}">
                <a16:creationId xmlns:a16="http://schemas.microsoft.com/office/drawing/2014/main" id="{1B45932B-2149-D8FB-B980-13257D7B1706}"/>
              </a:ext>
            </a:extLst>
          </p:cNvPr>
          <p:cNvSpPr/>
          <p:nvPr/>
        </p:nvSpPr>
        <p:spPr>
          <a:xfrm>
            <a:off x="440871" y="206490"/>
            <a:ext cx="11310257" cy="807061"/>
          </a:xfrm>
          <a:prstGeom prst="rect">
            <a:avLst/>
          </a:prstGeom>
          <a:solidFill>
            <a:srgbClr val="9F1C20"/>
          </a:solidFill>
          <a:ln>
            <a:solidFill>
              <a:srgbClr val="9F1C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fr-FR" sz="2200" b="1" dirty="0">
                <a:effectLst/>
                <a:latin typeface="Arial" panose="020B0604020202020204" pitchFamily="34" charset="0"/>
                <a:ea typeface="Calibri" panose="020F0502020204030204" pitchFamily="34" charset="0"/>
                <a:cs typeface="Arial" panose="020B0604020202020204" pitchFamily="34" charset="0"/>
              </a:rPr>
              <a:t>QUELQUES CAS PRATIQUES </a:t>
            </a:r>
            <a:endParaRPr lang="fr-FR" sz="22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Image 1">
            <a:extLst>
              <a:ext uri="{FF2B5EF4-FFF2-40B4-BE49-F238E27FC236}">
                <a16:creationId xmlns:a16="http://schemas.microsoft.com/office/drawing/2014/main" id="{CECDBF4D-188D-E902-A871-884EDFADBBE7}"/>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1212759" y="6074683"/>
            <a:ext cx="815955" cy="783317"/>
          </a:xfrm>
          <a:prstGeom prst="rect">
            <a:avLst/>
          </a:prstGeom>
        </p:spPr>
      </p:pic>
      <p:pic>
        <p:nvPicPr>
          <p:cNvPr id="4" name="Image 3">
            <a:extLst>
              <a:ext uri="{FF2B5EF4-FFF2-40B4-BE49-F238E27FC236}">
                <a16:creationId xmlns:a16="http://schemas.microsoft.com/office/drawing/2014/main" id="{E2837406-2737-ECC4-6EF8-66E11566E844}"/>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440870" y="6445384"/>
            <a:ext cx="1881359" cy="368144"/>
          </a:xfrm>
          <a:prstGeom prst="rect">
            <a:avLst/>
          </a:prstGeom>
        </p:spPr>
      </p:pic>
    </p:spTree>
    <p:extLst>
      <p:ext uri="{BB962C8B-B14F-4D97-AF65-F5344CB8AC3E}">
        <p14:creationId xmlns:p14="http://schemas.microsoft.com/office/powerpoint/2010/main" val="13556342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2C283F-06C7-DB62-40B8-6165FA1918BD}"/>
            </a:ext>
          </a:extLst>
        </p:cNvPr>
        <p:cNvGrpSpPr/>
        <p:nvPr/>
      </p:nvGrpSpPr>
      <p:grpSpPr>
        <a:xfrm>
          <a:off x="0" y="0"/>
          <a:ext cx="0" cy="0"/>
          <a:chOff x="0" y="0"/>
          <a:chExt cx="0" cy="0"/>
        </a:xfrm>
      </p:grpSpPr>
      <p:sp>
        <p:nvSpPr>
          <p:cNvPr id="3" name="ZoneTexte 2">
            <a:extLst>
              <a:ext uri="{FF2B5EF4-FFF2-40B4-BE49-F238E27FC236}">
                <a16:creationId xmlns:a16="http://schemas.microsoft.com/office/drawing/2014/main" id="{08ACAE21-034E-AFEB-D493-B313BB4BA4D6}"/>
              </a:ext>
            </a:extLst>
          </p:cNvPr>
          <p:cNvSpPr txBox="1"/>
          <p:nvPr/>
        </p:nvSpPr>
        <p:spPr>
          <a:xfrm>
            <a:off x="440871" y="936184"/>
            <a:ext cx="11310258" cy="4392869"/>
          </a:xfrm>
          <a:prstGeom prst="rect">
            <a:avLst/>
          </a:prstGeom>
          <a:noFill/>
        </p:spPr>
        <p:txBody>
          <a:bodyPr wrap="square" rtlCol="0">
            <a:spAutoFit/>
          </a:bodyPr>
          <a:lstStyle/>
          <a:p>
            <a:pPr algn="just">
              <a:lnSpc>
                <a:spcPct val="107000"/>
              </a:lnSpc>
              <a:spcAft>
                <a:spcPts val="800"/>
              </a:spcAft>
            </a:pPr>
            <a:r>
              <a:rPr lang="fr-FR" sz="2200" dirty="0">
                <a:effectLst/>
                <a:latin typeface="Arial" panose="020B0604020202020204" pitchFamily="34" charset="0"/>
                <a:ea typeface="Calibri" panose="020F0502020204030204" pitchFamily="34" charset="0"/>
                <a:cs typeface="Arial" panose="020B0604020202020204" pitchFamily="34" charset="0"/>
              </a:rPr>
              <a:t>La décentralisation constitue un processus irréversible pour l’instauration d’une gouvernance locale efficace.</a:t>
            </a:r>
            <a:endParaRPr lang="fr-FR" sz="22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fr-FR" sz="2200" b="1" dirty="0">
                <a:effectLst/>
                <a:latin typeface="Arial" panose="020B0604020202020204" pitchFamily="34" charset="0"/>
                <a:ea typeface="Calibri" panose="020F0502020204030204" pitchFamily="34" charset="0"/>
                <a:cs typeface="Arial" panose="020B0604020202020204" pitchFamily="34" charset="0"/>
              </a:rPr>
              <a:t> </a:t>
            </a:r>
            <a:endParaRPr lang="fr-FR" sz="22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fr-FR" sz="2200" dirty="0">
                <a:effectLst/>
                <a:latin typeface="Arial" panose="020B0604020202020204" pitchFamily="34" charset="0"/>
                <a:ea typeface="Calibri" panose="020F0502020204030204" pitchFamily="34" charset="0"/>
                <a:cs typeface="Arial" panose="020B0604020202020204" pitchFamily="34" charset="0"/>
              </a:rPr>
              <a:t>Elle exige, de nos jours, l’implication effective des populations, à travers l’opérationnalisation d’une démocratie de proximité, dans la conduite de la politique de développement local devant répondre à leurs aspirations. </a:t>
            </a:r>
            <a:endParaRPr lang="fr-FR" sz="22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fr-FR" sz="2200" dirty="0">
                <a:effectLst/>
                <a:latin typeface="Arial" panose="020B0604020202020204" pitchFamily="34" charset="0"/>
                <a:ea typeface="Calibri" panose="020F0502020204030204" pitchFamily="34" charset="0"/>
                <a:cs typeface="Arial" panose="020B0604020202020204" pitchFamily="34" charset="0"/>
              </a:rPr>
              <a:t> </a:t>
            </a:r>
            <a:endParaRPr lang="fr-FR" sz="2200" dirty="0">
              <a:effectLst/>
              <a:latin typeface="Calibri" panose="020F0502020204030204" pitchFamily="34" charset="0"/>
              <a:ea typeface="Calibri" panose="020F0502020204030204" pitchFamily="34" charset="0"/>
              <a:cs typeface="Arial" panose="020B0604020202020204" pitchFamily="34" charset="0"/>
            </a:endParaRPr>
          </a:p>
          <a:p>
            <a:r>
              <a:rPr lang="fr-FR" sz="2200" dirty="0">
                <a:effectLst/>
                <a:latin typeface="Arial" panose="020B0604020202020204" pitchFamily="34" charset="0"/>
                <a:ea typeface="Calibri" panose="020F0502020204030204" pitchFamily="34" charset="0"/>
              </a:rPr>
              <a:t>Cette démarche participative locale et initiée par de nombreux projets, dont le Projet de Cohésion Sociale des régions Nord du Golfe de Guinée (COSO), deviendra, à moyen terme, la norme pour une gouvernance locale véritablement au service de la cohésion sociale.</a:t>
            </a:r>
            <a:endParaRPr lang="fr-FR" sz="2200" b="1" dirty="0">
              <a:latin typeface="Avenir Book"/>
            </a:endParaRPr>
          </a:p>
        </p:txBody>
      </p:sp>
      <p:sp>
        <p:nvSpPr>
          <p:cNvPr id="10" name="Rectangle 9">
            <a:extLst>
              <a:ext uri="{FF2B5EF4-FFF2-40B4-BE49-F238E27FC236}">
                <a16:creationId xmlns:a16="http://schemas.microsoft.com/office/drawing/2014/main" id="{80623B17-8904-CB85-7685-3F725FB86681}"/>
              </a:ext>
            </a:extLst>
          </p:cNvPr>
          <p:cNvSpPr/>
          <p:nvPr/>
        </p:nvSpPr>
        <p:spPr>
          <a:xfrm>
            <a:off x="440871" y="206491"/>
            <a:ext cx="11310257" cy="576064"/>
          </a:xfrm>
          <a:prstGeom prst="rect">
            <a:avLst/>
          </a:prstGeom>
          <a:solidFill>
            <a:srgbClr val="9F1C20"/>
          </a:solidFill>
          <a:ln>
            <a:solidFill>
              <a:srgbClr val="9F1C2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US" sz="2800" b="1" dirty="0">
                <a:solidFill>
                  <a:srgbClr val="FFFFFF"/>
                </a:solidFill>
                <a:latin typeface="Arial" panose="020B0604020202020204" pitchFamily="34" charset="0"/>
                <a:cs typeface="Arial" panose="020B0604020202020204" pitchFamily="34" charset="0"/>
              </a:rPr>
              <a:t>IX- CONCLUSION</a:t>
            </a:r>
            <a:endParaRPr lang="en-GB" sz="2800" dirty="0">
              <a:solidFill>
                <a:srgbClr val="595959"/>
              </a:solidFill>
              <a:latin typeface="Arial" panose="020B0604020202020204" pitchFamily="34" charset="0"/>
              <a:cs typeface="Arial" panose="020B0604020202020204" pitchFamily="34" charset="0"/>
            </a:endParaRPr>
          </a:p>
        </p:txBody>
      </p:sp>
      <p:pic>
        <p:nvPicPr>
          <p:cNvPr id="2" name="Image 1">
            <a:extLst>
              <a:ext uri="{FF2B5EF4-FFF2-40B4-BE49-F238E27FC236}">
                <a16:creationId xmlns:a16="http://schemas.microsoft.com/office/drawing/2014/main" id="{077BD07E-EC72-444A-C830-0A2DD25AFB23}"/>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1212759" y="6074683"/>
            <a:ext cx="815955" cy="783317"/>
          </a:xfrm>
          <a:prstGeom prst="rect">
            <a:avLst/>
          </a:prstGeom>
        </p:spPr>
      </p:pic>
      <p:pic>
        <p:nvPicPr>
          <p:cNvPr id="4" name="Image 3">
            <a:extLst>
              <a:ext uri="{FF2B5EF4-FFF2-40B4-BE49-F238E27FC236}">
                <a16:creationId xmlns:a16="http://schemas.microsoft.com/office/drawing/2014/main" id="{C4CBD2B4-6D38-8DBE-FF02-E97C05D74D2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440870" y="6445384"/>
            <a:ext cx="1881359" cy="368144"/>
          </a:xfrm>
          <a:prstGeom prst="rect">
            <a:avLst/>
          </a:prstGeom>
        </p:spPr>
      </p:pic>
    </p:spTree>
    <p:extLst>
      <p:ext uri="{BB962C8B-B14F-4D97-AF65-F5344CB8AC3E}">
        <p14:creationId xmlns:p14="http://schemas.microsoft.com/office/powerpoint/2010/main" val="1271455083"/>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F71752FFFF1AC40A94A11EB94072ED0" ma:contentTypeVersion="12" ma:contentTypeDescription="Crée un document." ma:contentTypeScope="" ma:versionID="170c7156068d4dd61666b8fa4853a5d2">
  <xsd:schema xmlns:xsd="http://www.w3.org/2001/XMLSchema" xmlns:xs="http://www.w3.org/2001/XMLSchema" xmlns:p="http://schemas.microsoft.com/office/2006/metadata/properties" xmlns:ns2="9bc22ff7-ef93-4452-9dd9-d0fbbb384319" xmlns:ns3="154a59e4-fc38-4ea4-b2fd-883e2d379ca4" targetNamespace="http://schemas.microsoft.com/office/2006/metadata/properties" ma:root="true" ma:fieldsID="1486d3cc1537b250e745a8be3660d38c" ns2:_="" ns3:_="">
    <xsd:import namespace="9bc22ff7-ef93-4452-9dd9-d0fbbb384319"/>
    <xsd:import namespace="154a59e4-fc38-4ea4-b2fd-883e2d379ca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bc22ff7-ef93-4452-9dd9-d0fbbb38431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Balises d’images" ma:readOnly="false" ma:fieldId="{5cf76f15-5ced-4ddc-b409-7134ff3c332f}" ma:taxonomyMulti="true" ma:sspId="933c58bb-8ac9-4943-8120-a6ea7461a33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154a59e4-fc38-4ea4-b2fd-883e2d379ca4"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5dc725bb-62bd-4021-92b0-51287f406427}" ma:internalName="TaxCatchAll" ma:showField="CatchAllData" ma:web="154a59e4-fc38-4ea4-b2fd-883e2d379ca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9bc22ff7-ef93-4452-9dd9-d0fbbb384319">
      <Terms xmlns="http://schemas.microsoft.com/office/infopath/2007/PartnerControls"/>
    </lcf76f155ced4ddcb4097134ff3c332f>
    <TaxCatchAll xmlns="154a59e4-fc38-4ea4-b2fd-883e2d379ca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EB43BF1-6D2A-4392-A433-F542A7C9F96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bc22ff7-ef93-4452-9dd9-d0fbbb384319"/>
    <ds:schemaRef ds:uri="154a59e4-fc38-4ea4-b2fd-883e2d379ca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0C005B7-109C-443C-9AF1-7EF62B287C35}">
  <ds:schemaRefs>
    <ds:schemaRef ds:uri="http://schemas.microsoft.com/office/2006/metadata/properties"/>
    <ds:schemaRef ds:uri="http://schemas.microsoft.com/office/infopath/2007/PartnerControls"/>
    <ds:schemaRef ds:uri="9bc22ff7-ef93-4452-9dd9-d0fbbb384319"/>
    <ds:schemaRef ds:uri="154a59e4-fc38-4ea4-b2fd-883e2d379ca4"/>
  </ds:schemaRefs>
</ds:datastoreItem>
</file>

<file path=customXml/itemProps3.xml><?xml version="1.0" encoding="utf-8"?>
<ds:datastoreItem xmlns:ds="http://schemas.openxmlformats.org/officeDocument/2006/customXml" ds:itemID="{747F8239-81DC-4EED-9F40-0A002D23A75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3340</TotalTime>
  <Words>676</Words>
  <Application>Microsoft Office PowerPoint</Application>
  <PresentationFormat>Grand écran</PresentationFormat>
  <Paragraphs>116</Paragraphs>
  <Slides>13</Slides>
  <Notes>0</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13</vt:i4>
      </vt:variant>
    </vt:vector>
  </HeadingPairs>
  <TitlesOfParts>
    <vt:vector size="20" baseType="lpstr">
      <vt:lpstr>Arial</vt:lpstr>
      <vt:lpstr>Avenir Book</vt:lpstr>
      <vt:lpstr>Calibri</vt:lpstr>
      <vt:lpstr>Calibri Light</vt:lpstr>
      <vt:lpstr>Segoe UI</vt:lpstr>
      <vt:lpstr>Wingdings</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Quelques résultats attendu en Côte d’Ivoire</dc:title>
  <dc:creator>USER</dc:creator>
  <cp:lastModifiedBy>hp</cp:lastModifiedBy>
  <cp:revision>100</cp:revision>
  <dcterms:created xsi:type="dcterms:W3CDTF">2022-04-18T09:41:42Z</dcterms:created>
  <dcterms:modified xsi:type="dcterms:W3CDTF">2025-05-24T08:29:49Z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0x0101002F71752FFFF1AC40A94A11EB94072ED0</vt:lpwstr>
  </property>
</Properties>
</file>