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16"/>
  </p:notesMasterIdLst>
  <p:sldIdLst>
    <p:sldId id="256" r:id="rId5"/>
    <p:sldId id="257" r:id="rId6"/>
    <p:sldId id="258" r:id="rId7"/>
    <p:sldId id="259" r:id="rId8"/>
    <p:sldId id="260" r:id="rId9"/>
    <p:sldId id="261" r:id="rId10"/>
    <p:sldId id="262" r:id="rId11"/>
    <p:sldId id="263" r:id="rId12"/>
    <p:sldId id="264" r:id="rId13"/>
    <p:sldId id="265" r:id="rId14"/>
    <p:sldId id="266" r:id="rId15"/>
  </p:sldIdLst>
  <p:sldSz cx="18288000" cy="10287000"/>
  <p:notesSz cx="6858000" cy="9144000"/>
  <p:embeddedFontLst>
    <p:embeddedFont>
      <p:font typeface="Arial" panose="020B0604020202020204" pitchFamily="34" charset="0"/>
      <p:regular r:id="rId17"/>
    </p:embeddedFont>
    <p:embeddedFont>
      <p:font typeface="Arial Bold" panose="020B0604020202020204" charset="0"/>
      <p:regular r:id="rId18"/>
      <p:bold r:id="rId19"/>
    </p:embeddedFont>
    <p:embeddedFont>
      <p:font typeface="Arimo" panose="020B0604020202020204" charset="0"/>
      <p:regular r:id="rId20"/>
    </p:embeddedFont>
    <p:embeddedFont>
      <p:font typeface="Arimo Bold" panose="020B0604020202020204" charset="0"/>
      <p:regular r:id="rId21"/>
    </p:embeddedFont>
    <p:embeddedFont>
      <p:font typeface="Calibri" panose="020F0502020204030204" pitchFamily="34" charset="0"/>
      <p:regular r:id="rId22"/>
      <p:bold r:id="rId23"/>
      <p:italic r:id="rId24"/>
      <p:boldItalic r:id="rId25"/>
    </p:embeddedFont>
    <p:embeddedFont>
      <p:font typeface="Canva Sans" panose="020B0604020202020204" charset="0"/>
      <p:regular r:id="rId26"/>
    </p:embeddedFont>
    <p:embeddedFont>
      <p:font typeface="Canva Sans Bold" panose="020B0604020202020204" charset="0"/>
      <p:regular r:id="rId27"/>
    </p:embeddedFont>
    <p:embeddedFont>
      <p:font typeface="Canva Sans Bold Italics" panose="020B0604020202020204" charset="0"/>
      <p:regular r:id="rId28"/>
    </p:embeddedFont>
    <p:embeddedFont>
      <p:font typeface="Codec Pro ExtraBold" panose="020B0604020202020204" charset="0"/>
      <p:regular r:id="rId29"/>
    </p:embeddedFont>
    <p:embeddedFont>
      <p:font typeface="Now" panose="020B0604020202020204" charset="0"/>
      <p:regular r:id="rId30"/>
    </p:embeddedFont>
    <p:embeddedFont>
      <p:font typeface="Now Bold" panose="020B0604020202020204" charset="0"/>
      <p:regular r:id="rId31"/>
    </p:embeddedFont>
    <p:embeddedFont>
      <p:font typeface="Now Medium" panose="020B0604020202020204" charset="0"/>
      <p:regular r:id="rId32"/>
    </p:embeddedFont>
    <p:embeddedFont>
      <p:font typeface="Open Sauce" panose="020B0604020202020204" charset="0"/>
      <p:regular r:id="rId33"/>
    </p:embeddedFont>
    <p:embeddedFont>
      <p:font typeface="Open Sauce Bold" panose="020B0604020202020204" charset="0"/>
      <p:regular r:id="rId34"/>
    </p:embeddedFont>
    <p:embeddedFont>
      <p:font typeface="Raleway Bold" panose="020B0604020202020204" charset="0"/>
      <p:regular r:id="rId35"/>
    </p:embeddedFont>
    <p:embeddedFont>
      <p:font typeface="Raleway Semi-Bold" panose="020B0604020202020204" charset="0"/>
      <p:regular r:id="rId36"/>
    </p:embeddedFont>
    <p:embeddedFont>
      <p:font typeface="TT Rounds Condensed" panose="020B0604020202020204" charset="0"/>
      <p:regular r:id="rId37"/>
    </p:embeddedFont>
    <p:embeddedFont>
      <p:font typeface="TT Rounds Condensed Bold" panose="020B0604020202020204" charset="0"/>
      <p:regular r:id="rId3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80255" autoAdjust="0"/>
  </p:normalViewPr>
  <p:slideViewPr>
    <p:cSldViewPr>
      <p:cViewPr varScale="1">
        <p:scale>
          <a:sx n="39" d="100"/>
          <a:sy n="39" d="100"/>
        </p:scale>
        <p:origin x="1164" y="5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font" Target="fonts/font2.fntdata"/><Relationship Id="rId26" Type="http://schemas.openxmlformats.org/officeDocument/2006/relationships/font" Target="fonts/font10.fntdata"/><Relationship Id="rId39" Type="http://schemas.openxmlformats.org/officeDocument/2006/relationships/presProps" Target="presProps.xml"/><Relationship Id="rId21" Type="http://schemas.openxmlformats.org/officeDocument/2006/relationships/font" Target="fonts/font5.fntdata"/><Relationship Id="rId34" Type="http://schemas.openxmlformats.org/officeDocument/2006/relationships/font" Target="fonts/font18.fntdata"/><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openxmlformats.org/officeDocument/2006/relationships/font" Target="fonts/font13.fntdata"/><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8.fntdata"/><Relationship Id="rId32" Type="http://schemas.openxmlformats.org/officeDocument/2006/relationships/font" Target="fonts/font16.fntdata"/><Relationship Id="rId37" Type="http://schemas.openxmlformats.org/officeDocument/2006/relationships/font" Target="fonts/font21.fntdata"/><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7.fntdata"/><Relationship Id="rId28" Type="http://schemas.openxmlformats.org/officeDocument/2006/relationships/font" Target="fonts/font12.fntdata"/><Relationship Id="rId36" Type="http://schemas.openxmlformats.org/officeDocument/2006/relationships/font" Target="fonts/font20.fntdata"/><Relationship Id="rId10" Type="http://schemas.openxmlformats.org/officeDocument/2006/relationships/slide" Target="slides/slide6.xml"/><Relationship Id="rId19" Type="http://schemas.openxmlformats.org/officeDocument/2006/relationships/font" Target="fonts/font3.fntdata"/><Relationship Id="rId31" Type="http://schemas.openxmlformats.org/officeDocument/2006/relationships/font" Target="fonts/font15.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font" Target="fonts/font14.fntdata"/><Relationship Id="rId35" Type="http://schemas.openxmlformats.org/officeDocument/2006/relationships/font" Target="fonts/font19.fntdata"/><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font" Target="fonts/font1.fntdata"/><Relationship Id="rId25" Type="http://schemas.openxmlformats.org/officeDocument/2006/relationships/font" Target="fonts/font9.fntdata"/><Relationship Id="rId33" Type="http://schemas.openxmlformats.org/officeDocument/2006/relationships/font" Target="fonts/font17.fntdata"/><Relationship Id="rId38" Type="http://schemas.openxmlformats.org/officeDocument/2006/relationships/font" Target="fonts/font2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BJ"/>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77AEE6-C0E2-4E32-8421-C779A853F297}" type="datetimeFigureOut">
              <a:rPr lang="fr-BJ" smtClean="0"/>
              <a:t>05/24/2025</a:t>
            </a:fld>
            <a:endParaRPr lang="fr-BJ"/>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BJ"/>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J"/>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BJ"/>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8407900-1E08-466A-902E-3ADFD6094DF0}" type="slidenum">
              <a:rPr lang="fr-BJ" smtClean="0"/>
              <a:t>‹N°›</a:t>
            </a:fld>
            <a:endParaRPr lang="fr-BJ"/>
          </a:p>
        </p:txBody>
      </p:sp>
    </p:spTree>
    <p:extLst>
      <p:ext uri="{BB962C8B-B14F-4D97-AF65-F5344CB8AC3E}">
        <p14:creationId xmlns:p14="http://schemas.microsoft.com/office/powerpoint/2010/main" val="16504678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CA" sz="1800" dirty="0">
                <a:effectLst/>
                <a:latin typeface="Times New Roman" panose="02020603050405020304" pitchFamily="18" charset="0"/>
                <a:ea typeface="Times New Roman" panose="02020603050405020304" pitchFamily="18" charset="0"/>
              </a:rPr>
              <a:t>Le mini baromètre évalue les dimensions horizontales et verticales de la cohésion sociale au sein d’une communauté. </a:t>
            </a:r>
          </a:p>
          <a:p>
            <a:r>
              <a:rPr lang="fr-CA" sz="1800" dirty="0">
                <a:effectLst/>
                <a:latin typeface="Times New Roman" panose="02020603050405020304" pitchFamily="18" charset="0"/>
                <a:ea typeface="Times New Roman" panose="02020603050405020304" pitchFamily="18" charset="0"/>
              </a:rPr>
              <a:t>La dimension horizontale fait référence à la qualité des relations entre pairs, tant pour les individus que pour les divers groupes au sein d’une société, c’est-à-dire les niveaux de solidarité, de confiance, d’acceptation, de réciprocité et de multiplicité des liens.</a:t>
            </a:r>
          </a:p>
          <a:p>
            <a:r>
              <a:rPr lang="fr-CA" sz="1800" dirty="0">
                <a:effectLst/>
                <a:latin typeface="Times New Roman" panose="02020603050405020304" pitchFamily="18" charset="0"/>
                <a:ea typeface="Times New Roman" panose="02020603050405020304" pitchFamily="18" charset="0"/>
              </a:rPr>
              <a:t>La dimension verticale, quant à elle, fait référence aux relations hiérarchiques, par exemple les niveaux de leadership, d’autorité, de pouvoir et d’influence. Elle indique dans quelle mesure les institutions étatiques et non étatiques – par exemple, les marchés, les groupes culturels/traditionnels, religieux, la société civile, les ONG, etc. – interagissent avec les communautés et les individus de manière inclusive, équitable, transparente et responsable, dans le double objectif de renforcer les relations sociales et de réduire les inégalités, l’exclusion et les divisions dans un contexte d’égalité des chances pour tous.</a:t>
            </a:r>
          </a:p>
          <a:p>
            <a:pPr marL="0" marR="0" lvl="0" indent="0" algn="l" defTabSz="914400" rtl="0" eaLnBrk="1" fontAlgn="auto" latinLnBrk="0" hangingPunct="1">
              <a:lnSpc>
                <a:spcPct val="100000"/>
              </a:lnSpc>
              <a:spcBef>
                <a:spcPts val="0"/>
              </a:spcBef>
              <a:spcAft>
                <a:spcPts val="0"/>
              </a:spcAft>
              <a:buClrTx/>
              <a:buSzTx/>
              <a:buFontTx/>
              <a:buNone/>
              <a:tabLst/>
              <a:defRPr/>
            </a:pPr>
            <a:r>
              <a:rPr lang="fr-CA" sz="1800" dirty="0">
                <a:effectLst/>
                <a:latin typeface="Times New Roman" panose="02020603050405020304" pitchFamily="18" charset="0"/>
              </a:rPr>
              <a:t>Échelle de </a:t>
            </a:r>
            <a:r>
              <a:rPr lang="fr-CA" sz="1800" dirty="0" err="1">
                <a:effectLst/>
                <a:latin typeface="Times New Roman" panose="02020603050405020304" pitchFamily="18" charset="0"/>
              </a:rPr>
              <a:t>likert</a:t>
            </a:r>
            <a:r>
              <a:rPr lang="fr-CA" sz="1800" dirty="0">
                <a:effectLst/>
                <a:latin typeface="Times New Roman" panose="02020603050405020304" pitchFamily="18" charset="0"/>
              </a:rPr>
              <a:t> : </a:t>
            </a:r>
            <a:r>
              <a:rPr lang="fr-CA" sz="1800" dirty="0">
                <a:effectLst/>
                <a:latin typeface="Times New Roman" panose="02020603050405020304" pitchFamily="18" charset="0"/>
                <a:ea typeface="Times New Roman" panose="02020603050405020304" pitchFamily="18" charset="0"/>
              </a:rPr>
              <a:t>« Pas du tout d'accord » = 1, « Pas d'accord » = 2, « Ni d’accord, ni pas d’accord » = 3, « D’accord » = 4 et « Tout à fait d'accord » = 5.</a:t>
            </a:r>
            <a:endParaRPr lang="fr-BJ" sz="1800" dirty="0">
              <a:effectLst/>
              <a:latin typeface="Arial" panose="020B0604020202020204" pitchFamily="34"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CA" sz="1800" dirty="0">
                <a:effectLst/>
                <a:latin typeface="Times New Roman" panose="02020603050405020304" pitchFamily="18" charset="0"/>
                <a:ea typeface="Times New Roman" panose="02020603050405020304" pitchFamily="18" charset="0"/>
              </a:rPr>
              <a:t>S1 – J’ai des liens sociaux solides avec des groupes divers de ma communauté.</a:t>
            </a:r>
            <a:endParaRPr lang="fr-BJ" sz="180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CA" sz="1800" dirty="0">
                <a:effectLst/>
                <a:latin typeface="Times New Roman" panose="02020603050405020304" pitchFamily="18" charset="0"/>
                <a:ea typeface="Times New Roman" panose="02020603050405020304" pitchFamily="18" charset="0"/>
              </a:rPr>
              <a:t>E6 – Les biens et les services sont échangés dans un environnement équitable.</a:t>
            </a:r>
            <a:endParaRPr lang="fr-BJ" sz="180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CA" sz="1800" dirty="0">
                <a:effectLst/>
                <a:latin typeface="Times New Roman" panose="02020603050405020304" pitchFamily="18" charset="0"/>
                <a:ea typeface="Times New Roman" panose="02020603050405020304" pitchFamily="18" charset="0"/>
              </a:rPr>
              <a:t>P1 – Je participe activement à des initiatives communautaires pour résoudre des problèmes concernant tout le monde.</a:t>
            </a:r>
            <a:endParaRPr lang="fr-BJ" sz="1800" dirty="0">
              <a:effectLst/>
              <a:latin typeface="Times New Roman" panose="02020603050405020304" pitchFamily="18" charset="0"/>
              <a:ea typeface="Times New Roman" panose="02020603050405020304" pitchFamily="18" charset="0"/>
            </a:endParaRPr>
          </a:p>
        </p:txBody>
      </p:sp>
      <p:sp>
        <p:nvSpPr>
          <p:cNvPr id="4" name="Espace réservé du numéro de diapositive 3"/>
          <p:cNvSpPr>
            <a:spLocks noGrp="1"/>
          </p:cNvSpPr>
          <p:nvPr>
            <p:ph type="sldNum" sz="quarter" idx="5"/>
          </p:nvPr>
        </p:nvSpPr>
        <p:spPr/>
        <p:txBody>
          <a:bodyPr/>
          <a:lstStyle/>
          <a:p>
            <a:fld id="{28407900-1E08-466A-902E-3ADFD6094DF0}" type="slidenum">
              <a:rPr lang="fr-BJ" smtClean="0"/>
              <a:t>3</a:t>
            </a:fld>
            <a:endParaRPr lang="fr-BJ"/>
          </a:p>
        </p:txBody>
      </p:sp>
    </p:spTree>
    <p:extLst>
      <p:ext uri="{BB962C8B-B14F-4D97-AF65-F5344CB8AC3E}">
        <p14:creationId xmlns:p14="http://schemas.microsoft.com/office/powerpoint/2010/main" val="14976559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Echantillonnage stratifié en grappe à 2 degrés</a:t>
            </a:r>
            <a:endParaRPr lang="fr-BJ" dirty="0"/>
          </a:p>
        </p:txBody>
      </p:sp>
      <p:sp>
        <p:nvSpPr>
          <p:cNvPr id="4" name="Espace réservé du numéro de diapositive 3"/>
          <p:cNvSpPr>
            <a:spLocks noGrp="1"/>
          </p:cNvSpPr>
          <p:nvPr>
            <p:ph type="sldNum" sz="quarter" idx="5"/>
          </p:nvPr>
        </p:nvSpPr>
        <p:spPr/>
        <p:txBody>
          <a:bodyPr/>
          <a:lstStyle/>
          <a:p>
            <a:fld id="{28407900-1E08-466A-902E-3ADFD6094DF0}" type="slidenum">
              <a:rPr lang="fr-BJ" smtClean="0"/>
              <a:t>4</a:t>
            </a:fld>
            <a:endParaRPr lang="fr-BJ"/>
          </a:p>
        </p:txBody>
      </p:sp>
    </p:spTree>
    <p:extLst>
      <p:ext uri="{BB962C8B-B14F-4D97-AF65-F5344CB8AC3E}">
        <p14:creationId xmlns:p14="http://schemas.microsoft.com/office/powerpoint/2010/main" val="10841308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5/24/2025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5/24/2025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5/24/2025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981200" y="4350337"/>
            <a:ext cx="14150708" cy="1534704"/>
            <a:chOff x="-132823" y="-65824"/>
            <a:chExt cx="18867610" cy="2046271"/>
          </a:xfrm>
        </p:grpSpPr>
        <p:sp>
          <p:nvSpPr>
            <p:cNvPr id="3" name="Freeform 3"/>
            <p:cNvSpPr/>
            <p:nvPr/>
          </p:nvSpPr>
          <p:spPr>
            <a:xfrm>
              <a:off x="-53715" y="-65824"/>
              <a:ext cx="18722087" cy="1930628"/>
            </a:xfrm>
            <a:custGeom>
              <a:avLst/>
              <a:gdLst/>
              <a:ahLst/>
              <a:cxnLst/>
              <a:rect l="l" t="t" r="r" b="b"/>
              <a:pathLst>
                <a:path w="18722087" h="1487299">
                  <a:moveTo>
                    <a:pt x="0" y="0"/>
                  </a:moveTo>
                  <a:lnTo>
                    <a:pt x="18722087" y="0"/>
                  </a:lnTo>
                  <a:lnTo>
                    <a:pt x="18722087" y="1487299"/>
                  </a:lnTo>
                  <a:lnTo>
                    <a:pt x="0" y="1487299"/>
                  </a:lnTo>
                  <a:close/>
                </a:path>
              </a:pathLst>
            </a:custGeom>
            <a:solidFill>
              <a:srgbClr val="0A813E"/>
            </a:solidFill>
          </p:spPr>
          <p:txBody>
            <a:bodyPr/>
            <a:lstStyle/>
            <a:p>
              <a:endParaRPr lang="fr-BJ" dirty="0"/>
            </a:p>
          </p:txBody>
        </p:sp>
        <p:sp>
          <p:nvSpPr>
            <p:cNvPr id="4" name="Freeform 4"/>
            <p:cNvSpPr/>
            <p:nvPr/>
          </p:nvSpPr>
          <p:spPr>
            <a:xfrm>
              <a:off x="0" y="-1"/>
              <a:ext cx="18734787" cy="1980448"/>
            </a:xfrm>
            <a:custGeom>
              <a:avLst/>
              <a:gdLst/>
              <a:ahLst/>
              <a:cxnLst/>
              <a:rect l="l" t="t" r="r" b="b"/>
              <a:pathLst>
                <a:path w="18734787" h="1499335">
                  <a:moveTo>
                    <a:pt x="6350" y="0"/>
                  </a:moveTo>
                  <a:lnTo>
                    <a:pt x="18728437" y="0"/>
                  </a:lnTo>
                  <a:cubicBezTo>
                    <a:pt x="18731993" y="0"/>
                    <a:pt x="18734787" y="2647"/>
                    <a:pt x="18734787" y="6017"/>
                  </a:cubicBezTo>
                  <a:lnTo>
                    <a:pt x="18734787" y="1493316"/>
                  </a:lnTo>
                  <a:cubicBezTo>
                    <a:pt x="18734787" y="1496685"/>
                    <a:pt x="18731993" y="1499335"/>
                    <a:pt x="18728437" y="1499335"/>
                  </a:cubicBezTo>
                  <a:lnTo>
                    <a:pt x="6350" y="1499335"/>
                  </a:lnTo>
                  <a:cubicBezTo>
                    <a:pt x="2794" y="1499335"/>
                    <a:pt x="0" y="1496685"/>
                    <a:pt x="0" y="1493316"/>
                  </a:cubicBezTo>
                  <a:lnTo>
                    <a:pt x="0" y="6017"/>
                  </a:lnTo>
                  <a:cubicBezTo>
                    <a:pt x="0" y="2647"/>
                    <a:pt x="2794" y="0"/>
                    <a:pt x="6350" y="0"/>
                  </a:cubicBezTo>
                  <a:moveTo>
                    <a:pt x="6350" y="12033"/>
                  </a:moveTo>
                  <a:lnTo>
                    <a:pt x="6350" y="6017"/>
                  </a:lnTo>
                  <a:lnTo>
                    <a:pt x="12700" y="6017"/>
                  </a:lnTo>
                  <a:lnTo>
                    <a:pt x="12700" y="1493316"/>
                  </a:lnTo>
                  <a:lnTo>
                    <a:pt x="6350" y="1493316"/>
                  </a:lnTo>
                  <a:lnTo>
                    <a:pt x="6350" y="1487299"/>
                  </a:lnTo>
                  <a:lnTo>
                    <a:pt x="18728437" y="1487299"/>
                  </a:lnTo>
                  <a:lnTo>
                    <a:pt x="18728437" y="1493316"/>
                  </a:lnTo>
                  <a:lnTo>
                    <a:pt x="18722087" y="1493316"/>
                  </a:lnTo>
                  <a:lnTo>
                    <a:pt x="18722087" y="6017"/>
                  </a:lnTo>
                  <a:lnTo>
                    <a:pt x="18728437" y="6017"/>
                  </a:lnTo>
                  <a:lnTo>
                    <a:pt x="18728437" y="12033"/>
                  </a:lnTo>
                  <a:lnTo>
                    <a:pt x="6350" y="12033"/>
                  </a:lnTo>
                  <a:close/>
                </a:path>
              </a:pathLst>
            </a:custGeom>
            <a:solidFill>
              <a:srgbClr val="DAE3F3"/>
            </a:solidFill>
          </p:spPr>
        </p:sp>
        <p:sp>
          <p:nvSpPr>
            <p:cNvPr id="5" name="TextBox 5"/>
            <p:cNvSpPr txBox="1"/>
            <p:nvPr/>
          </p:nvSpPr>
          <p:spPr>
            <a:xfrm>
              <a:off x="-132823" y="-8003"/>
              <a:ext cx="18734779" cy="1930628"/>
            </a:xfrm>
            <a:prstGeom prst="rect">
              <a:avLst/>
            </a:prstGeom>
          </p:spPr>
          <p:txBody>
            <a:bodyPr lIns="50800" tIns="50800" rIns="50800" bIns="50800" rtlCol="0" anchor="t"/>
            <a:lstStyle/>
            <a:p>
              <a:pPr algn="ctr">
                <a:lnSpc>
                  <a:spcPts val="4859"/>
                </a:lnSpc>
              </a:pPr>
              <a:r>
                <a:rPr lang="en-US" sz="4499" b="1" dirty="0">
                  <a:solidFill>
                    <a:srgbClr val="FFFFFF"/>
                  </a:solidFill>
                  <a:latin typeface="Arimo Bold"/>
                  <a:ea typeface="Arimo Bold"/>
                  <a:cs typeface="Arimo Bold"/>
                  <a:sym typeface="Arimo Bold"/>
                </a:rPr>
                <a:t>Etat des </a:t>
              </a:r>
              <a:r>
                <a:rPr lang="en-US" sz="4499" b="1" dirty="0" err="1">
                  <a:solidFill>
                    <a:srgbClr val="FFFFFF"/>
                  </a:solidFill>
                  <a:latin typeface="Arimo Bold"/>
                  <a:ea typeface="Arimo Bold"/>
                  <a:cs typeface="Arimo Bold"/>
                  <a:sym typeface="Arimo Bold"/>
                </a:rPr>
                <a:t>lieux</a:t>
              </a:r>
              <a:r>
                <a:rPr lang="en-US" sz="4499" b="1" dirty="0">
                  <a:solidFill>
                    <a:srgbClr val="FFFFFF"/>
                  </a:solidFill>
                  <a:latin typeface="Arimo Bold"/>
                  <a:ea typeface="Arimo Bold"/>
                  <a:cs typeface="Arimo Bold"/>
                  <a:sym typeface="Arimo Bold"/>
                </a:rPr>
                <a:t> sur la </a:t>
              </a:r>
              <a:r>
                <a:rPr lang="en-US" sz="4499" b="1" dirty="0" err="1">
                  <a:solidFill>
                    <a:srgbClr val="FFFFFF"/>
                  </a:solidFill>
                  <a:latin typeface="Arimo Bold"/>
                  <a:ea typeface="Arimo Bold"/>
                  <a:cs typeface="Arimo Bold"/>
                  <a:sym typeface="Arimo Bold"/>
                </a:rPr>
                <a:t>cohésion</a:t>
              </a:r>
              <a:r>
                <a:rPr lang="en-US" sz="4499" b="1" dirty="0">
                  <a:solidFill>
                    <a:srgbClr val="FFFFFF"/>
                  </a:solidFill>
                  <a:latin typeface="Arimo Bold"/>
                  <a:ea typeface="Arimo Bold"/>
                  <a:cs typeface="Arimo Bold"/>
                  <a:sym typeface="Arimo Bold"/>
                </a:rPr>
                <a:t> </a:t>
              </a:r>
              <a:r>
                <a:rPr lang="en-US" sz="4499" b="1" dirty="0" err="1">
                  <a:solidFill>
                    <a:srgbClr val="FFFFFF"/>
                  </a:solidFill>
                  <a:latin typeface="Arimo Bold"/>
                  <a:ea typeface="Arimo Bold"/>
                  <a:cs typeface="Arimo Bold"/>
                  <a:sym typeface="Arimo Bold"/>
                </a:rPr>
                <a:t>sociale</a:t>
              </a:r>
              <a:endParaRPr lang="en-US" sz="4499" b="1" dirty="0">
                <a:solidFill>
                  <a:srgbClr val="FFFFFF"/>
                </a:solidFill>
                <a:latin typeface="Arimo Bold"/>
                <a:ea typeface="Arimo Bold"/>
                <a:cs typeface="Arimo Bold"/>
                <a:sym typeface="Arimo Bold"/>
              </a:endParaRPr>
            </a:p>
            <a:p>
              <a:pPr algn="ctr">
                <a:lnSpc>
                  <a:spcPts val="4859"/>
                </a:lnSpc>
              </a:pPr>
              <a:r>
                <a:rPr lang="en-US" sz="4000" b="1" dirty="0">
                  <a:solidFill>
                    <a:srgbClr val="FFFFFF"/>
                  </a:solidFill>
                  <a:latin typeface="Arimo Bold"/>
                  <a:ea typeface="Arimo Bold"/>
                  <a:cs typeface="Arimo Bold"/>
                  <a:sym typeface="Arimo Bold"/>
                </a:rPr>
                <a:t>au </a:t>
              </a:r>
              <a:r>
                <a:rPr lang="en-US" sz="4000" b="1" dirty="0" err="1">
                  <a:solidFill>
                    <a:srgbClr val="FFFFFF"/>
                  </a:solidFill>
                  <a:latin typeface="Arimo Bold"/>
                  <a:ea typeface="Arimo Bold"/>
                  <a:cs typeface="Arimo Bold"/>
                  <a:sym typeface="Arimo Bold"/>
                </a:rPr>
                <a:t>nord</a:t>
              </a:r>
              <a:r>
                <a:rPr lang="en-US" sz="4000" b="1" dirty="0">
                  <a:solidFill>
                    <a:srgbClr val="FFFFFF"/>
                  </a:solidFill>
                  <a:latin typeface="Arimo Bold"/>
                  <a:ea typeface="Arimo Bold"/>
                  <a:cs typeface="Arimo Bold"/>
                  <a:sym typeface="Arimo Bold"/>
                </a:rPr>
                <a:t> du </a:t>
              </a:r>
              <a:r>
                <a:rPr lang="en-US" sz="4000" b="1" dirty="0" err="1">
                  <a:solidFill>
                    <a:srgbClr val="FFFFFF"/>
                  </a:solidFill>
                  <a:latin typeface="Arimo Bold"/>
                  <a:ea typeface="Arimo Bold"/>
                  <a:cs typeface="Arimo Bold"/>
                  <a:sym typeface="Arimo Bold"/>
                </a:rPr>
                <a:t>Bénin</a:t>
              </a:r>
              <a:endParaRPr lang="en-US" sz="4000" b="1" dirty="0">
                <a:solidFill>
                  <a:srgbClr val="FFFFFF"/>
                </a:solidFill>
                <a:latin typeface="Arimo Bold"/>
                <a:ea typeface="Arimo Bold"/>
                <a:cs typeface="Arimo Bold"/>
                <a:sym typeface="Arimo Bold"/>
              </a:endParaRPr>
            </a:p>
          </p:txBody>
        </p:sp>
      </p:grpSp>
      <p:grpSp>
        <p:nvGrpSpPr>
          <p:cNvPr id="6" name="Group 6"/>
          <p:cNvGrpSpPr/>
          <p:nvPr/>
        </p:nvGrpSpPr>
        <p:grpSpPr>
          <a:xfrm>
            <a:off x="12163574" y="7947050"/>
            <a:ext cx="5950185" cy="1007199"/>
            <a:chOff x="0" y="0"/>
            <a:chExt cx="7933580" cy="1342933"/>
          </a:xfrm>
        </p:grpSpPr>
        <p:sp>
          <p:nvSpPr>
            <p:cNvPr id="7" name="Freeform 7"/>
            <p:cNvSpPr/>
            <p:nvPr/>
          </p:nvSpPr>
          <p:spPr>
            <a:xfrm>
              <a:off x="6350" y="8051"/>
              <a:ext cx="7920863" cy="1326880"/>
            </a:xfrm>
            <a:custGeom>
              <a:avLst/>
              <a:gdLst/>
              <a:ahLst/>
              <a:cxnLst/>
              <a:rect l="l" t="t" r="r" b="b"/>
              <a:pathLst>
                <a:path w="7920863" h="1326880">
                  <a:moveTo>
                    <a:pt x="0" y="0"/>
                  </a:moveTo>
                  <a:lnTo>
                    <a:pt x="7920863" y="0"/>
                  </a:lnTo>
                  <a:lnTo>
                    <a:pt x="7920863" y="1326881"/>
                  </a:lnTo>
                  <a:lnTo>
                    <a:pt x="0" y="1326881"/>
                  </a:lnTo>
                  <a:close/>
                </a:path>
              </a:pathLst>
            </a:custGeom>
            <a:solidFill>
              <a:srgbClr val="0A813E"/>
            </a:solidFill>
          </p:spPr>
        </p:sp>
        <p:sp>
          <p:nvSpPr>
            <p:cNvPr id="8" name="TextBox 8"/>
            <p:cNvSpPr txBox="1"/>
            <p:nvPr/>
          </p:nvSpPr>
          <p:spPr>
            <a:xfrm>
              <a:off x="0" y="19050"/>
              <a:ext cx="7933580" cy="1323883"/>
            </a:xfrm>
            <a:prstGeom prst="rect">
              <a:avLst/>
            </a:prstGeom>
          </p:spPr>
          <p:txBody>
            <a:bodyPr lIns="50800" tIns="50800" rIns="50800" bIns="50800" rtlCol="0" anchor="t"/>
            <a:lstStyle/>
            <a:p>
              <a:pPr algn="ctr">
                <a:lnSpc>
                  <a:spcPts val="2268"/>
                </a:lnSpc>
              </a:pPr>
              <a:r>
                <a:rPr lang="en-US" sz="2100" b="1" spc="94">
                  <a:solidFill>
                    <a:srgbClr val="FFFFFF"/>
                  </a:solidFill>
                  <a:latin typeface="TT Rounds Condensed Bold"/>
                  <a:ea typeface="TT Rounds Condensed Bold"/>
                  <a:cs typeface="TT Rounds Condensed Bold"/>
                  <a:sym typeface="TT Rounds Condensed Bold"/>
                </a:rPr>
                <a:t>Spécialiste en Suivi-Evaluation &amp; Capitalisation</a:t>
              </a:r>
            </a:p>
            <a:p>
              <a:pPr algn="l">
                <a:lnSpc>
                  <a:spcPts val="2268"/>
                </a:lnSpc>
              </a:pPr>
              <a:endParaRPr lang="en-US" sz="2100" b="1" spc="94">
                <a:solidFill>
                  <a:srgbClr val="FFFFFF"/>
                </a:solidFill>
                <a:latin typeface="TT Rounds Condensed Bold"/>
                <a:ea typeface="TT Rounds Condensed Bold"/>
                <a:cs typeface="TT Rounds Condensed Bold"/>
                <a:sym typeface="TT Rounds Condensed Bold"/>
              </a:endParaRPr>
            </a:p>
            <a:p>
              <a:pPr algn="r">
                <a:lnSpc>
                  <a:spcPts val="1782"/>
                </a:lnSpc>
              </a:pPr>
              <a:r>
                <a:rPr lang="en-US" sz="1650" spc="75">
                  <a:solidFill>
                    <a:srgbClr val="FFFFFF"/>
                  </a:solidFill>
                  <a:latin typeface="Arimo"/>
                  <a:ea typeface="Arimo"/>
                  <a:cs typeface="Arimo"/>
                  <a:sym typeface="Arimo"/>
                </a:rPr>
                <a:t>     Février 2025</a:t>
              </a:r>
            </a:p>
          </p:txBody>
        </p:sp>
      </p:grpSp>
      <p:sp>
        <p:nvSpPr>
          <p:cNvPr id="9" name="Freeform 9"/>
          <p:cNvSpPr/>
          <p:nvPr/>
        </p:nvSpPr>
        <p:spPr>
          <a:xfrm>
            <a:off x="395028" y="563181"/>
            <a:ext cx="3574682" cy="1447972"/>
          </a:xfrm>
          <a:custGeom>
            <a:avLst/>
            <a:gdLst/>
            <a:ahLst/>
            <a:cxnLst/>
            <a:rect l="l" t="t" r="r" b="b"/>
            <a:pathLst>
              <a:path w="3574682" h="1447972">
                <a:moveTo>
                  <a:pt x="0" y="0"/>
                </a:moveTo>
                <a:lnTo>
                  <a:pt x="3574682" y="0"/>
                </a:lnTo>
                <a:lnTo>
                  <a:pt x="3574682" y="1447973"/>
                </a:lnTo>
                <a:lnTo>
                  <a:pt x="0" y="1447973"/>
                </a:lnTo>
                <a:lnTo>
                  <a:pt x="0" y="0"/>
                </a:lnTo>
                <a:close/>
              </a:path>
            </a:pathLst>
          </a:custGeom>
          <a:blipFill>
            <a:blip r:embed="rId2"/>
            <a:stretch>
              <a:fillRect r="-10421"/>
            </a:stretch>
          </a:blipFill>
        </p:spPr>
      </p:sp>
      <p:sp>
        <p:nvSpPr>
          <p:cNvPr id="10" name="Freeform 10"/>
          <p:cNvSpPr/>
          <p:nvPr/>
        </p:nvSpPr>
        <p:spPr>
          <a:xfrm>
            <a:off x="7113966" y="9139944"/>
            <a:ext cx="4060068" cy="899461"/>
          </a:xfrm>
          <a:custGeom>
            <a:avLst/>
            <a:gdLst/>
            <a:ahLst/>
            <a:cxnLst/>
            <a:rect l="l" t="t" r="r" b="b"/>
            <a:pathLst>
              <a:path w="4060068" h="899461">
                <a:moveTo>
                  <a:pt x="0" y="0"/>
                </a:moveTo>
                <a:lnTo>
                  <a:pt x="4060068" y="0"/>
                </a:lnTo>
                <a:lnTo>
                  <a:pt x="4060068" y="899462"/>
                </a:lnTo>
                <a:lnTo>
                  <a:pt x="0" y="899462"/>
                </a:lnTo>
                <a:lnTo>
                  <a:pt x="0" y="0"/>
                </a:lnTo>
                <a:close/>
              </a:path>
            </a:pathLst>
          </a:custGeom>
          <a:blipFill>
            <a:blip r:embed="rId3"/>
            <a:stretch>
              <a:fillRect l="-76" r="-76"/>
            </a:stretch>
          </a:blipFill>
        </p:spPr>
      </p:sp>
      <p:sp>
        <p:nvSpPr>
          <p:cNvPr id="11" name="Freeform 11"/>
          <p:cNvSpPr/>
          <p:nvPr/>
        </p:nvSpPr>
        <p:spPr>
          <a:xfrm>
            <a:off x="15332959" y="282854"/>
            <a:ext cx="1740057" cy="1728300"/>
          </a:xfrm>
          <a:custGeom>
            <a:avLst/>
            <a:gdLst/>
            <a:ahLst/>
            <a:cxnLst/>
            <a:rect l="l" t="t" r="r" b="b"/>
            <a:pathLst>
              <a:path w="1740057" h="1728300">
                <a:moveTo>
                  <a:pt x="0" y="0"/>
                </a:moveTo>
                <a:lnTo>
                  <a:pt x="1740057" y="0"/>
                </a:lnTo>
                <a:lnTo>
                  <a:pt x="1740057" y="1728299"/>
                </a:lnTo>
                <a:lnTo>
                  <a:pt x="0" y="1728299"/>
                </a:lnTo>
                <a:lnTo>
                  <a:pt x="0" y="0"/>
                </a:lnTo>
                <a:close/>
              </a:path>
            </a:pathLst>
          </a:custGeom>
          <a:blipFill>
            <a:blip r:embed="rId4"/>
            <a:stretch>
              <a:fillRect/>
            </a:stretch>
          </a:blipFill>
        </p:spPr>
      </p:sp>
      <p:sp>
        <p:nvSpPr>
          <p:cNvPr id="12" name="TextBox 12"/>
          <p:cNvSpPr txBox="1"/>
          <p:nvPr/>
        </p:nvSpPr>
        <p:spPr>
          <a:xfrm>
            <a:off x="5398497" y="870026"/>
            <a:ext cx="7491006" cy="869989"/>
          </a:xfrm>
          <a:prstGeom prst="rect">
            <a:avLst/>
          </a:prstGeom>
        </p:spPr>
        <p:txBody>
          <a:bodyPr lIns="0" tIns="0" rIns="0" bIns="0" rtlCol="0" anchor="t">
            <a:spAutoFit/>
          </a:bodyPr>
          <a:lstStyle/>
          <a:p>
            <a:pPr algn="ctr">
              <a:lnSpc>
                <a:spcPts val="1620"/>
              </a:lnSpc>
            </a:pPr>
            <a:r>
              <a:rPr lang="en-US" sz="1350">
                <a:solidFill>
                  <a:srgbClr val="000000"/>
                </a:solidFill>
                <a:latin typeface="Arial"/>
                <a:ea typeface="Arial"/>
                <a:cs typeface="Arial"/>
                <a:sym typeface="Arial"/>
              </a:rPr>
              <a:t>Secrétariat Technique à la Coordination </a:t>
            </a:r>
          </a:p>
          <a:p>
            <a:pPr algn="ctr">
              <a:lnSpc>
                <a:spcPts val="1439"/>
              </a:lnSpc>
            </a:pPr>
            <a:r>
              <a:rPr lang="en-US" sz="1200" b="1">
                <a:solidFill>
                  <a:srgbClr val="000000"/>
                </a:solidFill>
                <a:latin typeface="Arial Bold"/>
                <a:ea typeface="Arial Bold"/>
                <a:cs typeface="Arial Bold"/>
                <a:sym typeface="Arial Bold"/>
              </a:rPr>
              <a:t>PROJET DE COHESION SOCIALE DES REGIONS NORD DU GOLFE DE GUINEE</a:t>
            </a:r>
          </a:p>
          <a:p>
            <a:pPr algn="ctr">
              <a:lnSpc>
                <a:spcPts val="1620"/>
              </a:lnSpc>
            </a:pPr>
            <a:r>
              <a:rPr lang="en-US" sz="1350">
                <a:solidFill>
                  <a:srgbClr val="000000"/>
                </a:solidFill>
                <a:latin typeface="Arial"/>
                <a:ea typeface="Arial"/>
                <a:cs typeface="Arial"/>
                <a:sym typeface="Arial"/>
              </a:rPr>
              <a:t>P175043</a:t>
            </a:r>
            <a:r>
              <a:rPr lang="en-US" sz="1350" u="sng">
                <a:solidFill>
                  <a:srgbClr val="00B050"/>
                </a:solidFill>
                <a:latin typeface="Arial"/>
                <a:ea typeface="Arial"/>
                <a:cs typeface="Arial"/>
                <a:sym typeface="Arial"/>
              </a:rPr>
              <a:t>  </a:t>
            </a:r>
          </a:p>
          <a:p>
            <a:pPr algn="ctr">
              <a:lnSpc>
                <a:spcPts val="1439"/>
              </a:lnSpc>
            </a:pPr>
            <a:r>
              <a:rPr lang="en-US" sz="1200">
                <a:solidFill>
                  <a:srgbClr val="000000"/>
                </a:solidFill>
                <a:latin typeface="Arial"/>
                <a:ea typeface="Arial"/>
                <a:cs typeface="Arial"/>
                <a:sym typeface="Arial"/>
              </a:rPr>
              <a:t>Palais de la Marina, 01 BP 2028 Cotonou-Bénin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DFBFB"/>
        </a:solidFill>
        <a:effectLst/>
      </p:bgPr>
    </p:bg>
    <p:spTree>
      <p:nvGrpSpPr>
        <p:cNvPr id="1" name=""/>
        <p:cNvGrpSpPr/>
        <p:nvPr/>
      </p:nvGrpSpPr>
      <p:grpSpPr>
        <a:xfrm>
          <a:off x="0" y="0"/>
          <a:ext cx="0" cy="0"/>
          <a:chOff x="0" y="0"/>
          <a:chExt cx="0" cy="0"/>
        </a:xfrm>
      </p:grpSpPr>
      <p:grpSp>
        <p:nvGrpSpPr>
          <p:cNvPr id="2" name="Group 2"/>
          <p:cNvGrpSpPr/>
          <p:nvPr/>
        </p:nvGrpSpPr>
        <p:grpSpPr>
          <a:xfrm>
            <a:off x="2250768" y="2901697"/>
            <a:ext cx="1400485" cy="6107900"/>
            <a:chOff x="0" y="0"/>
            <a:chExt cx="368852" cy="1608665"/>
          </a:xfrm>
        </p:grpSpPr>
        <p:sp>
          <p:nvSpPr>
            <p:cNvPr id="3" name="Freeform 3"/>
            <p:cNvSpPr/>
            <p:nvPr/>
          </p:nvSpPr>
          <p:spPr>
            <a:xfrm>
              <a:off x="0" y="0"/>
              <a:ext cx="368852" cy="1608665"/>
            </a:xfrm>
            <a:custGeom>
              <a:avLst/>
              <a:gdLst/>
              <a:ahLst/>
              <a:cxnLst/>
              <a:rect l="l" t="t" r="r" b="b"/>
              <a:pathLst>
                <a:path w="368852" h="1608665">
                  <a:moveTo>
                    <a:pt x="0" y="0"/>
                  </a:moveTo>
                  <a:lnTo>
                    <a:pt x="368852" y="0"/>
                  </a:lnTo>
                  <a:lnTo>
                    <a:pt x="368852" y="1608665"/>
                  </a:lnTo>
                  <a:lnTo>
                    <a:pt x="0" y="1608665"/>
                  </a:lnTo>
                  <a:close/>
                </a:path>
              </a:pathLst>
            </a:custGeom>
            <a:solidFill>
              <a:srgbClr val="1C5739"/>
            </a:solidFill>
            <a:ln cap="sq">
              <a:noFill/>
              <a:prstDash val="solid"/>
              <a:miter/>
            </a:ln>
          </p:spPr>
        </p:sp>
        <p:sp>
          <p:nvSpPr>
            <p:cNvPr id="4" name="TextBox 4"/>
            <p:cNvSpPr txBox="1"/>
            <p:nvPr/>
          </p:nvSpPr>
          <p:spPr>
            <a:xfrm>
              <a:off x="0" y="-19050"/>
              <a:ext cx="368852" cy="1627715"/>
            </a:xfrm>
            <a:prstGeom prst="rect">
              <a:avLst/>
            </a:prstGeom>
          </p:spPr>
          <p:txBody>
            <a:bodyPr lIns="50800" tIns="50800" rIns="50800" bIns="50800" rtlCol="0" anchor="ctr"/>
            <a:lstStyle/>
            <a:p>
              <a:pPr marL="0" lvl="0" indent="0" algn="ctr">
                <a:lnSpc>
                  <a:spcPts val="2859"/>
                </a:lnSpc>
                <a:spcBef>
                  <a:spcPct val="0"/>
                </a:spcBef>
              </a:pPr>
              <a:endParaRPr/>
            </a:p>
          </p:txBody>
        </p:sp>
      </p:grpSp>
      <p:grpSp>
        <p:nvGrpSpPr>
          <p:cNvPr id="5" name="Group 5"/>
          <p:cNvGrpSpPr/>
          <p:nvPr/>
        </p:nvGrpSpPr>
        <p:grpSpPr>
          <a:xfrm>
            <a:off x="-1543050" y="-558218"/>
            <a:ext cx="3086100" cy="11299900"/>
            <a:chOff x="0" y="0"/>
            <a:chExt cx="812800" cy="2976105"/>
          </a:xfrm>
        </p:grpSpPr>
        <p:sp>
          <p:nvSpPr>
            <p:cNvPr id="6" name="Freeform 6"/>
            <p:cNvSpPr/>
            <p:nvPr/>
          </p:nvSpPr>
          <p:spPr>
            <a:xfrm>
              <a:off x="0" y="0"/>
              <a:ext cx="812800" cy="2976105"/>
            </a:xfrm>
            <a:custGeom>
              <a:avLst/>
              <a:gdLst/>
              <a:ahLst/>
              <a:cxnLst/>
              <a:rect l="l" t="t" r="r" b="b"/>
              <a:pathLst>
                <a:path w="812800" h="2976105">
                  <a:moveTo>
                    <a:pt x="0" y="0"/>
                  </a:moveTo>
                  <a:lnTo>
                    <a:pt x="812800" y="0"/>
                  </a:lnTo>
                  <a:lnTo>
                    <a:pt x="812800" y="2976105"/>
                  </a:lnTo>
                  <a:lnTo>
                    <a:pt x="0" y="2976105"/>
                  </a:lnTo>
                  <a:close/>
                </a:path>
              </a:pathLst>
            </a:custGeom>
            <a:solidFill>
              <a:srgbClr val="1C5739"/>
            </a:solidFill>
          </p:spPr>
        </p:sp>
        <p:sp>
          <p:nvSpPr>
            <p:cNvPr id="7" name="TextBox 7"/>
            <p:cNvSpPr txBox="1"/>
            <p:nvPr/>
          </p:nvSpPr>
          <p:spPr>
            <a:xfrm>
              <a:off x="0" y="-19050"/>
              <a:ext cx="812800" cy="2995155"/>
            </a:xfrm>
            <a:prstGeom prst="rect">
              <a:avLst/>
            </a:prstGeom>
          </p:spPr>
          <p:txBody>
            <a:bodyPr lIns="50800" tIns="50800" rIns="50800" bIns="50800" rtlCol="0" anchor="ctr"/>
            <a:lstStyle/>
            <a:p>
              <a:pPr algn="ctr">
                <a:lnSpc>
                  <a:spcPts val="2859"/>
                </a:lnSpc>
              </a:pPr>
              <a:endParaRPr/>
            </a:p>
          </p:txBody>
        </p:sp>
      </p:grpSp>
      <p:grpSp>
        <p:nvGrpSpPr>
          <p:cNvPr id="8" name="Group 8"/>
          <p:cNvGrpSpPr/>
          <p:nvPr/>
        </p:nvGrpSpPr>
        <p:grpSpPr>
          <a:xfrm>
            <a:off x="12193216" y="1415447"/>
            <a:ext cx="5408984" cy="7979428"/>
            <a:chOff x="0" y="0"/>
            <a:chExt cx="1424588" cy="2101578"/>
          </a:xfrm>
        </p:grpSpPr>
        <p:sp>
          <p:nvSpPr>
            <p:cNvPr id="9" name="Freeform 9"/>
            <p:cNvSpPr/>
            <p:nvPr/>
          </p:nvSpPr>
          <p:spPr>
            <a:xfrm>
              <a:off x="0" y="0"/>
              <a:ext cx="1424588" cy="2101578"/>
            </a:xfrm>
            <a:custGeom>
              <a:avLst/>
              <a:gdLst/>
              <a:ahLst/>
              <a:cxnLst/>
              <a:rect l="l" t="t" r="r" b="b"/>
              <a:pathLst>
                <a:path w="1424588" h="2101578">
                  <a:moveTo>
                    <a:pt x="0" y="0"/>
                  </a:moveTo>
                  <a:lnTo>
                    <a:pt x="1424588" y="0"/>
                  </a:lnTo>
                  <a:lnTo>
                    <a:pt x="1424588" y="2101578"/>
                  </a:lnTo>
                  <a:lnTo>
                    <a:pt x="0" y="2101578"/>
                  </a:lnTo>
                  <a:close/>
                </a:path>
              </a:pathLst>
            </a:custGeom>
            <a:solidFill>
              <a:srgbClr val="1C5739"/>
            </a:solidFill>
          </p:spPr>
        </p:sp>
        <p:sp>
          <p:nvSpPr>
            <p:cNvPr id="10" name="TextBox 10"/>
            <p:cNvSpPr txBox="1"/>
            <p:nvPr/>
          </p:nvSpPr>
          <p:spPr>
            <a:xfrm>
              <a:off x="0" y="-19050"/>
              <a:ext cx="1424588" cy="2120628"/>
            </a:xfrm>
            <a:prstGeom prst="rect">
              <a:avLst/>
            </a:prstGeom>
          </p:spPr>
          <p:txBody>
            <a:bodyPr lIns="50800" tIns="50800" rIns="50800" bIns="50800" rtlCol="0" anchor="ctr"/>
            <a:lstStyle/>
            <a:p>
              <a:pPr algn="ctr">
                <a:lnSpc>
                  <a:spcPts val="2859"/>
                </a:lnSpc>
              </a:pPr>
              <a:endParaRPr/>
            </a:p>
          </p:txBody>
        </p:sp>
      </p:grpSp>
      <p:sp>
        <p:nvSpPr>
          <p:cNvPr id="11" name="Freeform 11"/>
          <p:cNvSpPr/>
          <p:nvPr/>
        </p:nvSpPr>
        <p:spPr>
          <a:xfrm>
            <a:off x="15698915" y="8697813"/>
            <a:ext cx="3806571" cy="2083232"/>
          </a:xfrm>
          <a:custGeom>
            <a:avLst/>
            <a:gdLst/>
            <a:ahLst/>
            <a:cxnLst/>
            <a:rect l="l" t="t" r="r" b="b"/>
            <a:pathLst>
              <a:path w="3806571" h="2083232">
                <a:moveTo>
                  <a:pt x="0" y="0"/>
                </a:moveTo>
                <a:lnTo>
                  <a:pt x="3806570" y="0"/>
                </a:lnTo>
                <a:lnTo>
                  <a:pt x="3806570" y="2083232"/>
                </a:lnTo>
                <a:lnTo>
                  <a:pt x="0" y="208323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12" name="TextBox 12"/>
          <p:cNvSpPr txBox="1"/>
          <p:nvPr/>
        </p:nvSpPr>
        <p:spPr>
          <a:xfrm>
            <a:off x="5213112" y="781050"/>
            <a:ext cx="5763342" cy="1439372"/>
          </a:xfrm>
          <a:prstGeom prst="rect">
            <a:avLst/>
          </a:prstGeom>
        </p:spPr>
        <p:txBody>
          <a:bodyPr lIns="0" tIns="0" rIns="0" bIns="0" rtlCol="0" anchor="t">
            <a:spAutoFit/>
          </a:bodyPr>
          <a:lstStyle/>
          <a:p>
            <a:pPr algn="l">
              <a:lnSpc>
                <a:spcPts val="10858"/>
              </a:lnSpc>
            </a:pPr>
            <a:r>
              <a:rPr lang="en-US" sz="7868" spc="771">
                <a:solidFill>
                  <a:srgbClr val="231F20"/>
                </a:solidFill>
                <a:latin typeface="Codec Pro ExtraBold"/>
                <a:ea typeface="Codec Pro ExtraBold"/>
                <a:cs typeface="Codec Pro ExtraBold"/>
                <a:sym typeface="Codec Pro ExtraBold"/>
              </a:rPr>
              <a:t>Sommaire</a:t>
            </a:r>
          </a:p>
        </p:txBody>
      </p:sp>
      <p:sp>
        <p:nvSpPr>
          <p:cNvPr id="13" name="TextBox 13"/>
          <p:cNvSpPr txBox="1"/>
          <p:nvPr/>
        </p:nvSpPr>
        <p:spPr>
          <a:xfrm>
            <a:off x="2462800" y="3168035"/>
            <a:ext cx="937219" cy="714375"/>
          </a:xfrm>
          <a:prstGeom prst="rect">
            <a:avLst/>
          </a:prstGeom>
        </p:spPr>
        <p:txBody>
          <a:bodyPr lIns="0" tIns="0" rIns="0" bIns="0" rtlCol="0" anchor="t">
            <a:spAutoFit/>
          </a:bodyPr>
          <a:lstStyle/>
          <a:p>
            <a:pPr algn="ctr">
              <a:lnSpc>
                <a:spcPts val="5126"/>
              </a:lnSpc>
            </a:pPr>
            <a:r>
              <a:rPr lang="en-US" sz="4271" i="1" spc="350">
                <a:solidFill>
                  <a:srgbClr val="FFFFFF"/>
                </a:solidFill>
                <a:latin typeface="Codec Pro ExtraBold"/>
                <a:ea typeface="Codec Pro ExtraBold"/>
                <a:cs typeface="Codec Pro ExtraBold"/>
                <a:sym typeface="Codec Pro ExtraBold"/>
              </a:rPr>
              <a:t>01</a:t>
            </a:r>
          </a:p>
        </p:txBody>
      </p:sp>
      <p:sp>
        <p:nvSpPr>
          <p:cNvPr id="14" name="TextBox 14"/>
          <p:cNvSpPr txBox="1"/>
          <p:nvPr/>
        </p:nvSpPr>
        <p:spPr>
          <a:xfrm>
            <a:off x="2462800" y="3965154"/>
            <a:ext cx="937219" cy="714375"/>
          </a:xfrm>
          <a:prstGeom prst="rect">
            <a:avLst/>
          </a:prstGeom>
        </p:spPr>
        <p:txBody>
          <a:bodyPr lIns="0" tIns="0" rIns="0" bIns="0" rtlCol="0" anchor="t">
            <a:spAutoFit/>
          </a:bodyPr>
          <a:lstStyle/>
          <a:p>
            <a:pPr algn="ctr">
              <a:lnSpc>
                <a:spcPts val="5126"/>
              </a:lnSpc>
            </a:pPr>
            <a:r>
              <a:rPr lang="en-US" sz="4271" i="1" spc="350">
                <a:solidFill>
                  <a:srgbClr val="FFFFFF"/>
                </a:solidFill>
                <a:latin typeface="Codec Pro ExtraBold"/>
                <a:ea typeface="Codec Pro ExtraBold"/>
                <a:cs typeface="Codec Pro ExtraBold"/>
                <a:sym typeface="Codec Pro ExtraBold"/>
              </a:rPr>
              <a:t>02</a:t>
            </a:r>
          </a:p>
        </p:txBody>
      </p:sp>
      <p:sp>
        <p:nvSpPr>
          <p:cNvPr id="15" name="TextBox 15"/>
          <p:cNvSpPr txBox="1"/>
          <p:nvPr/>
        </p:nvSpPr>
        <p:spPr>
          <a:xfrm>
            <a:off x="2462800" y="4846311"/>
            <a:ext cx="937219" cy="714375"/>
          </a:xfrm>
          <a:prstGeom prst="rect">
            <a:avLst/>
          </a:prstGeom>
        </p:spPr>
        <p:txBody>
          <a:bodyPr lIns="0" tIns="0" rIns="0" bIns="0" rtlCol="0" anchor="t">
            <a:spAutoFit/>
          </a:bodyPr>
          <a:lstStyle/>
          <a:p>
            <a:pPr algn="ctr">
              <a:lnSpc>
                <a:spcPts val="5126"/>
              </a:lnSpc>
            </a:pPr>
            <a:r>
              <a:rPr lang="en-US" sz="4271" i="1" spc="350">
                <a:solidFill>
                  <a:srgbClr val="FFFFFF"/>
                </a:solidFill>
                <a:latin typeface="Codec Pro ExtraBold"/>
                <a:ea typeface="Codec Pro ExtraBold"/>
                <a:cs typeface="Codec Pro ExtraBold"/>
                <a:sym typeface="Codec Pro ExtraBold"/>
              </a:rPr>
              <a:t>03</a:t>
            </a:r>
          </a:p>
        </p:txBody>
      </p:sp>
      <p:sp>
        <p:nvSpPr>
          <p:cNvPr id="16" name="TextBox 16"/>
          <p:cNvSpPr txBox="1"/>
          <p:nvPr/>
        </p:nvSpPr>
        <p:spPr>
          <a:xfrm>
            <a:off x="2462800" y="5643430"/>
            <a:ext cx="937219" cy="714375"/>
          </a:xfrm>
          <a:prstGeom prst="rect">
            <a:avLst/>
          </a:prstGeom>
        </p:spPr>
        <p:txBody>
          <a:bodyPr lIns="0" tIns="0" rIns="0" bIns="0" rtlCol="0" anchor="t">
            <a:spAutoFit/>
          </a:bodyPr>
          <a:lstStyle/>
          <a:p>
            <a:pPr algn="ctr">
              <a:lnSpc>
                <a:spcPts val="5126"/>
              </a:lnSpc>
            </a:pPr>
            <a:r>
              <a:rPr lang="en-US" sz="4271" i="1" spc="350">
                <a:solidFill>
                  <a:srgbClr val="FFFFFF"/>
                </a:solidFill>
                <a:latin typeface="Codec Pro ExtraBold"/>
                <a:ea typeface="Codec Pro ExtraBold"/>
                <a:cs typeface="Codec Pro ExtraBold"/>
                <a:sym typeface="Codec Pro ExtraBold"/>
              </a:rPr>
              <a:t>04</a:t>
            </a:r>
          </a:p>
        </p:txBody>
      </p:sp>
      <p:sp>
        <p:nvSpPr>
          <p:cNvPr id="17" name="TextBox 17"/>
          <p:cNvSpPr txBox="1"/>
          <p:nvPr/>
        </p:nvSpPr>
        <p:spPr>
          <a:xfrm>
            <a:off x="2482401" y="6435807"/>
            <a:ext cx="937219" cy="714375"/>
          </a:xfrm>
          <a:prstGeom prst="rect">
            <a:avLst/>
          </a:prstGeom>
        </p:spPr>
        <p:txBody>
          <a:bodyPr lIns="0" tIns="0" rIns="0" bIns="0" rtlCol="0" anchor="t">
            <a:spAutoFit/>
          </a:bodyPr>
          <a:lstStyle/>
          <a:p>
            <a:pPr algn="ctr">
              <a:lnSpc>
                <a:spcPts val="5126"/>
              </a:lnSpc>
            </a:pPr>
            <a:r>
              <a:rPr lang="en-US" sz="4271" i="1" spc="350">
                <a:solidFill>
                  <a:srgbClr val="FFFFFF"/>
                </a:solidFill>
                <a:latin typeface="Codec Pro ExtraBold"/>
                <a:ea typeface="Codec Pro ExtraBold"/>
                <a:cs typeface="Codec Pro ExtraBold"/>
                <a:sym typeface="Codec Pro ExtraBold"/>
              </a:rPr>
              <a:t>05</a:t>
            </a:r>
          </a:p>
        </p:txBody>
      </p:sp>
      <p:sp>
        <p:nvSpPr>
          <p:cNvPr id="18" name="TextBox 18"/>
          <p:cNvSpPr txBox="1"/>
          <p:nvPr/>
        </p:nvSpPr>
        <p:spPr>
          <a:xfrm>
            <a:off x="2482401" y="7266771"/>
            <a:ext cx="937219" cy="714375"/>
          </a:xfrm>
          <a:prstGeom prst="rect">
            <a:avLst/>
          </a:prstGeom>
        </p:spPr>
        <p:txBody>
          <a:bodyPr lIns="0" tIns="0" rIns="0" bIns="0" rtlCol="0" anchor="t">
            <a:spAutoFit/>
          </a:bodyPr>
          <a:lstStyle/>
          <a:p>
            <a:pPr algn="ctr">
              <a:lnSpc>
                <a:spcPts val="5126"/>
              </a:lnSpc>
            </a:pPr>
            <a:r>
              <a:rPr lang="en-US" sz="4271" i="1" spc="350">
                <a:solidFill>
                  <a:srgbClr val="FFFFFF"/>
                </a:solidFill>
                <a:latin typeface="Codec Pro ExtraBold"/>
                <a:ea typeface="Codec Pro ExtraBold"/>
                <a:cs typeface="Codec Pro ExtraBold"/>
                <a:sym typeface="Codec Pro ExtraBold"/>
              </a:rPr>
              <a:t>06</a:t>
            </a:r>
          </a:p>
        </p:txBody>
      </p:sp>
      <p:sp>
        <p:nvSpPr>
          <p:cNvPr id="19" name="TextBox 19"/>
          <p:cNvSpPr txBox="1"/>
          <p:nvPr/>
        </p:nvSpPr>
        <p:spPr>
          <a:xfrm>
            <a:off x="2482401" y="8117064"/>
            <a:ext cx="937219" cy="714375"/>
          </a:xfrm>
          <a:prstGeom prst="rect">
            <a:avLst/>
          </a:prstGeom>
        </p:spPr>
        <p:txBody>
          <a:bodyPr lIns="0" tIns="0" rIns="0" bIns="0" rtlCol="0" anchor="t">
            <a:spAutoFit/>
          </a:bodyPr>
          <a:lstStyle/>
          <a:p>
            <a:pPr algn="ctr">
              <a:lnSpc>
                <a:spcPts val="5126"/>
              </a:lnSpc>
            </a:pPr>
            <a:r>
              <a:rPr lang="en-US" sz="4271" i="1" spc="350">
                <a:solidFill>
                  <a:srgbClr val="FFFFFF"/>
                </a:solidFill>
                <a:latin typeface="Codec Pro ExtraBold"/>
                <a:ea typeface="Codec Pro ExtraBold"/>
                <a:cs typeface="Codec Pro ExtraBold"/>
                <a:sym typeface="Codec Pro ExtraBold"/>
              </a:rPr>
              <a:t>07</a:t>
            </a:r>
          </a:p>
        </p:txBody>
      </p:sp>
      <p:sp>
        <p:nvSpPr>
          <p:cNvPr id="20" name="TextBox 20"/>
          <p:cNvSpPr txBox="1"/>
          <p:nvPr/>
        </p:nvSpPr>
        <p:spPr>
          <a:xfrm>
            <a:off x="3784501" y="3333137"/>
            <a:ext cx="7153853" cy="418548"/>
          </a:xfrm>
          <a:prstGeom prst="rect">
            <a:avLst/>
          </a:prstGeom>
        </p:spPr>
        <p:txBody>
          <a:bodyPr lIns="0" tIns="0" rIns="0" bIns="0" rtlCol="0" anchor="t">
            <a:spAutoFit/>
          </a:bodyPr>
          <a:lstStyle/>
          <a:p>
            <a:pPr algn="l">
              <a:lnSpc>
                <a:spcPts val="3483"/>
              </a:lnSpc>
            </a:pPr>
            <a:r>
              <a:rPr lang="en-US" sz="2524" spc="247">
                <a:solidFill>
                  <a:srgbClr val="231F20"/>
                </a:solidFill>
                <a:latin typeface="Open Sauce"/>
                <a:ea typeface="Open Sauce"/>
                <a:cs typeface="Open Sauce"/>
                <a:sym typeface="Open Sauce"/>
              </a:rPr>
              <a:t>Mini Baromètre de la cohésion sociale</a:t>
            </a:r>
          </a:p>
        </p:txBody>
      </p:sp>
      <p:sp>
        <p:nvSpPr>
          <p:cNvPr id="21" name="TextBox 21"/>
          <p:cNvSpPr txBox="1"/>
          <p:nvPr/>
        </p:nvSpPr>
        <p:spPr>
          <a:xfrm>
            <a:off x="3784501" y="4127355"/>
            <a:ext cx="6721923" cy="418548"/>
          </a:xfrm>
          <a:prstGeom prst="rect">
            <a:avLst/>
          </a:prstGeom>
        </p:spPr>
        <p:txBody>
          <a:bodyPr lIns="0" tIns="0" rIns="0" bIns="0" rtlCol="0" anchor="t">
            <a:spAutoFit/>
          </a:bodyPr>
          <a:lstStyle/>
          <a:p>
            <a:pPr algn="l">
              <a:lnSpc>
                <a:spcPts val="3483"/>
              </a:lnSpc>
            </a:pPr>
            <a:r>
              <a:rPr lang="en-US" sz="2524" spc="247">
                <a:solidFill>
                  <a:srgbClr val="231F20"/>
                </a:solidFill>
                <a:latin typeface="Open Sauce"/>
                <a:ea typeface="Open Sauce"/>
                <a:cs typeface="Open Sauce"/>
                <a:sym typeface="Open Sauce"/>
              </a:rPr>
              <a:t>Echantillonnage et caractéristiques</a:t>
            </a:r>
          </a:p>
        </p:txBody>
      </p:sp>
      <p:sp>
        <p:nvSpPr>
          <p:cNvPr id="22" name="TextBox 22"/>
          <p:cNvSpPr txBox="1"/>
          <p:nvPr/>
        </p:nvSpPr>
        <p:spPr>
          <a:xfrm>
            <a:off x="3784501" y="4917378"/>
            <a:ext cx="6610363" cy="418548"/>
          </a:xfrm>
          <a:prstGeom prst="rect">
            <a:avLst/>
          </a:prstGeom>
        </p:spPr>
        <p:txBody>
          <a:bodyPr lIns="0" tIns="0" rIns="0" bIns="0" rtlCol="0" anchor="t">
            <a:spAutoFit/>
          </a:bodyPr>
          <a:lstStyle/>
          <a:p>
            <a:pPr marL="0" lvl="0" indent="0" algn="l">
              <a:lnSpc>
                <a:spcPts val="3483"/>
              </a:lnSpc>
              <a:spcBef>
                <a:spcPct val="0"/>
              </a:spcBef>
            </a:pPr>
            <a:r>
              <a:rPr lang="en-US" sz="2524" spc="247">
                <a:solidFill>
                  <a:srgbClr val="231F20"/>
                </a:solidFill>
                <a:latin typeface="Open Sauce"/>
                <a:ea typeface="Open Sauce"/>
                <a:cs typeface="Open Sauce"/>
                <a:sym typeface="Open Sauce"/>
              </a:rPr>
              <a:t>Utilisation du Mini Baromètre</a:t>
            </a:r>
          </a:p>
        </p:txBody>
      </p:sp>
      <p:sp>
        <p:nvSpPr>
          <p:cNvPr id="23" name="TextBox 23"/>
          <p:cNvSpPr txBox="1"/>
          <p:nvPr/>
        </p:nvSpPr>
        <p:spPr>
          <a:xfrm>
            <a:off x="3784501" y="5779943"/>
            <a:ext cx="7401821" cy="418548"/>
          </a:xfrm>
          <a:prstGeom prst="rect">
            <a:avLst/>
          </a:prstGeom>
        </p:spPr>
        <p:txBody>
          <a:bodyPr lIns="0" tIns="0" rIns="0" bIns="0" rtlCol="0" anchor="t">
            <a:spAutoFit/>
          </a:bodyPr>
          <a:lstStyle/>
          <a:p>
            <a:pPr marL="0" lvl="0" indent="0" algn="l">
              <a:lnSpc>
                <a:spcPts val="3483"/>
              </a:lnSpc>
              <a:spcBef>
                <a:spcPct val="0"/>
              </a:spcBef>
            </a:pPr>
            <a:r>
              <a:rPr lang="en-US" sz="2524" spc="247">
                <a:solidFill>
                  <a:srgbClr val="231F20"/>
                </a:solidFill>
                <a:latin typeface="Open Sauce"/>
                <a:ea typeface="Open Sauce"/>
                <a:cs typeface="Open Sauce"/>
                <a:sym typeface="Open Sauce"/>
              </a:rPr>
              <a:t>Analyse Factorielle Confirmatoire (CFA)</a:t>
            </a:r>
          </a:p>
        </p:txBody>
      </p:sp>
      <p:sp>
        <p:nvSpPr>
          <p:cNvPr id="24" name="TextBox 24"/>
          <p:cNvSpPr txBox="1"/>
          <p:nvPr/>
        </p:nvSpPr>
        <p:spPr>
          <a:xfrm>
            <a:off x="3784501" y="6569966"/>
            <a:ext cx="7229446" cy="418548"/>
          </a:xfrm>
          <a:prstGeom prst="rect">
            <a:avLst/>
          </a:prstGeom>
        </p:spPr>
        <p:txBody>
          <a:bodyPr lIns="0" tIns="0" rIns="0" bIns="0" rtlCol="0" anchor="t">
            <a:spAutoFit/>
          </a:bodyPr>
          <a:lstStyle/>
          <a:p>
            <a:pPr marL="0" lvl="0" indent="0" algn="l">
              <a:lnSpc>
                <a:spcPts val="3483"/>
              </a:lnSpc>
              <a:spcBef>
                <a:spcPct val="0"/>
              </a:spcBef>
            </a:pPr>
            <a:r>
              <a:rPr lang="en-US" sz="2524" spc="247">
                <a:solidFill>
                  <a:srgbClr val="231F20"/>
                </a:solidFill>
                <a:latin typeface="Open Sauce"/>
                <a:ea typeface="Open Sauce"/>
                <a:cs typeface="Open Sauce"/>
                <a:sym typeface="Open Sauce"/>
              </a:rPr>
              <a:t>Modélisation de la cohésion sociale</a:t>
            </a:r>
          </a:p>
        </p:txBody>
      </p:sp>
      <p:sp>
        <p:nvSpPr>
          <p:cNvPr id="25" name="TextBox 25"/>
          <p:cNvSpPr txBox="1"/>
          <p:nvPr/>
        </p:nvSpPr>
        <p:spPr>
          <a:xfrm>
            <a:off x="3773358" y="7359989"/>
            <a:ext cx="8278703" cy="418548"/>
          </a:xfrm>
          <a:prstGeom prst="rect">
            <a:avLst/>
          </a:prstGeom>
        </p:spPr>
        <p:txBody>
          <a:bodyPr lIns="0" tIns="0" rIns="0" bIns="0" rtlCol="0" anchor="t">
            <a:spAutoFit/>
          </a:bodyPr>
          <a:lstStyle/>
          <a:p>
            <a:pPr marL="0" lvl="0" indent="0" algn="l">
              <a:lnSpc>
                <a:spcPts val="3483"/>
              </a:lnSpc>
              <a:spcBef>
                <a:spcPct val="0"/>
              </a:spcBef>
            </a:pPr>
            <a:r>
              <a:rPr lang="en-US" sz="2524" spc="247">
                <a:solidFill>
                  <a:srgbClr val="231F20"/>
                </a:solidFill>
                <a:latin typeface="Open Sauce"/>
                <a:ea typeface="Open Sauce"/>
                <a:cs typeface="Open Sauce"/>
                <a:sym typeface="Open Sauce"/>
              </a:rPr>
              <a:t>Niveau de la cohésion sociale au nord</a:t>
            </a:r>
          </a:p>
        </p:txBody>
      </p:sp>
      <p:sp>
        <p:nvSpPr>
          <p:cNvPr id="26" name="TextBox 26"/>
          <p:cNvSpPr txBox="1"/>
          <p:nvPr/>
        </p:nvSpPr>
        <p:spPr>
          <a:xfrm>
            <a:off x="3773358" y="8220929"/>
            <a:ext cx="7229446" cy="418548"/>
          </a:xfrm>
          <a:prstGeom prst="rect">
            <a:avLst/>
          </a:prstGeom>
        </p:spPr>
        <p:txBody>
          <a:bodyPr lIns="0" tIns="0" rIns="0" bIns="0" rtlCol="0" anchor="t">
            <a:spAutoFit/>
          </a:bodyPr>
          <a:lstStyle/>
          <a:p>
            <a:pPr marL="0" lvl="0" indent="0" algn="l">
              <a:lnSpc>
                <a:spcPts val="3483"/>
              </a:lnSpc>
              <a:spcBef>
                <a:spcPct val="0"/>
              </a:spcBef>
            </a:pPr>
            <a:r>
              <a:rPr lang="en-US" sz="2524" spc="247">
                <a:solidFill>
                  <a:srgbClr val="231F20"/>
                </a:solidFill>
                <a:latin typeface="Open Sauce"/>
                <a:ea typeface="Open Sauce"/>
                <a:cs typeface="Open Sauce"/>
                <a:sym typeface="Open Sauce"/>
              </a:rPr>
              <a:t>Avantages et Insuffisance du CFA</a:t>
            </a:r>
          </a:p>
        </p:txBody>
      </p:sp>
      <p:sp>
        <p:nvSpPr>
          <p:cNvPr id="27" name="Freeform 27"/>
          <p:cNvSpPr/>
          <p:nvPr/>
        </p:nvSpPr>
        <p:spPr>
          <a:xfrm>
            <a:off x="11272294" y="2647112"/>
            <a:ext cx="5987006" cy="5637764"/>
          </a:xfrm>
          <a:custGeom>
            <a:avLst/>
            <a:gdLst/>
            <a:ahLst/>
            <a:cxnLst/>
            <a:rect l="l" t="t" r="r" b="b"/>
            <a:pathLst>
              <a:path w="5987006" h="5637764">
                <a:moveTo>
                  <a:pt x="0" y="0"/>
                </a:moveTo>
                <a:lnTo>
                  <a:pt x="5987006" y="0"/>
                </a:lnTo>
                <a:lnTo>
                  <a:pt x="5987006" y="5637764"/>
                </a:lnTo>
                <a:lnTo>
                  <a:pt x="0" y="5637764"/>
                </a:lnTo>
                <a:lnTo>
                  <a:pt x="0" y="0"/>
                </a:lnTo>
                <a:close/>
              </a:path>
            </a:pathLst>
          </a:custGeom>
          <a:blipFill>
            <a:blip r:embed="rId4"/>
            <a:stretch>
              <a:fillRect/>
            </a:stretch>
          </a:blipFill>
        </p:spPr>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3916" y="-15775"/>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sp>
      <p:grpSp>
        <p:nvGrpSpPr>
          <p:cNvPr id="3" name="Group 3"/>
          <p:cNvGrpSpPr/>
          <p:nvPr/>
        </p:nvGrpSpPr>
        <p:grpSpPr>
          <a:xfrm>
            <a:off x="201406" y="4893177"/>
            <a:ext cx="2089120" cy="2496975"/>
            <a:chOff x="0" y="0"/>
            <a:chExt cx="550221" cy="657640"/>
          </a:xfrm>
        </p:grpSpPr>
        <p:sp>
          <p:nvSpPr>
            <p:cNvPr id="4" name="Freeform 4"/>
            <p:cNvSpPr/>
            <p:nvPr/>
          </p:nvSpPr>
          <p:spPr>
            <a:xfrm>
              <a:off x="0" y="0"/>
              <a:ext cx="550221" cy="657640"/>
            </a:xfrm>
            <a:custGeom>
              <a:avLst/>
              <a:gdLst/>
              <a:ahLst/>
              <a:cxnLst/>
              <a:rect l="l" t="t" r="r" b="b"/>
              <a:pathLst>
                <a:path w="550221" h="657640">
                  <a:moveTo>
                    <a:pt x="188997" y="0"/>
                  </a:moveTo>
                  <a:lnTo>
                    <a:pt x="361224" y="0"/>
                  </a:lnTo>
                  <a:cubicBezTo>
                    <a:pt x="465604" y="0"/>
                    <a:pt x="550221" y="84617"/>
                    <a:pt x="550221" y="188997"/>
                  </a:cubicBezTo>
                  <a:lnTo>
                    <a:pt x="550221" y="468642"/>
                  </a:lnTo>
                  <a:cubicBezTo>
                    <a:pt x="550221" y="573023"/>
                    <a:pt x="465604" y="657640"/>
                    <a:pt x="361224" y="657640"/>
                  </a:cubicBezTo>
                  <a:lnTo>
                    <a:pt x="188997" y="657640"/>
                  </a:lnTo>
                  <a:cubicBezTo>
                    <a:pt x="84617" y="657640"/>
                    <a:pt x="0" y="573023"/>
                    <a:pt x="0" y="468642"/>
                  </a:cubicBezTo>
                  <a:lnTo>
                    <a:pt x="0" y="188997"/>
                  </a:lnTo>
                  <a:cubicBezTo>
                    <a:pt x="0" y="84617"/>
                    <a:pt x="84617" y="0"/>
                    <a:pt x="188997" y="0"/>
                  </a:cubicBezTo>
                  <a:close/>
                </a:path>
              </a:pathLst>
            </a:custGeom>
            <a:solidFill>
              <a:srgbClr val="71F6AD"/>
            </a:solidFill>
          </p:spPr>
        </p:sp>
        <p:sp>
          <p:nvSpPr>
            <p:cNvPr id="5" name="TextBox 5"/>
            <p:cNvSpPr txBox="1"/>
            <p:nvPr/>
          </p:nvSpPr>
          <p:spPr>
            <a:xfrm>
              <a:off x="0" y="-47625"/>
              <a:ext cx="550221" cy="705265"/>
            </a:xfrm>
            <a:prstGeom prst="rect">
              <a:avLst/>
            </a:prstGeom>
          </p:spPr>
          <p:txBody>
            <a:bodyPr lIns="50800" tIns="50800" rIns="50800" bIns="50800" rtlCol="0" anchor="ctr"/>
            <a:lstStyle/>
            <a:p>
              <a:pPr algn="ctr">
                <a:lnSpc>
                  <a:spcPts val="3897"/>
                </a:lnSpc>
              </a:pPr>
              <a:r>
                <a:rPr lang="en-US" sz="2824" b="1" spc="276">
                  <a:solidFill>
                    <a:srgbClr val="000000"/>
                  </a:solidFill>
                  <a:latin typeface="Open Sauce Bold"/>
                  <a:ea typeface="Open Sauce Bold"/>
                  <a:cs typeface="Open Sauce Bold"/>
                  <a:sym typeface="Open Sauce Bold"/>
                </a:rPr>
                <a:t>Cohésion Sociale</a:t>
              </a:r>
            </a:p>
          </p:txBody>
        </p:sp>
      </p:grpSp>
      <p:grpSp>
        <p:nvGrpSpPr>
          <p:cNvPr id="6" name="Group 6"/>
          <p:cNvGrpSpPr/>
          <p:nvPr/>
        </p:nvGrpSpPr>
        <p:grpSpPr>
          <a:xfrm>
            <a:off x="3748981" y="2547835"/>
            <a:ext cx="8569491" cy="2018062"/>
            <a:chOff x="0" y="0"/>
            <a:chExt cx="2256985" cy="531506"/>
          </a:xfrm>
        </p:grpSpPr>
        <p:sp>
          <p:nvSpPr>
            <p:cNvPr id="7" name="Freeform 7"/>
            <p:cNvSpPr/>
            <p:nvPr/>
          </p:nvSpPr>
          <p:spPr>
            <a:xfrm>
              <a:off x="0" y="0"/>
              <a:ext cx="2256985" cy="531506"/>
            </a:xfrm>
            <a:custGeom>
              <a:avLst/>
              <a:gdLst/>
              <a:ahLst/>
              <a:cxnLst/>
              <a:rect l="l" t="t" r="r" b="b"/>
              <a:pathLst>
                <a:path w="2256985" h="531506">
                  <a:moveTo>
                    <a:pt x="0" y="0"/>
                  </a:moveTo>
                  <a:lnTo>
                    <a:pt x="2256985" y="0"/>
                  </a:lnTo>
                  <a:lnTo>
                    <a:pt x="2256985" y="531506"/>
                  </a:lnTo>
                  <a:lnTo>
                    <a:pt x="0" y="531506"/>
                  </a:lnTo>
                  <a:close/>
                </a:path>
              </a:pathLst>
            </a:custGeom>
            <a:solidFill>
              <a:srgbClr val="71F6AD"/>
            </a:solidFill>
          </p:spPr>
        </p:sp>
        <p:sp>
          <p:nvSpPr>
            <p:cNvPr id="8" name="TextBox 8"/>
            <p:cNvSpPr txBox="1"/>
            <p:nvPr/>
          </p:nvSpPr>
          <p:spPr>
            <a:xfrm>
              <a:off x="0" y="-57150"/>
              <a:ext cx="2256985" cy="588656"/>
            </a:xfrm>
            <a:prstGeom prst="rect">
              <a:avLst/>
            </a:prstGeom>
          </p:spPr>
          <p:txBody>
            <a:bodyPr lIns="50800" tIns="50800" rIns="50800" bIns="50800" rtlCol="0" anchor="ctr"/>
            <a:lstStyle/>
            <a:p>
              <a:pPr algn="ctr">
                <a:lnSpc>
                  <a:spcPts val="4035"/>
                </a:lnSpc>
              </a:pPr>
              <a:r>
                <a:rPr lang="en-US" sz="2924" b="1" spc="286" dirty="0" err="1">
                  <a:solidFill>
                    <a:srgbClr val="000000"/>
                  </a:solidFill>
                  <a:latin typeface="Open Sauce Bold"/>
                  <a:ea typeface="Open Sauce Bold"/>
                  <a:cs typeface="Open Sauce Bold"/>
                  <a:sym typeface="Open Sauce Bold"/>
                </a:rPr>
                <a:t>Sphère</a:t>
              </a:r>
              <a:r>
                <a:rPr lang="en-US" sz="2924" b="1" spc="286" dirty="0">
                  <a:solidFill>
                    <a:srgbClr val="000000"/>
                  </a:solidFill>
                  <a:latin typeface="Open Sauce Bold"/>
                  <a:ea typeface="Open Sauce Bold"/>
                  <a:cs typeface="Open Sauce Bold"/>
                  <a:sym typeface="Open Sauce Bold"/>
                </a:rPr>
                <a:t> Socio-</a:t>
              </a:r>
              <a:r>
                <a:rPr lang="en-US" sz="2924" b="1" spc="286" dirty="0" err="1">
                  <a:solidFill>
                    <a:srgbClr val="000000"/>
                  </a:solidFill>
                  <a:latin typeface="Open Sauce Bold"/>
                  <a:ea typeface="Open Sauce Bold"/>
                  <a:cs typeface="Open Sauce Bold"/>
                  <a:sym typeface="Open Sauce Bold"/>
                </a:rPr>
                <a:t>culturelle</a:t>
              </a:r>
              <a:r>
                <a:rPr lang="en-US" sz="2924" b="1" spc="286" dirty="0">
                  <a:solidFill>
                    <a:srgbClr val="000000"/>
                  </a:solidFill>
                  <a:latin typeface="Open Sauce Bold"/>
                  <a:ea typeface="Open Sauce Bold"/>
                  <a:cs typeface="Open Sauce Bold"/>
                  <a:sym typeface="Open Sauce Bold"/>
                </a:rPr>
                <a:t> (S)</a:t>
              </a:r>
            </a:p>
            <a:p>
              <a:pPr algn="ctr">
                <a:lnSpc>
                  <a:spcPts val="2793"/>
                </a:lnSpc>
              </a:pPr>
              <a:r>
                <a:rPr lang="en-US" sz="2024" spc="198" dirty="0">
                  <a:solidFill>
                    <a:srgbClr val="000000"/>
                  </a:solidFill>
                  <a:latin typeface="Open Sauce"/>
                  <a:ea typeface="Open Sauce"/>
                  <a:cs typeface="Open Sauce"/>
                  <a:sym typeface="Open Sauce"/>
                </a:rPr>
                <a:t>Elle </a:t>
              </a:r>
              <a:r>
                <a:rPr lang="en-US" sz="2024" spc="198" dirty="0" err="1">
                  <a:solidFill>
                    <a:srgbClr val="000000"/>
                  </a:solidFill>
                  <a:latin typeface="Open Sauce"/>
                  <a:ea typeface="Open Sauce"/>
                  <a:cs typeface="Open Sauce"/>
                  <a:sym typeface="Open Sauce"/>
                </a:rPr>
                <a:t>réunit</a:t>
              </a:r>
              <a:r>
                <a:rPr lang="en-US" sz="2024" spc="198" dirty="0">
                  <a:solidFill>
                    <a:srgbClr val="000000"/>
                  </a:solidFill>
                  <a:latin typeface="Open Sauce"/>
                  <a:ea typeface="Open Sauce"/>
                  <a:cs typeface="Open Sauce"/>
                  <a:sym typeface="Open Sauce"/>
                </a:rPr>
                <a:t> des relations </a:t>
              </a:r>
              <a:r>
                <a:rPr lang="en-US" sz="2024" spc="198" dirty="0" err="1">
                  <a:solidFill>
                    <a:srgbClr val="000000"/>
                  </a:solidFill>
                  <a:latin typeface="Open Sauce"/>
                  <a:ea typeface="Open Sauce"/>
                  <a:cs typeface="Open Sauce"/>
                  <a:sym typeface="Open Sauce"/>
                </a:rPr>
                <a:t>sociales</a:t>
              </a:r>
              <a:r>
                <a:rPr lang="en-US" sz="2024" spc="198" dirty="0">
                  <a:solidFill>
                    <a:srgbClr val="000000"/>
                  </a:solidFill>
                  <a:latin typeface="Open Sauce"/>
                  <a:ea typeface="Open Sauce"/>
                  <a:cs typeface="Open Sauce"/>
                  <a:sym typeface="Open Sauce"/>
                </a:rPr>
                <a:t> </a:t>
              </a:r>
              <a:r>
                <a:rPr lang="en-US" sz="2024" spc="198" dirty="0" err="1">
                  <a:solidFill>
                    <a:srgbClr val="000000"/>
                  </a:solidFill>
                  <a:latin typeface="Open Sauce"/>
                  <a:ea typeface="Open Sauce"/>
                  <a:cs typeface="Open Sauce"/>
                  <a:sym typeface="Open Sauce"/>
                </a:rPr>
                <a:t>fondées</a:t>
              </a:r>
              <a:r>
                <a:rPr lang="en-US" sz="2024" spc="198" dirty="0">
                  <a:solidFill>
                    <a:srgbClr val="000000"/>
                  </a:solidFill>
                  <a:latin typeface="Open Sauce"/>
                  <a:ea typeface="Open Sauce"/>
                  <a:cs typeface="Open Sauce"/>
                  <a:sym typeface="Open Sauce"/>
                </a:rPr>
                <a:t> sur la </a:t>
              </a:r>
              <a:r>
                <a:rPr lang="en-US" sz="2024" spc="198" dirty="0" err="1">
                  <a:solidFill>
                    <a:srgbClr val="000000"/>
                  </a:solidFill>
                  <a:latin typeface="Open Sauce"/>
                  <a:ea typeface="Open Sauce"/>
                  <a:cs typeface="Open Sauce"/>
                  <a:sym typeface="Open Sauce"/>
                </a:rPr>
                <a:t>tolérance</a:t>
              </a:r>
              <a:r>
                <a:rPr lang="en-US" sz="2024" spc="198" dirty="0">
                  <a:solidFill>
                    <a:srgbClr val="000000"/>
                  </a:solidFill>
                  <a:latin typeface="Open Sauce"/>
                  <a:ea typeface="Open Sauce"/>
                  <a:cs typeface="Open Sauce"/>
                  <a:sym typeface="Open Sauce"/>
                </a:rPr>
                <a:t>, </a:t>
              </a:r>
              <a:r>
                <a:rPr lang="en-US" sz="2024" spc="198" dirty="0" err="1">
                  <a:solidFill>
                    <a:srgbClr val="000000"/>
                  </a:solidFill>
                  <a:latin typeface="Open Sauce"/>
                  <a:ea typeface="Open Sauce"/>
                  <a:cs typeface="Open Sauce"/>
                  <a:sym typeface="Open Sauce"/>
                </a:rPr>
                <a:t>l’acceptation</a:t>
              </a:r>
              <a:r>
                <a:rPr lang="en-US" sz="2024" spc="198" dirty="0">
                  <a:solidFill>
                    <a:srgbClr val="000000"/>
                  </a:solidFill>
                  <a:latin typeface="Open Sauce"/>
                  <a:ea typeface="Open Sauce"/>
                  <a:cs typeface="Open Sauce"/>
                  <a:sym typeface="Open Sauce"/>
                </a:rPr>
                <a:t> des </a:t>
              </a:r>
              <a:r>
                <a:rPr lang="en-US" sz="2024" spc="198" dirty="0" err="1">
                  <a:solidFill>
                    <a:srgbClr val="000000"/>
                  </a:solidFill>
                  <a:latin typeface="Open Sauce"/>
                  <a:ea typeface="Open Sauce"/>
                  <a:cs typeface="Open Sauce"/>
                  <a:sym typeface="Open Sauce"/>
                </a:rPr>
                <a:t>différences</a:t>
              </a:r>
              <a:r>
                <a:rPr lang="en-US" sz="2024" spc="198" dirty="0">
                  <a:solidFill>
                    <a:srgbClr val="000000"/>
                  </a:solidFill>
                  <a:latin typeface="Open Sauce"/>
                  <a:ea typeface="Open Sauce"/>
                  <a:cs typeface="Open Sauce"/>
                  <a:sym typeface="Open Sauce"/>
                </a:rPr>
                <a:t>, un sentiment </a:t>
              </a:r>
              <a:r>
                <a:rPr lang="en-US" sz="2024" spc="198" dirty="0" err="1">
                  <a:solidFill>
                    <a:srgbClr val="000000"/>
                  </a:solidFill>
                  <a:latin typeface="Open Sauce"/>
                  <a:ea typeface="Open Sauce"/>
                  <a:cs typeface="Open Sauce"/>
                  <a:sym typeface="Open Sauce"/>
                </a:rPr>
                <a:t>d’appartenance</a:t>
              </a:r>
              <a:r>
                <a:rPr lang="en-US" sz="2024" spc="198" dirty="0">
                  <a:solidFill>
                    <a:srgbClr val="000000"/>
                  </a:solidFill>
                  <a:latin typeface="Open Sauce"/>
                  <a:ea typeface="Open Sauce"/>
                  <a:cs typeface="Open Sauce"/>
                  <a:sym typeface="Open Sauce"/>
                </a:rPr>
                <a:t> commune, le tout soutenu par des </a:t>
              </a:r>
              <a:r>
                <a:rPr lang="en-US" sz="2024" spc="198" dirty="0" err="1">
                  <a:solidFill>
                    <a:srgbClr val="000000"/>
                  </a:solidFill>
                  <a:latin typeface="Open Sauce"/>
                  <a:ea typeface="Open Sauce"/>
                  <a:cs typeface="Open Sauce"/>
                  <a:sym typeface="Open Sauce"/>
                </a:rPr>
                <a:t>normes</a:t>
              </a:r>
              <a:r>
                <a:rPr lang="en-US" sz="2024" spc="198" dirty="0">
                  <a:solidFill>
                    <a:srgbClr val="000000"/>
                  </a:solidFill>
                  <a:latin typeface="Open Sauce"/>
                  <a:ea typeface="Open Sauce"/>
                  <a:cs typeface="Open Sauce"/>
                  <a:sym typeface="Open Sauce"/>
                </a:rPr>
                <a:t> </a:t>
              </a:r>
              <a:r>
                <a:rPr lang="en-US" sz="2024" spc="198" dirty="0" err="1">
                  <a:solidFill>
                    <a:srgbClr val="000000"/>
                  </a:solidFill>
                  <a:latin typeface="Open Sauce"/>
                  <a:ea typeface="Open Sauce"/>
                  <a:cs typeface="Open Sauce"/>
                  <a:sym typeface="Open Sauce"/>
                </a:rPr>
                <a:t>partagées</a:t>
              </a:r>
              <a:r>
                <a:rPr lang="en-US" sz="2024" spc="198" dirty="0">
                  <a:solidFill>
                    <a:srgbClr val="000000"/>
                  </a:solidFill>
                  <a:latin typeface="Open Sauce"/>
                  <a:ea typeface="Open Sauce"/>
                  <a:cs typeface="Open Sauce"/>
                  <a:sym typeface="Open Sauce"/>
                </a:rPr>
                <a:t> qui </a:t>
              </a:r>
              <a:r>
                <a:rPr lang="en-US" sz="2024" spc="198" dirty="0" err="1">
                  <a:solidFill>
                    <a:srgbClr val="000000"/>
                  </a:solidFill>
                  <a:latin typeface="Open Sauce"/>
                  <a:ea typeface="Open Sauce"/>
                  <a:cs typeface="Open Sauce"/>
                  <a:sym typeface="Open Sauce"/>
                </a:rPr>
                <a:t>facilitent</a:t>
              </a:r>
              <a:r>
                <a:rPr lang="en-US" sz="2024" spc="198" dirty="0">
                  <a:solidFill>
                    <a:srgbClr val="000000"/>
                  </a:solidFill>
                  <a:latin typeface="Open Sauce"/>
                  <a:ea typeface="Open Sauce"/>
                  <a:cs typeface="Open Sauce"/>
                  <a:sym typeface="Open Sauce"/>
                </a:rPr>
                <a:t> la </a:t>
              </a:r>
              <a:r>
                <a:rPr lang="en-US" sz="2024" spc="198" dirty="0" err="1">
                  <a:solidFill>
                    <a:srgbClr val="000000"/>
                  </a:solidFill>
                  <a:latin typeface="Open Sauce"/>
                  <a:ea typeface="Open Sauce"/>
                  <a:cs typeface="Open Sauce"/>
                  <a:sym typeface="Open Sauce"/>
                </a:rPr>
                <a:t>coopération</a:t>
              </a:r>
              <a:endParaRPr lang="en-US" sz="2024" spc="198" dirty="0">
                <a:solidFill>
                  <a:srgbClr val="000000"/>
                </a:solidFill>
                <a:latin typeface="Open Sauce"/>
                <a:ea typeface="Open Sauce"/>
                <a:cs typeface="Open Sauce"/>
                <a:sym typeface="Open Sauce"/>
              </a:endParaRPr>
            </a:p>
          </p:txBody>
        </p:sp>
      </p:grpSp>
      <p:sp>
        <p:nvSpPr>
          <p:cNvPr id="9" name="TextBox 9"/>
          <p:cNvSpPr txBox="1"/>
          <p:nvPr/>
        </p:nvSpPr>
        <p:spPr>
          <a:xfrm>
            <a:off x="427992" y="99787"/>
            <a:ext cx="17609821" cy="745782"/>
          </a:xfrm>
          <a:prstGeom prst="rect">
            <a:avLst/>
          </a:prstGeom>
        </p:spPr>
        <p:txBody>
          <a:bodyPr lIns="0" tIns="0" rIns="0" bIns="0" rtlCol="0" anchor="t">
            <a:spAutoFit/>
          </a:bodyPr>
          <a:lstStyle/>
          <a:p>
            <a:pPr algn="ctr">
              <a:lnSpc>
                <a:spcPts val="6167"/>
              </a:lnSpc>
            </a:pPr>
            <a:r>
              <a:rPr lang="en-US" sz="4468" spc="437" dirty="0">
                <a:solidFill>
                  <a:srgbClr val="231F20"/>
                </a:solidFill>
                <a:latin typeface="Codec Pro ExtraBold"/>
                <a:ea typeface="Codec Pro ExtraBold"/>
                <a:cs typeface="Codec Pro ExtraBold"/>
                <a:sym typeface="Codec Pro ExtraBold"/>
              </a:rPr>
              <a:t>Mini </a:t>
            </a:r>
            <a:r>
              <a:rPr lang="en-US" sz="4468" spc="437" dirty="0" err="1">
                <a:solidFill>
                  <a:srgbClr val="231F20"/>
                </a:solidFill>
                <a:latin typeface="Codec Pro ExtraBold"/>
                <a:ea typeface="Codec Pro ExtraBold"/>
                <a:cs typeface="Codec Pro ExtraBold"/>
                <a:sym typeface="Codec Pro ExtraBold"/>
              </a:rPr>
              <a:t>Baromètre</a:t>
            </a:r>
            <a:r>
              <a:rPr lang="en-US" sz="4468" spc="437" dirty="0">
                <a:solidFill>
                  <a:srgbClr val="231F20"/>
                </a:solidFill>
                <a:latin typeface="Codec Pro ExtraBold"/>
                <a:ea typeface="Codec Pro ExtraBold"/>
                <a:cs typeface="Codec Pro ExtraBold"/>
                <a:sym typeface="Codec Pro ExtraBold"/>
              </a:rPr>
              <a:t> de la </a:t>
            </a:r>
            <a:r>
              <a:rPr lang="en-US" sz="4468" spc="437" dirty="0" err="1">
                <a:solidFill>
                  <a:srgbClr val="231F20"/>
                </a:solidFill>
                <a:latin typeface="Codec Pro ExtraBold"/>
                <a:ea typeface="Codec Pro ExtraBold"/>
                <a:cs typeface="Codec Pro ExtraBold"/>
                <a:sym typeface="Codec Pro ExtraBold"/>
              </a:rPr>
              <a:t>cohésion</a:t>
            </a:r>
            <a:r>
              <a:rPr lang="en-US" sz="4468" spc="437" dirty="0">
                <a:solidFill>
                  <a:srgbClr val="231F20"/>
                </a:solidFill>
                <a:latin typeface="Codec Pro ExtraBold"/>
                <a:ea typeface="Codec Pro ExtraBold"/>
                <a:cs typeface="Codec Pro ExtraBold"/>
                <a:sym typeface="Codec Pro ExtraBold"/>
              </a:rPr>
              <a:t> </a:t>
            </a:r>
            <a:r>
              <a:rPr lang="en-US" sz="4468" spc="437" dirty="0" err="1">
                <a:solidFill>
                  <a:srgbClr val="231F20"/>
                </a:solidFill>
                <a:latin typeface="Codec Pro ExtraBold"/>
                <a:ea typeface="Codec Pro ExtraBold"/>
                <a:cs typeface="Codec Pro ExtraBold"/>
                <a:sym typeface="Codec Pro ExtraBold"/>
              </a:rPr>
              <a:t>sociale</a:t>
            </a:r>
            <a:endParaRPr lang="en-US" sz="4468" spc="437" dirty="0">
              <a:solidFill>
                <a:srgbClr val="231F20"/>
              </a:solidFill>
              <a:latin typeface="Codec Pro ExtraBold"/>
              <a:ea typeface="Codec Pro ExtraBold"/>
              <a:cs typeface="Codec Pro ExtraBold"/>
              <a:sym typeface="Codec Pro ExtraBold"/>
            </a:endParaRPr>
          </a:p>
        </p:txBody>
      </p:sp>
      <p:grpSp>
        <p:nvGrpSpPr>
          <p:cNvPr id="10" name="Group 10"/>
          <p:cNvGrpSpPr/>
          <p:nvPr/>
        </p:nvGrpSpPr>
        <p:grpSpPr>
          <a:xfrm>
            <a:off x="3741039" y="4974996"/>
            <a:ext cx="8569491" cy="2370487"/>
            <a:chOff x="0" y="0"/>
            <a:chExt cx="2256985" cy="624326"/>
          </a:xfrm>
        </p:grpSpPr>
        <p:sp>
          <p:nvSpPr>
            <p:cNvPr id="11" name="Freeform 11"/>
            <p:cNvSpPr/>
            <p:nvPr/>
          </p:nvSpPr>
          <p:spPr>
            <a:xfrm>
              <a:off x="0" y="0"/>
              <a:ext cx="2256985" cy="624326"/>
            </a:xfrm>
            <a:custGeom>
              <a:avLst/>
              <a:gdLst/>
              <a:ahLst/>
              <a:cxnLst/>
              <a:rect l="l" t="t" r="r" b="b"/>
              <a:pathLst>
                <a:path w="2256985" h="624326">
                  <a:moveTo>
                    <a:pt x="0" y="0"/>
                  </a:moveTo>
                  <a:lnTo>
                    <a:pt x="2256985" y="0"/>
                  </a:lnTo>
                  <a:lnTo>
                    <a:pt x="2256985" y="624326"/>
                  </a:lnTo>
                  <a:lnTo>
                    <a:pt x="0" y="624326"/>
                  </a:lnTo>
                  <a:close/>
                </a:path>
              </a:pathLst>
            </a:custGeom>
            <a:solidFill>
              <a:srgbClr val="71F6AD"/>
            </a:solidFill>
          </p:spPr>
        </p:sp>
        <p:sp>
          <p:nvSpPr>
            <p:cNvPr id="12" name="TextBox 12"/>
            <p:cNvSpPr txBox="1"/>
            <p:nvPr/>
          </p:nvSpPr>
          <p:spPr>
            <a:xfrm>
              <a:off x="0" y="-57150"/>
              <a:ext cx="2256985" cy="681476"/>
            </a:xfrm>
            <a:prstGeom prst="rect">
              <a:avLst/>
            </a:prstGeom>
          </p:spPr>
          <p:txBody>
            <a:bodyPr lIns="50800" tIns="50800" rIns="50800" bIns="50800" rtlCol="0" anchor="ctr"/>
            <a:lstStyle/>
            <a:p>
              <a:pPr algn="ctr">
                <a:lnSpc>
                  <a:spcPts val="4035"/>
                </a:lnSpc>
              </a:pPr>
              <a:r>
                <a:rPr lang="en-US" sz="2924" b="1" spc="286" dirty="0" err="1">
                  <a:solidFill>
                    <a:srgbClr val="000000"/>
                  </a:solidFill>
                  <a:latin typeface="Open Sauce Bold"/>
                  <a:ea typeface="Open Sauce Bold"/>
                  <a:cs typeface="Open Sauce Bold"/>
                  <a:sym typeface="Open Sauce Bold"/>
                </a:rPr>
                <a:t>Sphère</a:t>
              </a:r>
              <a:r>
                <a:rPr lang="en-US" sz="2924" b="1" spc="286" dirty="0">
                  <a:solidFill>
                    <a:srgbClr val="000000"/>
                  </a:solidFill>
                  <a:latin typeface="Open Sauce Bold"/>
                  <a:ea typeface="Open Sauce Bold"/>
                  <a:cs typeface="Open Sauce Bold"/>
                  <a:sym typeface="Open Sauce Bold"/>
                </a:rPr>
                <a:t> </a:t>
              </a:r>
              <a:r>
                <a:rPr lang="en-US" sz="2924" b="1" spc="286" dirty="0" err="1">
                  <a:solidFill>
                    <a:srgbClr val="000000"/>
                  </a:solidFill>
                  <a:latin typeface="Open Sauce Bold"/>
                  <a:ea typeface="Open Sauce Bold"/>
                  <a:cs typeface="Open Sauce Bold"/>
                  <a:sym typeface="Open Sauce Bold"/>
                </a:rPr>
                <a:t>Economique</a:t>
              </a:r>
              <a:r>
                <a:rPr lang="en-US" sz="2924" b="1" spc="286" dirty="0">
                  <a:solidFill>
                    <a:srgbClr val="000000"/>
                  </a:solidFill>
                  <a:latin typeface="Open Sauce Bold"/>
                  <a:ea typeface="Open Sauce Bold"/>
                  <a:cs typeface="Open Sauce Bold"/>
                  <a:sym typeface="Open Sauce Bold"/>
                </a:rPr>
                <a:t> (E)</a:t>
              </a:r>
            </a:p>
            <a:p>
              <a:pPr algn="ctr">
                <a:lnSpc>
                  <a:spcPts val="2793"/>
                </a:lnSpc>
              </a:pPr>
              <a:r>
                <a:rPr lang="en-US" sz="2024" spc="198" dirty="0">
                  <a:solidFill>
                    <a:srgbClr val="000000"/>
                  </a:solidFill>
                  <a:latin typeface="Open Sauce"/>
                  <a:ea typeface="Open Sauce"/>
                  <a:cs typeface="Open Sauce"/>
                  <a:sym typeface="Open Sauce"/>
                </a:rPr>
                <a:t>Elle </a:t>
              </a:r>
              <a:r>
                <a:rPr lang="en-US" sz="2024" spc="198" dirty="0" err="1">
                  <a:solidFill>
                    <a:srgbClr val="000000"/>
                  </a:solidFill>
                  <a:latin typeface="Open Sauce"/>
                  <a:ea typeface="Open Sauce"/>
                  <a:cs typeface="Open Sauce"/>
                  <a:sym typeface="Open Sauce"/>
                </a:rPr>
                <a:t>concerne</a:t>
              </a:r>
              <a:r>
                <a:rPr lang="en-US" sz="2024" spc="198" dirty="0">
                  <a:solidFill>
                    <a:srgbClr val="000000"/>
                  </a:solidFill>
                  <a:latin typeface="Open Sauce"/>
                  <a:ea typeface="Open Sauce"/>
                  <a:cs typeface="Open Sauce"/>
                  <a:sym typeface="Open Sauce"/>
                </a:rPr>
                <a:t> </a:t>
              </a:r>
              <a:r>
                <a:rPr lang="en-US" sz="2024" spc="198" dirty="0" err="1">
                  <a:solidFill>
                    <a:srgbClr val="000000"/>
                  </a:solidFill>
                  <a:latin typeface="Open Sauce"/>
                  <a:ea typeface="Open Sauce"/>
                  <a:cs typeface="Open Sauce"/>
                  <a:sym typeface="Open Sauce"/>
                </a:rPr>
                <a:t>l’équité</a:t>
              </a:r>
              <a:r>
                <a:rPr lang="en-US" sz="2024" spc="198" dirty="0">
                  <a:solidFill>
                    <a:srgbClr val="000000"/>
                  </a:solidFill>
                  <a:latin typeface="Open Sauce"/>
                  <a:ea typeface="Open Sauce"/>
                  <a:cs typeface="Open Sauce"/>
                  <a:sym typeface="Open Sauce"/>
                </a:rPr>
                <a:t> dans le partage des </a:t>
              </a:r>
              <a:r>
                <a:rPr lang="en-US" sz="2024" spc="198" dirty="0" err="1">
                  <a:solidFill>
                    <a:srgbClr val="000000"/>
                  </a:solidFill>
                  <a:latin typeface="Open Sauce"/>
                  <a:ea typeface="Open Sauce"/>
                  <a:cs typeface="Open Sauce"/>
                  <a:sym typeface="Open Sauce"/>
                </a:rPr>
                <a:t>ressources</a:t>
              </a:r>
              <a:r>
                <a:rPr lang="en-US" sz="2024" spc="198" dirty="0">
                  <a:solidFill>
                    <a:srgbClr val="000000"/>
                  </a:solidFill>
                  <a:latin typeface="Open Sauce"/>
                  <a:ea typeface="Open Sauce"/>
                  <a:cs typeface="Open Sauce"/>
                  <a:sym typeface="Open Sauce"/>
                </a:rPr>
                <a:t>, </a:t>
              </a:r>
              <a:r>
                <a:rPr lang="en-US" sz="2024" spc="198" dirty="0" err="1">
                  <a:solidFill>
                    <a:srgbClr val="000000"/>
                  </a:solidFill>
                  <a:latin typeface="Open Sauce"/>
                  <a:ea typeface="Open Sauce"/>
                  <a:cs typeface="Open Sauce"/>
                  <a:sym typeface="Open Sauce"/>
                </a:rPr>
                <a:t>l’égalité</a:t>
              </a:r>
              <a:r>
                <a:rPr lang="en-US" sz="2024" spc="198" dirty="0">
                  <a:solidFill>
                    <a:srgbClr val="000000"/>
                  </a:solidFill>
                  <a:latin typeface="Open Sauce"/>
                  <a:ea typeface="Open Sauce"/>
                  <a:cs typeface="Open Sauce"/>
                  <a:sym typeface="Open Sauce"/>
                </a:rPr>
                <a:t> des chances dans </a:t>
              </a:r>
              <a:r>
                <a:rPr lang="en-US" sz="2024" spc="198" dirty="0" err="1">
                  <a:solidFill>
                    <a:srgbClr val="000000"/>
                  </a:solidFill>
                  <a:latin typeface="Open Sauce"/>
                  <a:ea typeface="Open Sauce"/>
                  <a:cs typeface="Open Sauce"/>
                  <a:sym typeface="Open Sauce"/>
                </a:rPr>
                <a:t>l’accès</a:t>
              </a:r>
              <a:r>
                <a:rPr lang="en-US" sz="2024" spc="198" dirty="0">
                  <a:solidFill>
                    <a:srgbClr val="000000"/>
                  </a:solidFill>
                  <a:latin typeface="Open Sauce"/>
                  <a:ea typeface="Open Sauce"/>
                  <a:cs typeface="Open Sauce"/>
                  <a:sym typeface="Open Sauce"/>
                </a:rPr>
                <a:t> aux services et </a:t>
              </a:r>
              <a:r>
                <a:rPr lang="en-US" sz="2024" spc="198" dirty="0" err="1">
                  <a:solidFill>
                    <a:srgbClr val="000000"/>
                  </a:solidFill>
                  <a:latin typeface="Open Sauce"/>
                  <a:ea typeface="Open Sauce"/>
                  <a:cs typeface="Open Sauce"/>
                  <a:sym typeface="Open Sauce"/>
                </a:rPr>
                <a:t>opportunités</a:t>
              </a:r>
              <a:r>
                <a:rPr lang="en-US" sz="2024" spc="198" dirty="0">
                  <a:solidFill>
                    <a:srgbClr val="000000"/>
                  </a:solidFill>
                  <a:latin typeface="Open Sauce"/>
                  <a:ea typeface="Open Sauce"/>
                  <a:cs typeface="Open Sauce"/>
                  <a:sym typeface="Open Sauce"/>
                </a:rPr>
                <a:t> </a:t>
              </a:r>
              <a:r>
                <a:rPr lang="en-US" sz="2024" spc="198" dirty="0" err="1">
                  <a:solidFill>
                    <a:srgbClr val="000000"/>
                  </a:solidFill>
                  <a:latin typeface="Open Sauce"/>
                  <a:ea typeface="Open Sauce"/>
                  <a:cs typeface="Open Sauce"/>
                  <a:sym typeface="Open Sauce"/>
                </a:rPr>
                <a:t>économiques</a:t>
              </a:r>
              <a:r>
                <a:rPr lang="en-US" sz="2024" spc="198" dirty="0">
                  <a:solidFill>
                    <a:srgbClr val="000000"/>
                  </a:solidFill>
                  <a:latin typeface="Open Sauce"/>
                  <a:ea typeface="Open Sauce"/>
                  <a:cs typeface="Open Sauce"/>
                  <a:sym typeface="Open Sauce"/>
                </a:rPr>
                <a:t>, </a:t>
              </a:r>
              <a:r>
                <a:rPr lang="en-US" sz="2024" spc="198" dirty="0" err="1">
                  <a:solidFill>
                    <a:srgbClr val="000000"/>
                  </a:solidFill>
                  <a:latin typeface="Open Sauce"/>
                  <a:ea typeface="Open Sauce"/>
                  <a:cs typeface="Open Sauce"/>
                  <a:sym typeface="Open Sauce"/>
                </a:rPr>
                <a:t>ainsi</a:t>
              </a:r>
              <a:r>
                <a:rPr lang="en-US" sz="2024" spc="198" dirty="0">
                  <a:solidFill>
                    <a:srgbClr val="000000"/>
                  </a:solidFill>
                  <a:latin typeface="Open Sauce"/>
                  <a:ea typeface="Open Sauce"/>
                  <a:cs typeface="Open Sauce"/>
                  <a:sym typeface="Open Sauce"/>
                </a:rPr>
                <a:t> que la </a:t>
              </a:r>
              <a:r>
                <a:rPr lang="en-US" sz="2024" spc="198" dirty="0" err="1">
                  <a:solidFill>
                    <a:srgbClr val="000000"/>
                  </a:solidFill>
                  <a:latin typeface="Open Sauce"/>
                  <a:ea typeface="Open Sauce"/>
                  <a:cs typeface="Open Sauce"/>
                  <a:sym typeface="Open Sauce"/>
                </a:rPr>
                <a:t>réciprocité</a:t>
              </a:r>
              <a:r>
                <a:rPr lang="en-US" sz="2024" spc="198" dirty="0">
                  <a:solidFill>
                    <a:srgbClr val="000000"/>
                  </a:solidFill>
                  <a:latin typeface="Open Sauce"/>
                  <a:ea typeface="Open Sauce"/>
                  <a:cs typeface="Open Sauce"/>
                  <a:sym typeface="Open Sauce"/>
                </a:rPr>
                <a:t> et des </a:t>
              </a:r>
              <a:r>
                <a:rPr lang="en-US" sz="2024" spc="198" dirty="0" err="1">
                  <a:solidFill>
                    <a:srgbClr val="000000"/>
                  </a:solidFill>
                  <a:latin typeface="Open Sauce"/>
                  <a:ea typeface="Open Sauce"/>
                  <a:cs typeface="Open Sauce"/>
                  <a:sym typeface="Open Sauce"/>
                </a:rPr>
                <a:t>normes</a:t>
              </a:r>
              <a:r>
                <a:rPr lang="en-US" sz="2024" spc="198" dirty="0">
                  <a:solidFill>
                    <a:srgbClr val="000000"/>
                  </a:solidFill>
                  <a:latin typeface="Open Sauce"/>
                  <a:ea typeface="Open Sauce"/>
                  <a:cs typeface="Open Sauce"/>
                  <a:sym typeface="Open Sauce"/>
                </a:rPr>
                <a:t> </a:t>
              </a:r>
              <a:r>
                <a:rPr lang="en-US" sz="2024" spc="198" dirty="0" err="1">
                  <a:solidFill>
                    <a:srgbClr val="000000"/>
                  </a:solidFill>
                  <a:latin typeface="Open Sauce"/>
                  <a:ea typeface="Open Sauce"/>
                  <a:cs typeface="Open Sauce"/>
                  <a:sym typeface="Open Sauce"/>
                </a:rPr>
                <a:t>équitables</a:t>
              </a:r>
              <a:r>
                <a:rPr lang="en-US" sz="2024" spc="198" dirty="0">
                  <a:solidFill>
                    <a:srgbClr val="000000"/>
                  </a:solidFill>
                  <a:latin typeface="Open Sauce"/>
                  <a:ea typeface="Open Sauce"/>
                  <a:cs typeface="Open Sauce"/>
                  <a:sym typeface="Open Sauce"/>
                </a:rPr>
                <a:t> sur les </a:t>
              </a:r>
              <a:r>
                <a:rPr lang="en-US" sz="2024" spc="198" dirty="0" err="1">
                  <a:solidFill>
                    <a:srgbClr val="000000"/>
                  </a:solidFill>
                  <a:latin typeface="Open Sauce"/>
                  <a:ea typeface="Open Sauce"/>
                  <a:cs typeface="Open Sauce"/>
                  <a:sym typeface="Open Sauce"/>
                </a:rPr>
                <a:t>marchés</a:t>
              </a:r>
              <a:r>
                <a:rPr lang="en-US" sz="2024" spc="198" dirty="0">
                  <a:solidFill>
                    <a:srgbClr val="000000"/>
                  </a:solidFill>
                  <a:latin typeface="Open Sauce"/>
                  <a:ea typeface="Open Sauce"/>
                  <a:cs typeface="Open Sauce"/>
                  <a:sym typeface="Open Sauce"/>
                </a:rPr>
                <a:t>, </a:t>
              </a:r>
              <a:r>
                <a:rPr lang="en-US" sz="2024" spc="198" dirty="0" err="1">
                  <a:solidFill>
                    <a:srgbClr val="000000"/>
                  </a:solidFill>
                  <a:latin typeface="Open Sauce"/>
                  <a:ea typeface="Open Sauce"/>
                  <a:cs typeface="Open Sauce"/>
                  <a:sym typeface="Open Sauce"/>
                </a:rPr>
                <a:t>incluant</a:t>
              </a:r>
              <a:r>
                <a:rPr lang="en-US" sz="2024" spc="198" dirty="0">
                  <a:solidFill>
                    <a:srgbClr val="000000"/>
                  </a:solidFill>
                  <a:latin typeface="Open Sauce"/>
                  <a:ea typeface="Open Sauce"/>
                  <a:cs typeface="Open Sauce"/>
                  <a:sym typeface="Open Sauce"/>
                </a:rPr>
                <a:t> le travail.</a:t>
              </a:r>
            </a:p>
          </p:txBody>
        </p:sp>
      </p:grpSp>
      <p:grpSp>
        <p:nvGrpSpPr>
          <p:cNvPr id="13" name="Group 13"/>
          <p:cNvGrpSpPr/>
          <p:nvPr/>
        </p:nvGrpSpPr>
        <p:grpSpPr>
          <a:xfrm>
            <a:off x="3748981" y="7718112"/>
            <a:ext cx="8569491" cy="2370487"/>
            <a:chOff x="0" y="0"/>
            <a:chExt cx="2256985" cy="624326"/>
          </a:xfrm>
        </p:grpSpPr>
        <p:sp>
          <p:nvSpPr>
            <p:cNvPr id="14" name="Freeform 14"/>
            <p:cNvSpPr/>
            <p:nvPr/>
          </p:nvSpPr>
          <p:spPr>
            <a:xfrm>
              <a:off x="0" y="0"/>
              <a:ext cx="2256985" cy="624326"/>
            </a:xfrm>
            <a:custGeom>
              <a:avLst/>
              <a:gdLst/>
              <a:ahLst/>
              <a:cxnLst/>
              <a:rect l="l" t="t" r="r" b="b"/>
              <a:pathLst>
                <a:path w="2256985" h="624326">
                  <a:moveTo>
                    <a:pt x="0" y="0"/>
                  </a:moveTo>
                  <a:lnTo>
                    <a:pt x="2256985" y="0"/>
                  </a:lnTo>
                  <a:lnTo>
                    <a:pt x="2256985" y="624326"/>
                  </a:lnTo>
                  <a:lnTo>
                    <a:pt x="0" y="624326"/>
                  </a:lnTo>
                  <a:close/>
                </a:path>
              </a:pathLst>
            </a:custGeom>
            <a:solidFill>
              <a:srgbClr val="71F6AD"/>
            </a:solidFill>
          </p:spPr>
        </p:sp>
        <p:sp>
          <p:nvSpPr>
            <p:cNvPr id="15" name="TextBox 15"/>
            <p:cNvSpPr txBox="1"/>
            <p:nvPr/>
          </p:nvSpPr>
          <p:spPr>
            <a:xfrm>
              <a:off x="0" y="-57150"/>
              <a:ext cx="2256985" cy="681476"/>
            </a:xfrm>
            <a:prstGeom prst="rect">
              <a:avLst/>
            </a:prstGeom>
          </p:spPr>
          <p:txBody>
            <a:bodyPr lIns="50800" tIns="50800" rIns="50800" bIns="50800" rtlCol="0" anchor="ctr"/>
            <a:lstStyle/>
            <a:p>
              <a:pPr algn="ctr">
                <a:lnSpc>
                  <a:spcPts val="4035"/>
                </a:lnSpc>
              </a:pPr>
              <a:r>
                <a:rPr lang="en-US" sz="2924" b="1" spc="286" dirty="0" err="1">
                  <a:solidFill>
                    <a:srgbClr val="000000"/>
                  </a:solidFill>
                  <a:latin typeface="Open Sauce Bold"/>
                  <a:ea typeface="Open Sauce Bold"/>
                  <a:cs typeface="Open Sauce Bold"/>
                  <a:sym typeface="Open Sauce Bold"/>
                </a:rPr>
                <a:t>Sphère</a:t>
              </a:r>
              <a:r>
                <a:rPr lang="en-US" sz="2924" b="1" spc="286" dirty="0">
                  <a:solidFill>
                    <a:srgbClr val="000000"/>
                  </a:solidFill>
                  <a:latin typeface="Open Sauce Bold"/>
                  <a:ea typeface="Open Sauce Bold"/>
                  <a:cs typeface="Open Sauce Bold"/>
                  <a:sym typeface="Open Sauce Bold"/>
                </a:rPr>
                <a:t> Politique (P)</a:t>
              </a:r>
            </a:p>
            <a:p>
              <a:pPr algn="ctr">
                <a:lnSpc>
                  <a:spcPts val="2793"/>
                </a:lnSpc>
              </a:pPr>
              <a:r>
                <a:rPr lang="en-US" sz="2024" spc="198" dirty="0">
                  <a:solidFill>
                    <a:srgbClr val="000000"/>
                  </a:solidFill>
                  <a:latin typeface="Open Sauce"/>
                  <a:ea typeface="Open Sauce"/>
                  <a:cs typeface="Open Sauce"/>
                  <a:sym typeface="Open Sauce"/>
                </a:rPr>
                <a:t>Elle </a:t>
              </a:r>
              <a:r>
                <a:rPr lang="en-US" sz="2024" spc="198" dirty="0" err="1">
                  <a:solidFill>
                    <a:srgbClr val="000000"/>
                  </a:solidFill>
                  <a:latin typeface="Open Sauce"/>
                  <a:ea typeface="Open Sauce"/>
                  <a:cs typeface="Open Sauce"/>
                  <a:sym typeface="Open Sauce"/>
                </a:rPr>
                <a:t>concerne</a:t>
              </a:r>
              <a:r>
                <a:rPr lang="en-US" sz="2024" spc="198" dirty="0">
                  <a:solidFill>
                    <a:srgbClr val="000000"/>
                  </a:solidFill>
                  <a:latin typeface="Open Sauce"/>
                  <a:ea typeface="Open Sauce"/>
                  <a:cs typeface="Open Sauce"/>
                  <a:sym typeface="Open Sauce"/>
                </a:rPr>
                <a:t> la </a:t>
              </a:r>
              <a:r>
                <a:rPr lang="en-US" sz="2024" spc="198" dirty="0" err="1">
                  <a:solidFill>
                    <a:srgbClr val="000000"/>
                  </a:solidFill>
                  <a:latin typeface="Open Sauce"/>
                  <a:ea typeface="Open Sauce"/>
                  <a:cs typeface="Open Sauce"/>
                  <a:sym typeface="Open Sauce"/>
                </a:rPr>
                <a:t>confiance</a:t>
              </a:r>
              <a:r>
                <a:rPr lang="en-US" sz="2024" spc="198" dirty="0">
                  <a:solidFill>
                    <a:srgbClr val="000000"/>
                  </a:solidFill>
                  <a:latin typeface="Open Sauce"/>
                  <a:ea typeface="Open Sauce"/>
                  <a:cs typeface="Open Sauce"/>
                  <a:sym typeface="Open Sauce"/>
                </a:rPr>
                <a:t> dans les institutions, la participation </a:t>
              </a:r>
              <a:r>
                <a:rPr lang="en-US" sz="2024" spc="198" dirty="0" err="1">
                  <a:solidFill>
                    <a:srgbClr val="000000"/>
                  </a:solidFill>
                  <a:latin typeface="Open Sauce"/>
                  <a:ea typeface="Open Sauce"/>
                  <a:cs typeface="Open Sauce"/>
                  <a:sym typeface="Open Sauce"/>
                </a:rPr>
                <a:t>citoyenne</a:t>
              </a:r>
              <a:r>
                <a:rPr lang="en-US" sz="2024" spc="198" dirty="0">
                  <a:solidFill>
                    <a:srgbClr val="000000"/>
                  </a:solidFill>
                  <a:latin typeface="Open Sauce"/>
                  <a:ea typeface="Open Sauce"/>
                  <a:cs typeface="Open Sauce"/>
                  <a:sym typeface="Open Sauce"/>
                </a:rPr>
                <a:t> inclusive aux </a:t>
              </a:r>
              <a:r>
                <a:rPr lang="en-US" sz="2024" spc="198" dirty="0" err="1">
                  <a:solidFill>
                    <a:srgbClr val="000000"/>
                  </a:solidFill>
                  <a:latin typeface="Open Sauce"/>
                  <a:ea typeface="Open Sauce"/>
                  <a:cs typeface="Open Sauce"/>
                  <a:sym typeface="Open Sauce"/>
                </a:rPr>
                <a:t>décisions</a:t>
              </a:r>
              <a:r>
                <a:rPr lang="en-US" sz="2024" spc="198" dirty="0">
                  <a:solidFill>
                    <a:srgbClr val="000000"/>
                  </a:solidFill>
                  <a:latin typeface="Open Sauce"/>
                  <a:ea typeface="Open Sauce"/>
                  <a:cs typeface="Open Sauce"/>
                  <a:sym typeface="Open Sauce"/>
                </a:rPr>
                <a:t> </a:t>
              </a:r>
              <a:r>
                <a:rPr lang="en-US" sz="2024" spc="198" dirty="0" err="1">
                  <a:solidFill>
                    <a:srgbClr val="000000"/>
                  </a:solidFill>
                  <a:latin typeface="Open Sauce"/>
                  <a:ea typeface="Open Sauce"/>
                  <a:cs typeface="Open Sauce"/>
                  <a:sym typeface="Open Sauce"/>
                </a:rPr>
                <a:t>publiques</a:t>
              </a:r>
              <a:r>
                <a:rPr lang="en-US" sz="2024" spc="198" dirty="0">
                  <a:solidFill>
                    <a:srgbClr val="000000"/>
                  </a:solidFill>
                  <a:latin typeface="Open Sauce"/>
                  <a:ea typeface="Open Sauce"/>
                  <a:cs typeface="Open Sauce"/>
                  <a:sym typeface="Open Sauce"/>
                </a:rPr>
                <a:t> et la </a:t>
              </a:r>
              <a:r>
                <a:rPr lang="en-US" sz="2024" spc="198" dirty="0" err="1">
                  <a:solidFill>
                    <a:srgbClr val="000000"/>
                  </a:solidFill>
                  <a:latin typeface="Open Sauce"/>
                  <a:ea typeface="Open Sauce"/>
                  <a:cs typeface="Open Sauce"/>
                  <a:sym typeface="Open Sauce"/>
                </a:rPr>
                <a:t>capacité</a:t>
              </a:r>
              <a:r>
                <a:rPr lang="en-US" sz="2024" spc="198" dirty="0">
                  <a:solidFill>
                    <a:srgbClr val="000000"/>
                  </a:solidFill>
                  <a:latin typeface="Open Sauce"/>
                  <a:ea typeface="Open Sauce"/>
                  <a:cs typeface="Open Sauce"/>
                  <a:sym typeface="Open Sauce"/>
                </a:rPr>
                <a:t> de </a:t>
              </a:r>
              <a:r>
                <a:rPr lang="en-US" sz="2024" spc="198" dirty="0" err="1">
                  <a:solidFill>
                    <a:srgbClr val="000000"/>
                  </a:solidFill>
                  <a:latin typeface="Open Sauce"/>
                  <a:ea typeface="Open Sauce"/>
                  <a:cs typeface="Open Sauce"/>
                  <a:sym typeface="Open Sauce"/>
                </a:rPr>
                <a:t>l’État</a:t>
              </a:r>
              <a:r>
                <a:rPr lang="en-US" sz="2024" spc="198" dirty="0">
                  <a:solidFill>
                    <a:srgbClr val="000000"/>
                  </a:solidFill>
                  <a:latin typeface="Open Sauce"/>
                  <a:ea typeface="Open Sauce"/>
                  <a:cs typeface="Open Sauce"/>
                  <a:sym typeface="Open Sauce"/>
                </a:rPr>
                <a:t> à </a:t>
              </a:r>
              <a:r>
                <a:rPr lang="en-US" sz="2024" spc="198" dirty="0" err="1">
                  <a:solidFill>
                    <a:srgbClr val="000000"/>
                  </a:solidFill>
                  <a:latin typeface="Open Sauce"/>
                  <a:ea typeface="Open Sauce"/>
                  <a:cs typeface="Open Sauce"/>
                  <a:sym typeface="Open Sauce"/>
                </a:rPr>
                <a:t>garantir</a:t>
              </a:r>
              <a:r>
                <a:rPr lang="en-US" sz="2024" spc="198" dirty="0">
                  <a:solidFill>
                    <a:srgbClr val="000000"/>
                  </a:solidFill>
                  <a:latin typeface="Open Sauce"/>
                  <a:ea typeface="Open Sauce"/>
                  <a:cs typeface="Open Sauce"/>
                  <a:sym typeface="Open Sauce"/>
                </a:rPr>
                <a:t> </a:t>
              </a:r>
              <a:r>
                <a:rPr lang="en-US" sz="2024" spc="198" dirty="0" err="1">
                  <a:solidFill>
                    <a:srgbClr val="000000"/>
                  </a:solidFill>
                  <a:latin typeface="Open Sauce"/>
                  <a:ea typeface="Open Sauce"/>
                  <a:cs typeface="Open Sauce"/>
                  <a:sym typeface="Open Sauce"/>
                </a:rPr>
                <a:t>l’égalité</a:t>
              </a:r>
              <a:r>
                <a:rPr lang="en-US" sz="2024" spc="198" dirty="0">
                  <a:solidFill>
                    <a:srgbClr val="000000"/>
                  </a:solidFill>
                  <a:latin typeface="Open Sauce"/>
                  <a:ea typeface="Open Sauce"/>
                  <a:cs typeface="Open Sauce"/>
                  <a:sym typeface="Open Sauce"/>
                </a:rPr>
                <a:t> des chances, </a:t>
              </a:r>
              <a:r>
                <a:rPr lang="en-US" sz="2024" spc="198" dirty="0" err="1">
                  <a:solidFill>
                    <a:srgbClr val="000000"/>
                  </a:solidFill>
                  <a:latin typeface="Open Sauce"/>
                  <a:ea typeface="Open Sauce"/>
                  <a:cs typeface="Open Sauce"/>
                  <a:sym typeface="Open Sauce"/>
                </a:rPr>
                <a:t>réduire</a:t>
              </a:r>
              <a:r>
                <a:rPr lang="en-US" sz="2024" spc="198" dirty="0">
                  <a:solidFill>
                    <a:srgbClr val="000000"/>
                  </a:solidFill>
                  <a:latin typeface="Open Sauce"/>
                  <a:ea typeface="Open Sauce"/>
                  <a:cs typeface="Open Sauce"/>
                  <a:sym typeface="Open Sauce"/>
                </a:rPr>
                <a:t> les </a:t>
              </a:r>
              <a:r>
                <a:rPr lang="en-US" sz="2024" spc="198" dirty="0" err="1">
                  <a:solidFill>
                    <a:srgbClr val="000000"/>
                  </a:solidFill>
                  <a:latin typeface="Open Sauce"/>
                  <a:ea typeface="Open Sauce"/>
                  <a:cs typeface="Open Sauce"/>
                  <a:sym typeface="Open Sauce"/>
                </a:rPr>
                <a:t>inégalités</a:t>
              </a:r>
              <a:r>
                <a:rPr lang="en-US" sz="2024" spc="198" dirty="0">
                  <a:solidFill>
                    <a:srgbClr val="000000"/>
                  </a:solidFill>
                  <a:latin typeface="Open Sauce"/>
                  <a:ea typeface="Open Sauce"/>
                  <a:cs typeface="Open Sauce"/>
                  <a:sym typeface="Open Sauce"/>
                </a:rPr>
                <a:t> et </a:t>
              </a:r>
              <a:r>
                <a:rPr lang="en-US" sz="2024" spc="198" dirty="0" err="1">
                  <a:solidFill>
                    <a:srgbClr val="000000"/>
                  </a:solidFill>
                  <a:latin typeface="Open Sauce"/>
                  <a:ea typeface="Open Sauce"/>
                  <a:cs typeface="Open Sauce"/>
                  <a:sym typeface="Open Sauce"/>
                </a:rPr>
                <a:t>répondre</a:t>
              </a:r>
              <a:r>
                <a:rPr lang="en-US" sz="2024" spc="198" dirty="0">
                  <a:solidFill>
                    <a:srgbClr val="000000"/>
                  </a:solidFill>
                  <a:latin typeface="Open Sauce"/>
                  <a:ea typeface="Open Sauce"/>
                  <a:cs typeface="Open Sauce"/>
                  <a:sym typeface="Open Sauce"/>
                </a:rPr>
                <a:t> aux </a:t>
              </a:r>
              <a:r>
                <a:rPr lang="en-US" sz="2024" spc="198" dirty="0" err="1">
                  <a:solidFill>
                    <a:srgbClr val="000000"/>
                  </a:solidFill>
                  <a:latin typeface="Open Sauce"/>
                  <a:ea typeface="Open Sauce"/>
                  <a:cs typeface="Open Sauce"/>
                  <a:sym typeface="Open Sauce"/>
                </a:rPr>
                <a:t>besoins</a:t>
              </a:r>
              <a:r>
                <a:rPr lang="en-US" sz="2024" spc="198" dirty="0">
                  <a:solidFill>
                    <a:srgbClr val="000000"/>
                  </a:solidFill>
                  <a:latin typeface="Open Sauce"/>
                  <a:ea typeface="Open Sauce"/>
                  <a:cs typeface="Open Sauce"/>
                  <a:sym typeface="Open Sauce"/>
                </a:rPr>
                <a:t> de </a:t>
              </a:r>
              <a:r>
                <a:rPr lang="en-US" sz="2024" spc="198" dirty="0" err="1">
                  <a:solidFill>
                    <a:srgbClr val="000000"/>
                  </a:solidFill>
                  <a:latin typeface="Open Sauce"/>
                  <a:ea typeface="Open Sauce"/>
                  <a:cs typeface="Open Sauce"/>
                  <a:sym typeface="Open Sauce"/>
                </a:rPr>
                <a:t>tous</a:t>
              </a:r>
              <a:endParaRPr lang="en-US" sz="2024" spc="198" dirty="0">
                <a:solidFill>
                  <a:srgbClr val="000000"/>
                </a:solidFill>
                <a:latin typeface="Open Sauce"/>
                <a:ea typeface="Open Sauce"/>
                <a:cs typeface="Open Sauce"/>
                <a:sym typeface="Open Sauce"/>
              </a:endParaRPr>
            </a:p>
          </p:txBody>
        </p:sp>
      </p:grpSp>
      <p:sp>
        <p:nvSpPr>
          <p:cNvPr id="16" name="TextBox 16"/>
          <p:cNvSpPr txBox="1"/>
          <p:nvPr/>
        </p:nvSpPr>
        <p:spPr>
          <a:xfrm>
            <a:off x="4363253" y="1638516"/>
            <a:ext cx="7340947" cy="537844"/>
          </a:xfrm>
          <a:prstGeom prst="rect">
            <a:avLst/>
          </a:prstGeom>
        </p:spPr>
        <p:txBody>
          <a:bodyPr lIns="0" tIns="0" rIns="0" bIns="0" rtlCol="0" anchor="t">
            <a:spAutoFit/>
          </a:bodyPr>
          <a:lstStyle/>
          <a:p>
            <a:pPr algn="ctr">
              <a:lnSpc>
                <a:spcPts val="4480"/>
              </a:lnSpc>
            </a:pPr>
            <a:r>
              <a:rPr lang="en-US" sz="3200" b="1" dirty="0">
                <a:solidFill>
                  <a:srgbClr val="231F20"/>
                </a:solidFill>
                <a:latin typeface="Canva Sans Bold"/>
                <a:ea typeface="Canva Sans Bold"/>
                <a:cs typeface="Canva Sans Bold"/>
                <a:sym typeface="Canva Sans Bold"/>
              </a:rPr>
              <a:t>Dimensions (</a:t>
            </a:r>
            <a:r>
              <a:rPr lang="en-US" sz="3200" b="1" dirty="0" err="1">
                <a:solidFill>
                  <a:srgbClr val="231F20"/>
                </a:solidFill>
                <a:latin typeface="Canva Sans Bold"/>
                <a:ea typeface="Canva Sans Bold"/>
                <a:cs typeface="Canva Sans Bold"/>
                <a:sym typeface="Canva Sans Bold"/>
              </a:rPr>
              <a:t>verticale</a:t>
            </a:r>
            <a:r>
              <a:rPr lang="en-US" sz="3200" b="1" dirty="0">
                <a:solidFill>
                  <a:srgbClr val="231F20"/>
                </a:solidFill>
                <a:latin typeface="Canva Sans Bold"/>
                <a:ea typeface="Canva Sans Bold"/>
                <a:cs typeface="Canva Sans Bold"/>
                <a:sym typeface="Canva Sans Bold"/>
              </a:rPr>
              <a:t> et </a:t>
            </a:r>
            <a:r>
              <a:rPr lang="en-US" sz="3200" b="1" dirty="0" err="1">
                <a:solidFill>
                  <a:srgbClr val="231F20"/>
                </a:solidFill>
                <a:latin typeface="Canva Sans Bold"/>
                <a:ea typeface="Canva Sans Bold"/>
                <a:cs typeface="Canva Sans Bold"/>
                <a:sym typeface="Canva Sans Bold"/>
              </a:rPr>
              <a:t>horizontale</a:t>
            </a:r>
            <a:r>
              <a:rPr lang="en-US" sz="3200" b="1" dirty="0">
                <a:solidFill>
                  <a:srgbClr val="231F20"/>
                </a:solidFill>
                <a:latin typeface="Canva Sans Bold"/>
                <a:ea typeface="Canva Sans Bold"/>
                <a:cs typeface="Canva Sans Bold"/>
                <a:sym typeface="Canva Sans Bold"/>
              </a:rPr>
              <a:t>)</a:t>
            </a:r>
          </a:p>
        </p:txBody>
      </p:sp>
      <p:sp>
        <p:nvSpPr>
          <p:cNvPr id="17" name="TextBox 17"/>
          <p:cNvSpPr txBox="1"/>
          <p:nvPr/>
        </p:nvSpPr>
        <p:spPr>
          <a:xfrm>
            <a:off x="13563600" y="1638516"/>
            <a:ext cx="4334549" cy="537844"/>
          </a:xfrm>
          <a:prstGeom prst="rect">
            <a:avLst/>
          </a:prstGeom>
        </p:spPr>
        <p:txBody>
          <a:bodyPr wrap="square" lIns="0" tIns="0" rIns="0" bIns="0" rtlCol="0" anchor="t">
            <a:spAutoFit/>
          </a:bodyPr>
          <a:lstStyle/>
          <a:p>
            <a:pPr algn="ctr">
              <a:lnSpc>
                <a:spcPts val="4480"/>
              </a:lnSpc>
            </a:pPr>
            <a:r>
              <a:rPr lang="en-US" sz="3200" b="1" dirty="0">
                <a:solidFill>
                  <a:srgbClr val="231F20"/>
                </a:solidFill>
                <a:latin typeface="Canva Sans Bold"/>
                <a:ea typeface="Canva Sans Bold"/>
                <a:cs typeface="Canva Sans Bold"/>
                <a:sym typeface="Canva Sans Bold"/>
              </a:rPr>
              <a:t>Items (Affirmations)</a:t>
            </a:r>
          </a:p>
        </p:txBody>
      </p:sp>
      <p:sp>
        <p:nvSpPr>
          <p:cNvPr id="18" name="TextBox 18"/>
          <p:cNvSpPr txBox="1"/>
          <p:nvPr/>
        </p:nvSpPr>
        <p:spPr>
          <a:xfrm>
            <a:off x="14629393" y="2481160"/>
            <a:ext cx="521124" cy="596899"/>
          </a:xfrm>
          <a:prstGeom prst="rect">
            <a:avLst/>
          </a:prstGeom>
        </p:spPr>
        <p:txBody>
          <a:bodyPr wrap="square" lIns="0" tIns="0" rIns="0" bIns="0" rtlCol="0" anchor="t">
            <a:spAutoFit/>
          </a:bodyPr>
          <a:lstStyle/>
          <a:p>
            <a:pPr algn="ctr">
              <a:lnSpc>
                <a:spcPts val="4900"/>
              </a:lnSpc>
            </a:pPr>
            <a:r>
              <a:rPr lang="en-US" sz="3500" b="1" dirty="0">
                <a:solidFill>
                  <a:srgbClr val="231F20"/>
                </a:solidFill>
                <a:latin typeface="Canva Sans Bold"/>
                <a:ea typeface="Canva Sans Bold"/>
                <a:cs typeface="Canva Sans Bold"/>
                <a:sym typeface="Canva Sans Bold"/>
              </a:rPr>
              <a:t>S1</a:t>
            </a:r>
          </a:p>
        </p:txBody>
      </p:sp>
      <p:sp>
        <p:nvSpPr>
          <p:cNvPr id="19" name="TextBox 19"/>
          <p:cNvSpPr txBox="1"/>
          <p:nvPr/>
        </p:nvSpPr>
        <p:spPr>
          <a:xfrm>
            <a:off x="14622696" y="3182834"/>
            <a:ext cx="541251" cy="596899"/>
          </a:xfrm>
          <a:prstGeom prst="rect">
            <a:avLst/>
          </a:prstGeom>
        </p:spPr>
        <p:txBody>
          <a:bodyPr wrap="square" lIns="0" tIns="0" rIns="0" bIns="0" rtlCol="0" anchor="t">
            <a:spAutoFit/>
          </a:bodyPr>
          <a:lstStyle/>
          <a:p>
            <a:pPr algn="ctr">
              <a:lnSpc>
                <a:spcPts val="4900"/>
              </a:lnSpc>
            </a:pPr>
            <a:r>
              <a:rPr lang="en-US" sz="3500" b="1" dirty="0">
                <a:solidFill>
                  <a:srgbClr val="231F20"/>
                </a:solidFill>
                <a:latin typeface="Canva Sans Bold"/>
                <a:ea typeface="Canva Sans Bold"/>
                <a:cs typeface="Canva Sans Bold"/>
                <a:sym typeface="Canva Sans Bold"/>
              </a:rPr>
              <a:t>S2</a:t>
            </a:r>
          </a:p>
        </p:txBody>
      </p:sp>
      <p:sp>
        <p:nvSpPr>
          <p:cNvPr id="20" name="TextBox 20"/>
          <p:cNvSpPr txBox="1"/>
          <p:nvPr/>
        </p:nvSpPr>
        <p:spPr>
          <a:xfrm>
            <a:off x="14608483" y="3968998"/>
            <a:ext cx="535260" cy="596899"/>
          </a:xfrm>
          <a:prstGeom prst="rect">
            <a:avLst/>
          </a:prstGeom>
        </p:spPr>
        <p:txBody>
          <a:bodyPr lIns="0" tIns="0" rIns="0" bIns="0" rtlCol="0" anchor="t">
            <a:spAutoFit/>
          </a:bodyPr>
          <a:lstStyle/>
          <a:p>
            <a:pPr algn="ctr">
              <a:lnSpc>
                <a:spcPts val="4900"/>
              </a:lnSpc>
            </a:pPr>
            <a:r>
              <a:rPr lang="en-US" sz="3500" b="1" dirty="0">
                <a:solidFill>
                  <a:srgbClr val="231F20"/>
                </a:solidFill>
                <a:latin typeface="Canva Sans Bold"/>
                <a:ea typeface="Canva Sans Bold"/>
                <a:cs typeface="Canva Sans Bold"/>
                <a:sym typeface="Canva Sans Bold"/>
              </a:rPr>
              <a:t>S3</a:t>
            </a:r>
          </a:p>
        </p:txBody>
      </p:sp>
      <p:sp>
        <p:nvSpPr>
          <p:cNvPr id="21" name="TextBox 21"/>
          <p:cNvSpPr txBox="1"/>
          <p:nvPr/>
        </p:nvSpPr>
        <p:spPr>
          <a:xfrm>
            <a:off x="16165492" y="2452291"/>
            <a:ext cx="604101" cy="596899"/>
          </a:xfrm>
          <a:prstGeom prst="rect">
            <a:avLst/>
          </a:prstGeom>
        </p:spPr>
        <p:txBody>
          <a:bodyPr wrap="square" lIns="0" tIns="0" rIns="0" bIns="0" rtlCol="0" anchor="t">
            <a:spAutoFit/>
          </a:bodyPr>
          <a:lstStyle/>
          <a:p>
            <a:pPr algn="ctr">
              <a:lnSpc>
                <a:spcPts val="4900"/>
              </a:lnSpc>
            </a:pPr>
            <a:r>
              <a:rPr lang="en-US" sz="3500" b="1" dirty="0">
                <a:solidFill>
                  <a:srgbClr val="231F20"/>
                </a:solidFill>
                <a:latin typeface="Canva Sans Bold"/>
                <a:ea typeface="Canva Sans Bold"/>
                <a:cs typeface="Canva Sans Bold"/>
                <a:sym typeface="Canva Sans Bold"/>
              </a:rPr>
              <a:t>S4</a:t>
            </a:r>
          </a:p>
        </p:txBody>
      </p:sp>
      <p:sp>
        <p:nvSpPr>
          <p:cNvPr id="22" name="TextBox 22"/>
          <p:cNvSpPr txBox="1"/>
          <p:nvPr/>
        </p:nvSpPr>
        <p:spPr>
          <a:xfrm>
            <a:off x="16170032" y="3153965"/>
            <a:ext cx="540023" cy="596899"/>
          </a:xfrm>
          <a:prstGeom prst="rect">
            <a:avLst/>
          </a:prstGeom>
        </p:spPr>
        <p:txBody>
          <a:bodyPr lIns="0" tIns="0" rIns="0" bIns="0" rtlCol="0" anchor="t">
            <a:spAutoFit/>
          </a:bodyPr>
          <a:lstStyle/>
          <a:p>
            <a:pPr algn="ctr">
              <a:lnSpc>
                <a:spcPts val="4900"/>
              </a:lnSpc>
            </a:pPr>
            <a:r>
              <a:rPr lang="en-US" sz="3500" b="1" dirty="0">
                <a:solidFill>
                  <a:srgbClr val="231F20"/>
                </a:solidFill>
                <a:latin typeface="Canva Sans Bold"/>
                <a:ea typeface="Canva Sans Bold"/>
                <a:cs typeface="Canva Sans Bold"/>
                <a:sym typeface="Canva Sans Bold"/>
              </a:rPr>
              <a:t>S5</a:t>
            </a:r>
          </a:p>
        </p:txBody>
      </p:sp>
      <p:sp>
        <p:nvSpPr>
          <p:cNvPr id="23" name="TextBox 23"/>
          <p:cNvSpPr txBox="1"/>
          <p:nvPr/>
        </p:nvSpPr>
        <p:spPr>
          <a:xfrm>
            <a:off x="16152916" y="3940129"/>
            <a:ext cx="616677" cy="596899"/>
          </a:xfrm>
          <a:prstGeom prst="rect">
            <a:avLst/>
          </a:prstGeom>
        </p:spPr>
        <p:txBody>
          <a:bodyPr wrap="square" lIns="0" tIns="0" rIns="0" bIns="0" rtlCol="0" anchor="t">
            <a:spAutoFit/>
          </a:bodyPr>
          <a:lstStyle/>
          <a:p>
            <a:pPr algn="ctr">
              <a:lnSpc>
                <a:spcPts val="4900"/>
              </a:lnSpc>
            </a:pPr>
            <a:r>
              <a:rPr lang="en-US" sz="3500" b="1" dirty="0">
                <a:solidFill>
                  <a:srgbClr val="231F20"/>
                </a:solidFill>
                <a:latin typeface="Canva Sans Bold"/>
                <a:ea typeface="Canva Sans Bold"/>
                <a:cs typeface="Canva Sans Bold"/>
                <a:sym typeface="Canva Sans Bold"/>
              </a:rPr>
              <a:t>S6</a:t>
            </a:r>
          </a:p>
        </p:txBody>
      </p:sp>
      <p:sp>
        <p:nvSpPr>
          <p:cNvPr id="24" name="TextBox 24"/>
          <p:cNvSpPr txBox="1"/>
          <p:nvPr/>
        </p:nvSpPr>
        <p:spPr>
          <a:xfrm>
            <a:off x="14650192" y="5156593"/>
            <a:ext cx="549325" cy="596899"/>
          </a:xfrm>
          <a:prstGeom prst="rect">
            <a:avLst/>
          </a:prstGeom>
        </p:spPr>
        <p:txBody>
          <a:bodyPr wrap="square" lIns="0" tIns="0" rIns="0" bIns="0" rtlCol="0" anchor="t">
            <a:spAutoFit/>
          </a:bodyPr>
          <a:lstStyle/>
          <a:p>
            <a:pPr algn="ctr">
              <a:lnSpc>
                <a:spcPts val="4900"/>
              </a:lnSpc>
            </a:pPr>
            <a:r>
              <a:rPr lang="en-US" sz="3500" b="1" dirty="0">
                <a:solidFill>
                  <a:srgbClr val="231F20"/>
                </a:solidFill>
                <a:latin typeface="Canva Sans Bold"/>
                <a:ea typeface="Canva Sans Bold"/>
                <a:cs typeface="Canva Sans Bold"/>
                <a:sym typeface="Canva Sans Bold"/>
              </a:rPr>
              <a:t>E1</a:t>
            </a:r>
          </a:p>
        </p:txBody>
      </p:sp>
      <p:sp>
        <p:nvSpPr>
          <p:cNvPr id="25" name="TextBox 25"/>
          <p:cNvSpPr txBox="1"/>
          <p:nvPr/>
        </p:nvSpPr>
        <p:spPr>
          <a:xfrm>
            <a:off x="14643495" y="5858267"/>
            <a:ext cx="607690" cy="596899"/>
          </a:xfrm>
          <a:prstGeom prst="rect">
            <a:avLst/>
          </a:prstGeom>
        </p:spPr>
        <p:txBody>
          <a:bodyPr wrap="square" lIns="0" tIns="0" rIns="0" bIns="0" rtlCol="0" anchor="t">
            <a:spAutoFit/>
          </a:bodyPr>
          <a:lstStyle/>
          <a:p>
            <a:pPr algn="ctr">
              <a:lnSpc>
                <a:spcPts val="4900"/>
              </a:lnSpc>
            </a:pPr>
            <a:r>
              <a:rPr lang="en-US" sz="3500" b="1" dirty="0">
                <a:solidFill>
                  <a:srgbClr val="231F20"/>
                </a:solidFill>
                <a:latin typeface="Canva Sans Bold"/>
                <a:ea typeface="Canva Sans Bold"/>
                <a:cs typeface="Canva Sans Bold"/>
                <a:sym typeface="Canva Sans Bold"/>
              </a:rPr>
              <a:t>E2</a:t>
            </a:r>
          </a:p>
        </p:txBody>
      </p:sp>
      <p:sp>
        <p:nvSpPr>
          <p:cNvPr id="26" name="TextBox 26"/>
          <p:cNvSpPr txBox="1"/>
          <p:nvPr/>
        </p:nvSpPr>
        <p:spPr>
          <a:xfrm>
            <a:off x="14629282" y="6644431"/>
            <a:ext cx="535484" cy="596899"/>
          </a:xfrm>
          <a:prstGeom prst="rect">
            <a:avLst/>
          </a:prstGeom>
        </p:spPr>
        <p:txBody>
          <a:bodyPr lIns="0" tIns="0" rIns="0" bIns="0" rtlCol="0" anchor="t">
            <a:spAutoFit/>
          </a:bodyPr>
          <a:lstStyle/>
          <a:p>
            <a:pPr algn="ctr">
              <a:lnSpc>
                <a:spcPts val="4900"/>
              </a:lnSpc>
            </a:pPr>
            <a:r>
              <a:rPr lang="en-US" sz="3500" b="1" dirty="0">
                <a:solidFill>
                  <a:srgbClr val="231F20"/>
                </a:solidFill>
                <a:latin typeface="Canva Sans Bold"/>
                <a:ea typeface="Canva Sans Bold"/>
                <a:cs typeface="Canva Sans Bold"/>
                <a:sym typeface="Canva Sans Bold"/>
              </a:rPr>
              <a:t>E3</a:t>
            </a:r>
          </a:p>
        </p:txBody>
      </p:sp>
      <p:sp>
        <p:nvSpPr>
          <p:cNvPr id="27" name="TextBox 27"/>
          <p:cNvSpPr txBox="1"/>
          <p:nvPr/>
        </p:nvSpPr>
        <p:spPr>
          <a:xfrm>
            <a:off x="16186291" y="5127725"/>
            <a:ext cx="549325" cy="596899"/>
          </a:xfrm>
          <a:prstGeom prst="rect">
            <a:avLst/>
          </a:prstGeom>
        </p:spPr>
        <p:txBody>
          <a:bodyPr lIns="0" tIns="0" rIns="0" bIns="0" rtlCol="0" anchor="t">
            <a:spAutoFit/>
          </a:bodyPr>
          <a:lstStyle/>
          <a:p>
            <a:pPr algn="ctr">
              <a:lnSpc>
                <a:spcPts val="4900"/>
              </a:lnSpc>
            </a:pPr>
            <a:r>
              <a:rPr lang="en-US" sz="3500" b="1" dirty="0">
                <a:solidFill>
                  <a:srgbClr val="231F20"/>
                </a:solidFill>
                <a:latin typeface="Canva Sans Bold"/>
                <a:ea typeface="Canva Sans Bold"/>
                <a:cs typeface="Canva Sans Bold"/>
                <a:sym typeface="Canva Sans Bold"/>
              </a:rPr>
              <a:t>E4</a:t>
            </a:r>
          </a:p>
        </p:txBody>
      </p:sp>
      <p:sp>
        <p:nvSpPr>
          <p:cNvPr id="28" name="TextBox 28"/>
          <p:cNvSpPr txBox="1"/>
          <p:nvPr/>
        </p:nvSpPr>
        <p:spPr>
          <a:xfrm>
            <a:off x="16190830" y="5829399"/>
            <a:ext cx="540246" cy="596899"/>
          </a:xfrm>
          <a:prstGeom prst="rect">
            <a:avLst/>
          </a:prstGeom>
        </p:spPr>
        <p:txBody>
          <a:bodyPr lIns="0" tIns="0" rIns="0" bIns="0" rtlCol="0" anchor="t">
            <a:spAutoFit/>
          </a:bodyPr>
          <a:lstStyle/>
          <a:p>
            <a:pPr algn="ctr">
              <a:lnSpc>
                <a:spcPts val="4900"/>
              </a:lnSpc>
            </a:pPr>
            <a:r>
              <a:rPr lang="en-US" sz="3500" b="1" dirty="0">
                <a:solidFill>
                  <a:srgbClr val="231F20"/>
                </a:solidFill>
                <a:latin typeface="Canva Sans Bold"/>
                <a:ea typeface="Canva Sans Bold"/>
                <a:cs typeface="Canva Sans Bold"/>
                <a:sym typeface="Canva Sans Bold"/>
              </a:rPr>
              <a:t>E5</a:t>
            </a:r>
          </a:p>
        </p:txBody>
      </p:sp>
      <p:sp>
        <p:nvSpPr>
          <p:cNvPr id="29" name="TextBox 29"/>
          <p:cNvSpPr txBox="1"/>
          <p:nvPr/>
        </p:nvSpPr>
        <p:spPr>
          <a:xfrm>
            <a:off x="16173714" y="6615562"/>
            <a:ext cx="666485" cy="596899"/>
          </a:xfrm>
          <a:prstGeom prst="rect">
            <a:avLst/>
          </a:prstGeom>
        </p:spPr>
        <p:txBody>
          <a:bodyPr wrap="square" lIns="0" tIns="0" rIns="0" bIns="0" rtlCol="0" anchor="t">
            <a:spAutoFit/>
          </a:bodyPr>
          <a:lstStyle/>
          <a:p>
            <a:pPr algn="ctr">
              <a:lnSpc>
                <a:spcPts val="4900"/>
              </a:lnSpc>
            </a:pPr>
            <a:r>
              <a:rPr lang="en-US" sz="3500" b="1" dirty="0">
                <a:solidFill>
                  <a:srgbClr val="231F20"/>
                </a:solidFill>
                <a:latin typeface="Canva Sans Bold"/>
                <a:ea typeface="Canva Sans Bold"/>
                <a:cs typeface="Canva Sans Bold"/>
                <a:sym typeface="Canva Sans Bold"/>
              </a:rPr>
              <a:t>E6</a:t>
            </a:r>
          </a:p>
        </p:txBody>
      </p:sp>
      <p:sp>
        <p:nvSpPr>
          <p:cNvPr id="30" name="TextBox 30"/>
          <p:cNvSpPr txBox="1"/>
          <p:nvPr/>
        </p:nvSpPr>
        <p:spPr>
          <a:xfrm>
            <a:off x="14616073" y="7898849"/>
            <a:ext cx="559611" cy="596899"/>
          </a:xfrm>
          <a:prstGeom prst="rect">
            <a:avLst/>
          </a:prstGeom>
        </p:spPr>
        <p:txBody>
          <a:bodyPr wrap="square" lIns="0" tIns="0" rIns="0" bIns="0" rtlCol="0" anchor="t">
            <a:spAutoFit/>
          </a:bodyPr>
          <a:lstStyle/>
          <a:p>
            <a:pPr algn="ctr">
              <a:lnSpc>
                <a:spcPts val="4900"/>
              </a:lnSpc>
            </a:pPr>
            <a:r>
              <a:rPr lang="en-US" sz="3500" b="1" dirty="0">
                <a:solidFill>
                  <a:srgbClr val="231F20"/>
                </a:solidFill>
                <a:latin typeface="Canva Sans Bold"/>
                <a:ea typeface="Canva Sans Bold"/>
                <a:cs typeface="Canva Sans Bold"/>
                <a:sym typeface="Canva Sans Bold"/>
              </a:rPr>
              <a:t>P1</a:t>
            </a:r>
          </a:p>
        </p:txBody>
      </p:sp>
      <p:sp>
        <p:nvSpPr>
          <p:cNvPr id="31" name="TextBox 31"/>
          <p:cNvSpPr txBox="1"/>
          <p:nvPr/>
        </p:nvSpPr>
        <p:spPr>
          <a:xfrm>
            <a:off x="14609338" y="8600523"/>
            <a:ext cx="559611" cy="596899"/>
          </a:xfrm>
          <a:prstGeom prst="rect">
            <a:avLst/>
          </a:prstGeom>
        </p:spPr>
        <p:txBody>
          <a:bodyPr wrap="square" lIns="0" tIns="0" rIns="0" bIns="0" rtlCol="0" anchor="t">
            <a:spAutoFit/>
          </a:bodyPr>
          <a:lstStyle/>
          <a:p>
            <a:pPr algn="ctr">
              <a:lnSpc>
                <a:spcPts val="4900"/>
              </a:lnSpc>
            </a:pPr>
            <a:r>
              <a:rPr lang="en-US" sz="3500" b="1" dirty="0">
                <a:solidFill>
                  <a:srgbClr val="231F20"/>
                </a:solidFill>
                <a:latin typeface="Canva Sans Bold"/>
                <a:ea typeface="Canva Sans Bold"/>
                <a:cs typeface="Canva Sans Bold"/>
                <a:sym typeface="Canva Sans Bold"/>
              </a:rPr>
              <a:t>P2</a:t>
            </a:r>
          </a:p>
        </p:txBody>
      </p:sp>
      <p:sp>
        <p:nvSpPr>
          <p:cNvPr id="32" name="TextBox 32"/>
          <p:cNvSpPr txBox="1"/>
          <p:nvPr/>
        </p:nvSpPr>
        <p:spPr>
          <a:xfrm>
            <a:off x="14595163" y="9386687"/>
            <a:ext cx="552599" cy="596899"/>
          </a:xfrm>
          <a:prstGeom prst="rect">
            <a:avLst/>
          </a:prstGeom>
        </p:spPr>
        <p:txBody>
          <a:bodyPr lIns="0" tIns="0" rIns="0" bIns="0" rtlCol="0" anchor="t">
            <a:spAutoFit/>
          </a:bodyPr>
          <a:lstStyle/>
          <a:p>
            <a:pPr algn="ctr">
              <a:lnSpc>
                <a:spcPts val="4900"/>
              </a:lnSpc>
            </a:pPr>
            <a:r>
              <a:rPr lang="en-US" sz="3500" b="1" dirty="0">
                <a:solidFill>
                  <a:srgbClr val="231F20"/>
                </a:solidFill>
                <a:latin typeface="Canva Sans Bold"/>
                <a:ea typeface="Canva Sans Bold"/>
                <a:cs typeface="Canva Sans Bold"/>
                <a:sym typeface="Canva Sans Bold"/>
              </a:rPr>
              <a:t>P3</a:t>
            </a:r>
          </a:p>
        </p:txBody>
      </p:sp>
      <p:sp>
        <p:nvSpPr>
          <p:cNvPr id="33" name="TextBox 33"/>
          <p:cNvSpPr txBox="1"/>
          <p:nvPr/>
        </p:nvSpPr>
        <p:spPr>
          <a:xfrm>
            <a:off x="16152135" y="7869980"/>
            <a:ext cx="616676" cy="596899"/>
          </a:xfrm>
          <a:prstGeom prst="rect">
            <a:avLst/>
          </a:prstGeom>
        </p:spPr>
        <p:txBody>
          <a:bodyPr wrap="square" lIns="0" tIns="0" rIns="0" bIns="0" rtlCol="0" anchor="t">
            <a:spAutoFit/>
          </a:bodyPr>
          <a:lstStyle/>
          <a:p>
            <a:pPr algn="ctr">
              <a:lnSpc>
                <a:spcPts val="4900"/>
              </a:lnSpc>
            </a:pPr>
            <a:r>
              <a:rPr lang="en-US" sz="3500" b="1" dirty="0">
                <a:solidFill>
                  <a:srgbClr val="231F20"/>
                </a:solidFill>
                <a:latin typeface="Canva Sans Bold"/>
                <a:ea typeface="Canva Sans Bold"/>
                <a:cs typeface="Canva Sans Bold"/>
                <a:sym typeface="Canva Sans Bold"/>
              </a:rPr>
              <a:t>P4</a:t>
            </a:r>
          </a:p>
        </p:txBody>
      </p:sp>
      <p:sp>
        <p:nvSpPr>
          <p:cNvPr id="34" name="TextBox 34"/>
          <p:cNvSpPr txBox="1"/>
          <p:nvPr/>
        </p:nvSpPr>
        <p:spPr>
          <a:xfrm>
            <a:off x="16156712" y="8571654"/>
            <a:ext cx="557361" cy="596899"/>
          </a:xfrm>
          <a:prstGeom prst="rect">
            <a:avLst/>
          </a:prstGeom>
        </p:spPr>
        <p:txBody>
          <a:bodyPr lIns="0" tIns="0" rIns="0" bIns="0" rtlCol="0" anchor="t">
            <a:spAutoFit/>
          </a:bodyPr>
          <a:lstStyle/>
          <a:p>
            <a:pPr algn="ctr">
              <a:lnSpc>
                <a:spcPts val="4900"/>
              </a:lnSpc>
            </a:pPr>
            <a:r>
              <a:rPr lang="en-US" sz="3500" b="1" dirty="0">
                <a:solidFill>
                  <a:srgbClr val="231F20"/>
                </a:solidFill>
                <a:latin typeface="Canva Sans Bold"/>
                <a:ea typeface="Canva Sans Bold"/>
                <a:cs typeface="Canva Sans Bold"/>
                <a:sym typeface="Canva Sans Bold"/>
              </a:rPr>
              <a:t>P5</a:t>
            </a:r>
          </a:p>
        </p:txBody>
      </p:sp>
      <p:sp>
        <p:nvSpPr>
          <p:cNvPr id="35" name="TextBox 35"/>
          <p:cNvSpPr txBox="1"/>
          <p:nvPr/>
        </p:nvSpPr>
        <p:spPr>
          <a:xfrm>
            <a:off x="16139596" y="9357818"/>
            <a:ext cx="579663" cy="596899"/>
          </a:xfrm>
          <a:prstGeom prst="rect">
            <a:avLst/>
          </a:prstGeom>
        </p:spPr>
        <p:txBody>
          <a:bodyPr wrap="square" lIns="0" tIns="0" rIns="0" bIns="0" rtlCol="0" anchor="t">
            <a:spAutoFit/>
          </a:bodyPr>
          <a:lstStyle/>
          <a:p>
            <a:pPr algn="ctr">
              <a:lnSpc>
                <a:spcPts val="4900"/>
              </a:lnSpc>
            </a:pPr>
            <a:r>
              <a:rPr lang="en-US" sz="3500" b="1" dirty="0">
                <a:solidFill>
                  <a:srgbClr val="231F20"/>
                </a:solidFill>
                <a:latin typeface="Canva Sans Bold"/>
                <a:ea typeface="Canva Sans Bold"/>
                <a:cs typeface="Canva Sans Bold"/>
                <a:sym typeface="Canva Sans Bold"/>
              </a:rPr>
              <a:t>P6</a:t>
            </a:r>
          </a:p>
        </p:txBody>
      </p:sp>
      <p:sp>
        <p:nvSpPr>
          <p:cNvPr id="36" name="AutoShape 36"/>
          <p:cNvSpPr/>
          <p:nvPr/>
        </p:nvSpPr>
        <p:spPr>
          <a:xfrm flipV="1">
            <a:off x="2290526" y="3556866"/>
            <a:ext cx="1458456" cy="2603849"/>
          </a:xfrm>
          <a:prstGeom prst="line">
            <a:avLst/>
          </a:prstGeom>
          <a:ln w="76200" cap="flat">
            <a:solidFill>
              <a:srgbClr val="000000"/>
            </a:solidFill>
            <a:prstDash val="solid"/>
            <a:headEnd type="none" w="sm" len="sm"/>
            <a:tailEnd type="triangle" w="lg" len="med"/>
          </a:ln>
        </p:spPr>
      </p:sp>
      <p:sp>
        <p:nvSpPr>
          <p:cNvPr id="37" name="AutoShape 37"/>
          <p:cNvSpPr/>
          <p:nvPr/>
        </p:nvSpPr>
        <p:spPr>
          <a:xfrm>
            <a:off x="2290526" y="6141665"/>
            <a:ext cx="1450514" cy="18575"/>
          </a:xfrm>
          <a:prstGeom prst="line">
            <a:avLst/>
          </a:prstGeom>
          <a:ln w="76200" cap="flat">
            <a:solidFill>
              <a:srgbClr val="000000"/>
            </a:solidFill>
            <a:prstDash val="solid"/>
            <a:headEnd type="none" w="sm" len="sm"/>
            <a:tailEnd type="triangle" w="lg" len="med"/>
          </a:ln>
        </p:spPr>
      </p:sp>
      <p:sp>
        <p:nvSpPr>
          <p:cNvPr id="38" name="AutoShape 38"/>
          <p:cNvSpPr/>
          <p:nvPr/>
        </p:nvSpPr>
        <p:spPr>
          <a:xfrm>
            <a:off x="2290526" y="6141665"/>
            <a:ext cx="1458456" cy="2761690"/>
          </a:xfrm>
          <a:prstGeom prst="line">
            <a:avLst/>
          </a:prstGeom>
          <a:ln w="76200" cap="flat">
            <a:solidFill>
              <a:srgbClr val="000000"/>
            </a:solidFill>
            <a:prstDash val="solid"/>
            <a:headEnd type="none" w="sm" len="sm"/>
            <a:tailEnd type="triangle" w="lg" len="med"/>
          </a:ln>
        </p:spPr>
      </p:sp>
      <p:sp>
        <p:nvSpPr>
          <p:cNvPr id="39" name="AutoShape 39"/>
          <p:cNvSpPr/>
          <p:nvPr/>
        </p:nvSpPr>
        <p:spPr>
          <a:xfrm>
            <a:off x="12318472" y="3556866"/>
            <a:ext cx="1695776" cy="0"/>
          </a:xfrm>
          <a:prstGeom prst="line">
            <a:avLst/>
          </a:prstGeom>
          <a:ln w="76200" cap="flat">
            <a:solidFill>
              <a:srgbClr val="000000"/>
            </a:solidFill>
            <a:prstDash val="solid"/>
            <a:headEnd type="none" w="sm" len="sm"/>
            <a:tailEnd type="triangle" w="lg" len="med"/>
          </a:ln>
        </p:spPr>
      </p:sp>
      <p:sp>
        <p:nvSpPr>
          <p:cNvPr id="40" name="AutoShape 40"/>
          <p:cNvSpPr/>
          <p:nvPr/>
        </p:nvSpPr>
        <p:spPr>
          <a:xfrm>
            <a:off x="12310530" y="6179765"/>
            <a:ext cx="1695776" cy="0"/>
          </a:xfrm>
          <a:prstGeom prst="line">
            <a:avLst/>
          </a:prstGeom>
          <a:ln w="76200" cap="flat">
            <a:solidFill>
              <a:srgbClr val="000000"/>
            </a:solidFill>
            <a:prstDash val="solid"/>
            <a:headEnd type="none" w="sm" len="sm"/>
            <a:tailEnd type="triangle" w="lg" len="med"/>
          </a:ln>
        </p:spPr>
      </p:sp>
      <p:sp>
        <p:nvSpPr>
          <p:cNvPr id="41" name="AutoShape 41"/>
          <p:cNvSpPr/>
          <p:nvPr/>
        </p:nvSpPr>
        <p:spPr>
          <a:xfrm>
            <a:off x="12310530" y="8941455"/>
            <a:ext cx="1695776" cy="0"/>
          </a:xfrm>
          <a:prstGeom prst="line">
            <a:avLst/>
          </a:prstGeom>
          <a:ln w="76200" cap="flat">
            <a:solidFill>
              <a:srgbClr val="000000"/>
            </a:solidFill>
            <a:prstDash val="solid"/>
            <a:headEnd type="none" w="sm" len="sm"/>
            <a:tailEnd type="triangle" w="lg" len="med"/>
          </a:ln>
        </p:spPr>
      </p:sp>
      <p:sp>
        <p:nvSpPr>
          <p:cNvPr id="42" name="TextBox 42"/>
          <p:cNvSpPr txBox="1"/>
          <p:nvPr/>
        </p:nvSpPr>
        <p:spPr>
          <a:xfrm>
            <a:off x="7942" y="1619466"/>
            <a:ext cx="3378501" cy="537844"/>
          </a:xfrm>
          <a:prstGeom prst="rect">
            <a:avLst/>
          </a:prstGeom>
        </p:spPr>
        <p:txBody>
          <a:bodyPr lIns="0" tIns="0" rIns="0" bIns="0" rtlCol="0" anchor="t">
            <a:spAutoFit/>
          </a:bodyPr>
          <a:lstStyle/>
          <a:p>
            <a:pPr algn="ctr">
              <a:lnSpc>
                <a:spcPts val="4480"/>
              </a:lnSpc>
            </a:pPr>
            <a:r>
              <a:rPr lang="en-US" sz="3200" b="1" dirty="0">
                <a:solidFill>
                  <a:srgbClr val="231F20"/>
                </a:solidFill>
                <a:latin typeface="Canva Sans Bold"/>
                <a:ea typeface="Canva Sans Bold"/>
                <a:cs typeface="Canva Sans Bold"/>
                <a:sym typeface="Canva Sans Bold"/>
              </a:rPr>
              <a:t>Cohésion </a:t>
            </a:r>
            <a:r>
              <a:rPr lang="en-US" sz="3200" b="1" dirty="0" err="1">
                <a:solidFill>
                  <a:srgbClr val="231F20"/>
                </a:solidFill>
                <a:latin typeface="Canva Sans Bold"/>
                <a:ea typeface="Canva Sans Bold"/>
                <a:cs typeface="Canva Sans Bold"/>
                <a:sym typeface="Canva Sans Bold"/>
              </a:rPr>
              <a:t>sociale</a:t>
            </a:r>
            <a:endParaRPr lang="en-US" sz="3200" b="1" dirty="0">
              <a:solidFill>
                <a:srgbClr val="231F20"/>
              </a:solidFill>
              <a:latin typeface="Canva Sans Bold"/>
              <a:ea typeface="Canva Sans Bold"/>
              <a:cs typeface="Canva Sans Bold"/>
              <a:sym typeface="Canva Sans Bo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p:cTn id="7" dur="500" fill="hold"/>
                                        <p:tgtEl>
                                          <p:spTgt spid="42"/>
                                        </p:tgtEl>
                                        <p:attrNameLst>
                                          <p:attrName>ppt_w</p:attrName>
                                        </p:attrNameLst>
                                      </p:cBhvr>
                                      <p:tavLst>
                                        <p:tav tm="0">
                                          <p:val>
                                            <p:fltVal val="0"/>
                                          </p:val>
                                        </p:tav>
                                        <p:tav tm="100000">
                                          <p:val>
                                            <p:strVal val="#ppt_w"/>
                                          </p:val>
                                        </p:tav>
                                      </p:tavLst>
                                    </p:anim>
                                    <p:anim calcmode="lin" valueType="num">
                                      <p:cBhvr>
                                        <p:cTn id="8" dur="500" fill="hold"/>
                                        <p:tgtEl>
                                          <p:spTgt spid="42"/>
                                        </p:tgtEl>
                                        <p:attrNameLst>
                                          <p:attrName>ppt_h</p:attrName>
                                        </p:attrNameLst>
                                      </p:cBhvr>
                                      <p:tavLst>
                                        <p:tav tm="0">
                                          <p:val>
                                            <p:fltVal val="0"/>
                                          </p:val>
                                        </p:tav>
                                        <p:tav tm="100000">
                                          <p:val>
                                            <p:strVal val="#ppt_h"/>
                                          </p:val>
                                        </p:tav>
                                      </p:tavLst>
                                    </p:anim>
                                    <p:animEffect transition="in" filter="fade">
                                      <p:cBhvr>
                                        <p:cTn id="9" dur="500"/>
                                        <p:tgtEl>
                                          <p:spTgt spid="42"/>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p:cTn id="19" dur="500" fill="hold"/>
                                        <p:tgtEl>
                                          <p:spTgt spid="16"/>
                                        </p:tgtEl>
                                        <p:attrNameLst>
                                          <p:attrName>ppt_w</p:attrName>
                                        </p:attrNameLst>
                                      </p:cBhvr>
                                      <p:tavLst>
                                        <p:tav tm="0">
                                          <p:val>
                                            <p:fltVal val="0"/>
                                          </p:val>
                                        </p:tav>
                                        <p:tav tm="100000">
                                          <p:val>
                                            <p:strVal val="#ppt_w"/>
                                          </p:val>
                                        </p:tav>
                                      </p:tavLst>
                                    </p:anim>
                                    <p:anim calcmode="lin" valueType="num">
                                      <p:cBhvr>
                                        <p:cTn id="20" dur="500" fill="hold"/>
                                        <p:tgtEl>
                                          <p:spTgt spid="16"/>
                                        </p:tgtEl>
                                        <p:attrNameLst>
                                          <p:attrName>ppt_h</p:attrName>
                                        </p:attrNameLst>
                                      </p:cBhvr>
                                      <p:tavLst>
                                        <p:tav tm="0">
                                          <p:val>
                                            <p:fltVal val="0"/>
                                          </p:val>
                                        </p:tav>
                                        <p:tav tm="100000">
                                          <p:val>
                                            <p:strVal val="#ppt_h"/>
                                          </p:val>
                                        </p:tav>
                                      </p:tavLst>
                                    </p:anim>
                                    <p:animEffect transition="in" filter="fade">
                                      <p:cBhvr>
                                        <p:cTn id="21" dur="500"/>
                                        <p:tgtEl>
                                          <p:spTgt spid="16"/>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p:cTn id="24" dur="500" fill="hold"/>
                                        <p:tgtEl>
                                          <p:spTgt spid="17"/>
                                        </p:tgtEl>
                                        <p:attrNameLst>
                                          <p:attrName>ppt_w</p:attrName>
                                        </p:attrNameLst>
                                      </p:cBhvr>
                                      <p:tavLst>
                                        <p:tav tm="0">
                                          <p:val>
                                            <p:fltVal val="0"/>
                                          </p:val>
                                        </p:tav>
                                        <p:tav tm="100000">
                                          <p:val>
                                            <p:strVal val="#ppt_w"/>
                                          </p:val>
                                        </p:tav>
                                      </p:tavLst>
                                    </p:anim>
                                    <p:anim calcmode="lin" valueType="num">
                                      <p:cBhvr>
                                        <p:cTn id="25" dur="500" fill="hold"/>
                                        <p:tgtEl>
                                          <p:spTgt spid="17"/>
                                        </p:tgtEl>
                                        <p:attrNameLst>
                                          <p:attrName>ppt_h</p:attrName>
                                        </p:attrNameLst>
                                      </p:cBhvr>
                                      <p:tavLst>
                                        <p:tav tm="0">
                                          <p:val>
                                            <p:fltVal val="0"/>
                                          </p:val>
                                        </p:tav>
                                        <p:tav tm="100000">
                                          <p:val>
                                            <p:strVal val="#ppt_h"/>
                                          </p:val>
                                        </p:tav>
                                      </p:tavLst>
                                    </p:anim>
                                    <p:animEffect transition="in" filter="fade">
                                      <p:cBhvr>
                                        <p:cTn id="26" dur="500"/>
                                        <p:tgtEl>
                                          <p:spTgt spid="1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12" fill="hold" nodeType="clickEffect">
                                  <p:stCondLst>
                                    <p:cond delay="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500" fill="hold"/>
                                        <p:tgtEl>
                                          <p:spTgt spid="36"/>
                                        </p:tgtEl>
                                        <p:attrNameLst>
                                          <p:attrName>ppt_x</p:attrName>
                                        </p:attrNameLst>
                                      </p:cBhvr>
                                      <p:tavLst>
                                        <p:tav tm="0">
                                          <p:val>
                                            <p:strVal val="0-#ppt_w/2"/>
                                          </p:val>
                                        </p:tav>
                                        <p:tav tm="100000">
                                          <p:val>
                                            <p:strVal val="#ppt_x"/>
                                          </p:val>
                                        </p:tav>
                                      </p:tavLst>
                                    </p:anim>
                                    <p:anim calcmode="lin" valueType="num">
                                      <p:cBhvr additive="base">
                                        <p:cTn id="32" dur="500" fill="hold"/>
                                        <p:tgtEl>
                                          <p:spTgt spid="36"/>
                                        </p:tgtEl>
                                        <p:attrNameLst>
                                          <p:attrName>ppt_y</p:attrName>
                                        </p:attrNameLst>
                                      </p:cBhvr>
                                      <p:tavLst>
                                        <p:tav tm="0">
                                          <p:val>
                                            <p:strVal val="1+#ppt_h/2"/>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0-#ppt_w/2"/>
                                          </p:val>
                                        </p:tav>
                                        <p:tav tm="100000">
                                          <p:val>
                                            <p:strVal val="#ppt_x"/>
                                          </p:val>
                                        </p:tav>
                                      </p:tavLst>
                                    </p:anim>
                                    <p:anim calcmode="lin" valueType="num">
                                      <p:cBhvr additive="base">
                                        <p:cTn id="3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nodeType="clickEffect">
                                  <p:stCondLst>
                                    <p:cond delay="0"/>
                                  </p:stCondLst>
                                  <p:childTnLst>
                                    <p:set>
                                      <p:cBhvr>
                                        <p:cTn id="40" dur="1" fill="hold">
                                          <p:stCondLst>
                                            <p:cond delay="0"/>
                                          </p:stCondLst>
                                        </p:cTn>
                                        <p:tgtEl>
                                          <p:spTgt spid="37"/>
                                        </p:tgtEl>
                                        <p:attrNameLst>
                                          <p:attrName>style.visibility</p:attrName>
                                        </p:attrNameLst>
                                      </p:cBhvr>
                                      <p:to>
                                        <p:strVal val="visible"/>
                                      </p:to>
                                    </p:set>
                                    <p:anim calcmode="lin" valueType="num">
                                      <p:cBhvr additive="base">
                                        <p:cTn id="41" dur="500" fill="hold"/>
                                        <p:tgtEl>
                                          <p:spTgt spid="37"/>
                                        </p:tgtEl>
                                        <p:attrNameLst>
                                          <p:attrName>ppt_x</p:attrName>
                                        </p:attrNameLst>
                                      </p:cBhvr>
                                      <p:tavLst>
                                        <p:tav tm="0">
                                          <p:val>
                                            <p:strVal val="0-#ppt_w/2"/>
                                          </p:val>
                                        </p:tav>
                                        <p:tav tm="100000">
                                          <p:val>
                                            <p:strVal val="#ppt_x"/>
                                          </p:val>
                                        </p:tav>
                                      </p:tavLst>
                                    </p:anim>
                                    <p:anim calcmode="lin" valueType="num">
                                      <p:cBhvr additive="base">
                                        <p:cTn id="42" dur="500" fill="hold"/>
                                        <p:tgtEl>
                                          <p:spTgt spid="37"/>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500" fill="hold"/>
                                        <p:tgtEl>
                                          <p:spTgt spid="10"/>
                                        </p:tgtEl>
                                        <p:attrNameLst>
                                          <p:attrName>ppt_x</p:attrName>
                                        </p:attrNameLst>
                                      </p:cBhvr>
                                      <p:tavLst>
                                        <p:tav tm="0">
                                          <p:val>
                                            <p:strVal val="0-#ppt_w/2"/>
                                          </p:val>
                                        </p:tav>
                                        <p:tav tm="100000">
                                          <p:val>
                                            <p:strVal val="#ppt_x"/>
                                          </p:val>
                                        </p:tav>
                                      </p:tavLst>
                                    </p:anim>
                                    <p:anim calcmode="lin" valueType="num">
                                      <p:cBhvr additive="base">
                                        <p:cTn id="46"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9" fill="hold" nodeType="clickEffect">
                                  <p:stCondLst>
                                    <p:cond delay="0"/>
                                  </p:stCondLst>
                                  <p:childTnLst>
                                    <p:set>
                                      <p:cBhvr>
                                        <p:cTn id="50" dur="1" fill="hold">
                                          <p:stCondLst>
                                            <p:cond delay="0"/>
                                          </p:stCondLst>
                                        </p:cTn>
                                        <p:tgtEl>
                                          <p:spTgt spid="38"/>
                                        </p:tgtEl>
                                        <p:attrNameLst>
                                          <p:attrName>style.visibility</p:attrName>
                                        </p:attrNameLst>
                                      </p:cBhvr>
                                      <p:to>
                                        <p:strVal val="visible"/>
                                      </p:to>
                                    </p:set>
                                    <p:anim calcmode="lin" valueType="num">
                                      <p:cBhvr additive="base">
                                        <p:cTn id="51" dur="500" fill="hold"/>
                                        <p:tgtEl>
                                          <p:spTgt spid="38"/>
                                        </p:tgtEl>
                                        <p:attrNameLst>
                                          <p:attrName>ppt_x</p:attrName>
                                        </p:attrNameLst>
                                      </p:cBhvr>
                                      <p:tavLst>
                                        <p:tav tm="0">
                                          <p:val>
                                            <p:strVal val="0-#ppt_w/2"/>
                                          </p:val>
                                        </p:tav>
                                        <p:tav tm="100000">
                                          <p:val>
                                            <p:strVal val="#ppt_x"/>
                                          </p:val>
                                        </p:tav>
                                      </p:tavLst>
                                    </p:anim>
                                    <p:anim calcmode="lin" valueType="num">
                                      <p:cBhvr additive="base">
                                        <p:cTn id="52" dur="500" fill="hold"/>
                                        <p:tgtEl>
                                          <p:spTgt spid="38"/>
                                        </p:tgtEl>
                                        <p:attrNameLst>
                                          <p:attrName>ppt_y</p:attrName>
                                        </p:attrNameLst>
                                      </p:cBhvr>
                                      <p:tavLst>
                                        <p:tav tm="0">
                                          <p:val>
                                            <p:strVal val="0-#ppt_h/2"/>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0-#ppt_w/2"/>
                                          </p:val>
                                        </p:tav>
                                        <p:tav tm="100000">
                                          <p:val>
                                            <p:strVal val="#ppt_x"/>
                                          </p:val>
                                        </p:tav>
                                      </p:tavLst>
                                    </p:anim>
                                    <p:anim calcmode="lin" valueType="num">
                                      <p:cBhvr additive="base">
                                        <p:cTn id="56"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nodeType="clickEffect">
                                  <p:stCondLst>
                                    <p:cond delay="0"/>
                                  </p:stCondLst>
                                  <p:childTnLst>
                                    <p:set>
                                      <p:cBhvr>
                                        <p:cTn id="60" dur="1" fill="hold">
                                          <p:stCondLst>
                                            <p:cond delay="0"/>
                                          </p:stCondLst>
                                        </p:cTn>
                                        <p:tgtEl>
                                          <p:spTgt spid="39"/>
                                        </p:tgtEl>
                                        <p:attrNameLst>
                                          <p:attrName>style.visibility</p:attrName>
                                        </p:attrNameLst>
                                      </p:cBhvr>
                                      <p:to>
                                        <p:strVal val="visible"/>
                                      </p:to>
                                    </p:set>
                                    <p:anim calcmode="lin" valueType="num">
                                      <p:cBhvr additive="base">
                                        <p:cTn id="61" dur="500" fill="hold"/>
                                        <p:tgtEl>
                                          <p:spTgt spid="39"/>
                                        </p:tgtEl>
                                        <p:attrNameLst>
                                          <p:attrName>ppt_x</p:attrName>
                                        </p:attrNameLst>
                                      </p:cBhvr>
                                      <p:tavLst>
                                        <p:tav tm="0">
                                          <p:val>
                                            <p:strVal val="0-#ppt_w/2"/>
                                          </p:val>
                                        </p:tav>
                                        <p:tav tm="100000">
                                          <p:val>
                                            <p:strVal val="#ppt_x"/>
                                          </p:val>
                                        </p:tav>
                                      </p:tavLst>
                                    </p:anim>
                                    <p:anim calcmode="lin" valueType="num">
                                      <p:cBhvr additive="base">
                                        <p:cTn id="62" dur="500" fill="hold"/>
                                        <p:tgtEl>
                                          <p:spTgt spid="39"/>
                                        </p:tgtEl>
                                        <p:attrNameLst>
                                          <p:attrName>ppt_y</p:attrName>
                                        </p:attrNameLst>
                                      </p:cBhvr>
                                      <p:tavLst>
                                        <p:tav tm="0">
                                          <p:val>
                                            <p:strVal val="#ppt_y"/>
                                          </p:val>
                                        </p:tav>
                                        <p:tav tm="100000">
                                          <p:val>
                                            <p:strVal val="#ppt_y"/>
                                          </p:val>
                                        </p:tav>
                                      </p:tavLst>
                                    </p:anim>
                                  </p:childTnLst>
                                </p:cTn>
                              </p:par>
                              <p:par>
                                <p:cTn id="63" presetID="1" presetClass="entr" presetSubtype="0"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19"/>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22"/>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23"/>
                                        </p:tgtEl>
                                        <p:attrNameLst>
                                          <p:attrName>style.visibility</p:attrName>
                                        </p:attrNameLst>
                                      </p:cBhvr>
                                      <p:to>
                                        <p:strVal val="visible"/>
                                      </p:to>
                                    </p:set>
                                  </p:childTnLst>
                                </p:cTn>
                              </p:par>
                              <p:par>
                                <p:cTn id="75" presetID="2" presetClass="entr" presetSubtype="8" fill="hold" nodeType="with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additive="base">
                                        <p:cTn id="77" dur="500" fill="hold"/>
                                        <p:tgtEl>
                                          <p:spTgt spid="40"/>
                                        </p:tgtEl>
                                        <p:attrNameLst>
                                          <p:attrName>ppt_x</p:attrName>
                                        </p:attrNameLst>
                                      </p:cBhvr>
                                      <p:tavLst>
                                        <p:tav tm="0">
                                          <p:val>
                                            <p:strVal val="0-#ppt_w/2"/>
                                          </p:val>
                                        </p:tav>
                                        <p:tav tm="100000">
                                          <p:val>
                                            <p:strVal val="#ppt_x"/>
                                          </p:val>
                                        </p:tav>
                                      </p:tavLst>
                                    </p:anim>
                                    <p:anim calcmode="lin" valueType="num">
                                      <p:cBhvr additive="base">
                                        <p:cTn id="78" dur="500" fill="hold"/>
                                        <p:tgtEl>
                                          <p:spTgt spid="40"/>
                                        </p:tgtEl>
                                        <p:attrNameLst>
                                          <p:attrName>ppt_y</p:attrName>
                                        </p:attrNameLst>
                                      </p:cBhvr>
                                      <p:tavLst>
                                        <p:tav tm="0">
                                          <p:val>
                                            <p:strVal val="#ppt_y"/>
                                          </p:val>
                                        </p:tav>
                                        <p:tav tm="100000">
                                          <p:val>
                                            <p:strVal val="#ppt_y"/>
                                          </p:val>
                                        </p:tav>
                                      </p:tavLst>
                                    </p:anim>
                                  </p:childTnLst>
                                </p:cTn>
                              </p:par>
                              <p:par>
                                <p:cTn id="79" presetID="1" presetClass="entr" presetSubtype="0" fill="hold" grpId="0" nodeType="withEffect">
                                  <p:stCondLst>
                                    <p:cond delay="0"/>
                                  </p:stCondLst>
                                  <p:childTnLst>
                                    <p:set>
                                      <p:cBhvr>
                                        <p:cTn id="80" dur="1" fill="hold">
                                          <p:stCondLst>
                                            <p:cond delay="0"/>
                                          </p:stCondLst>
                                        </p:cTn>
                                        <p:tgtEl>
                                          <p:spTgt spid="24"/>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25"/>
                                        </p:tgtEl>
                                        <p:attrNameLst>
                                          <p:attrName>style.visibility</p:attrName>
                                        </p:attrNameLst>
                                      </p:cBhvr>
                                      <p:to>
                                        <p:strVal val="visible"/>
                                      </p:to>
                                    </p:set>
                                  </p:childTnLst>
                                </p:cTn>
                              </p:par>
                              <p:par>
                                <p:cTn id="83" presetID="1" presetClass="entr" presetSubtype="0" fill="hold" grpId="0" nodeType="withEffect">
                                  <p:stCondLst>
                                    <p:cond delay="0"/>
                                  </p:stCondLst>
                                  <p:childTnLst>
                                    <p:set>
                                      <p:cBhvr>
                                        <p:cTn id="84" dur="1" fill="hold">
                                          <p:stCondLst>
                                            <p:cond delay="0"/>
                                          </p:stCondLst>
                                        </p:cTn>
                                        <p:tgtEl>
                                          <p:spTgt spid="26"/>
                                        </p:tgtEl>
                                        <p:attrNameLst>
                                          <p:attrName>style.visibility</p:attrName>
                                        </p:attrNameLst>
                                      </p:cBhvr>
                                      <p:to>
                                        <p:strVal val="visible"/>
                                      </p:to>
                                    </p:set>
                                  </p:childTnLst>
                                </p:cTn>
                              </p:par>
                              <p:par>
                                <p:cTn id="85" presetID="1" presetClass="entr" presetSubtype="0" fill="hold" grpId="0" nodeType="withEffect">
                                  <p:stCondLst>
                                    <p:cond delay="0"/>
                                  </p:stCondLst>
                                  <p:childTnLst>
                                    <p:set>
                                      <p:cBhvr>
                                        <p:cTn id="86" dur="1" fill="hold">
                                          <p:stCondLst>
                                            <p:cond delay="0"/>
                                          </p:stCondLst>
                                        </p:cTn>
                                        <p:tgtEl>
                                          <p:spTgt spid="27"/>
                                        </p:tgtEl>
                                        <p:attrNameLst>
                                          <p:attrName>style.visibility</p:attrName>
                                        </p:attrNameLst>
                                      </p:cBhvr>
                                      <p:to>
                                        <p:strVal val="visible"/>
                                      </p:to>
                                    </p:set>
                                  </p:childTnLst>
                                </p:cTn>
                              </p:par>
                              <p:par>
                                <p:cTn id="87" presetID="1" presetClass="entr" presetSubtype="0" fill="hold" grpId="0" nodeType="withEffect">
                                  <p:stCondLst>
                                    <p:cond delay="0"/>
                                  </p:stCondLst>
                                  <p:childTnLst>
                                    <p:set>
                                      <p:cBhvr>
                                        <p:cTn id="88" dur="1" fill="hold">
                                          <p:stCondLst>
                                            <p:cond delay="0"/>
                                          </p:stCondLst>
                                        </p:cTn>
                                        <p:tgtEl>
                                          <p:spTgt spid="28"/>
                                        </p:tgtEl>
                                        <p:attrNameLst>
                                          <p:attrName>style.visibility</p:attrName>
                                        </p:attrNameLst>
                                      </p:cBhvr>
                                      <p:to>
                                        <p:strVal val="visible"/>
                                      </p:to>
                                    </p:set>
                                  </p:childTnLst>
                                </p:cTn>
                              </p:par>
                              <p:par>
                                <p:cTn id="89" presetID="1" presetClass="entr" presetSubtype="0" fill="hold" grpId="0" nodeType="withEffect">
                                  <p:stCondLst>
                                    <p:cond delay="0"/>
                                  </p:stCondLst>
                                  <p:childTnLst>
                                    <p:set>
                                      <p:cBhvr>
                                        <p:cTn id="90" dur="1" fill="hold">
                                          <p:stCondLst>
                                            <p:cond delay="0"/>
                                          </p:stCondLst>
                                        </p:cTn>
                                        <p:tgtEl>
                                          <p:spTgt spid="29"/>
                                        </p:tgtEl>
                                        <p:attrNameLst>
                                          <p:attrName>style.visibility</p:attrName>
                                        </p:attrNameLst>
                                      </p:cBhvr>
                                      <p:to>
                                        <p:strVal val="visible"/>
                                      </p:to>
                                    </p:set>
                                  </p:childTnLst>
                                </p:cTn>
                              </p:par>
                              <p:par>
                                <p:cTn id="91" presetID="2" presetClass="entr" presetSubtype="8" fill="hold" nodeType="withEffect">
                                  <p:stCondLst>
                                    <p:cond delay="0"/>
                                  </p:stCondLst>
                                  <p:childTnLst>
                                    <p:set>
                                      <p:cBhvr>
                                        <p:cTn id="92" dur="1" fill="hold">
                                          <p:stCondLst>
                                            <p:cond delay="0"/>
                                          </p:stCondLst>
                                        </p:cTn>
                                        <p:tgtEl>
                                          <p:spTgt spid="41"/>
                                        </p:tgtEl>
                                        <p:attrNameLst>
                                          <p:attrName>style.visibility</p:attrName>
                                        </p:attrNameLst>
                                      </p:cBhvr>
                                      <p:to>
                                        <p:strVal val="visible"/>
                                      </p:to>
                                    </p:set>
                                    <p:anim calcmode="lin" valueType="num">
                                      <p:cBhvr additive="base">
                                        <p:cTn id="93" dur="500" fill="hold"/>
                                        <p:tgtEl>
                                          <p:spTgt spid="41"/>
                                        </p:tgtEl>
                                        <p:attrNameLst>
                                          <p:attrName>ppt_x</p:attrName>
                                        </p:attrNameLst>
                                      </p:cBhvr>
                                      <p:tavLst>
                                        <p:tav tm="0">
                                          <p:val>
                                            <p:strVal val="0-#ppt_w/2"/>
                                          </p:val>
                                        </p:tav>
                                        <p:tav tm="100000">
                                          <p:val>
                                            <p:strVal val="#ppt_x"/>
                                          </p:val>
                                        </p:tav>
                                      </p:tavLst>
                                    </p:anim>
                                    <p:anim calcmode="lin" valueType="num">
                                      <p:cBhvr additive="base">
                                        <p:cTn id="94" dur="500" fill="hold"/>
                                        <p:tgtEl>
                                          <p:spTgt spid="41"/>
                                        </p:tgtEl>
                                        <p:attrNameLst>
                                          <p:attrName>ppt_y</p:attrName>
                                        </p:attrNameLst>
                                      </p:cBhvr>
                                      <p:tavLst>
                                        <p:tav tm="0">
                                          <p:val>
                                            <p:strVal val="#ppt_y"/>
                                          </p:val>
                                        </p:tav>
                                        <p:tav tm="100000">
                                          <p:val>
                                            <p:strVal val="#ppt_y"/>
                                          </p:val>
                                        </p:tav>
                                      </p:tavLst>
                                    </p:anim>
                                  </p:childTnLst>
                                </p:cTn>
                              </p:par>
                              <p:par>
                                <p:cTn id="95" presetID="1" presetClass="entr" presetSubtype="0" fill="hold" grpId="0" nodeType="withEffect">
                                  <p:stCondLst>
                                    <p:cond delay="0"/>
                                  </p:stCondLst>
                                  <p:childTnLst>
                                    <p:set>
                                      <p:cBhvr>
                                        <p:cTn id="96" dur="1" fill="hold">
                                          <p:stCondLst>
                                            <p:cond delay="0"/>
                                          </p:stCondLst>
                                        </p:cTn>
                                        <p:tgtEl>
                                          <p:spTgt spid="30"/>
                                        </p:tgtEl>
                                        <p:attrNameLst>
                                          <p:attrName>style.visibility</p:attrName>
                                        </p:attrNameLst>
                                      </p:cBhvr>
                                      <p:to>
                                        <p:strVal val="visible"/>
                                      </p:to>
                                    </p:set>
                                  </p:childTnLst>
                                </p:cTn>
                              </p:par>
                              <p:par>
                                <p:cTn id="97" presetID="1" presetClass="entr" presetSubtype="0" fill="hold" grpId="0" nodeType="withEffect">
                                  <p:stCondLst>
                                    <p:cond delay="0"/>
                                  </p:stCondLst>
                                  <p:childTnLst>
                                    <p:set>
                                      <p:cBhvr>
                                        <p:cTn id="98" dur="1" fill="hold">
                                          <p:stCondLst>
                                            <p:cond delay="0"/>
                                          </p:stCondLst>
                                        </p:cTn>
                                        <p:tgtEl>
                                          <p:spTgt spid="31"/>
                                        </p:tgtEl>
                                        <p:attrNameLst>
                                          <p:attrName>style.visibility</p:attrName>
                                        </p:attrNameLst>
                                      </p:cBhvr>
                                      <p:to>
                                        <p:strVal val="visible"/>
                                      </p:to>
                                    </p:set>
                                  </p:childTnLst>
                                </p:cTn>
                              </p:par>
                              <p:par>
                                <p:cTn id="99" presetID="1" presetClass="entr" presetSubtype="0" fill="hold" grpId="0" nodeType="withEffect">
                                  <p:stCondLst>
                                    <p:cond delay="0"/>
                                  </p:stCondLst>
                                  <p:childTnLst>
                                    <p:set>
                                      <p:cBhvr>
                                        <p:cTn id="100" dur="1" fill="hold">
                                          <p:stCondLst>
                                            <p:cond delay="0"/>
                                          </p:stCondLst>
                                        </p:cTn>
                                        <p:tgtEl>
                                          <p:spTgt spid="32"/>
                                        </p:tgtEl>
                                        <p:attrNameLst>
                                          <p:attrName>style.visibility</p:attrName>
                                        </p:attrNameLst>
                                      </p:cBhvr>
                                      <p:to>
                                        <p:strVal val="visible"/>
                                      </p:to>
                                    </p:set>
                                  </p:childTnLst>
                                </p:cTn>
                              </p:par>
                              <p:par>
                                <p:cTn id="101" presetID="1" presetClass="entr" presetSubtype="0" fill="hold" grpId="0" nodeType="withEffect">
                                  <p:stCondLst>
                                    <p:cond delay="0"/>
                                  </p:stCondLst>
                                  <p:childTnLst>
                                    <p:set>
                                      <p:cBhvr>
                                        <p:cTn id="102" dur="1" fill="hold">
                                          <p:stCondLst>
                                            <p:cond delay="0"/>
                                          </p:stCondLst>
                                        </p:cTn>
                                        <p:tgtEl>
                                          <p:spTgt spid="33"/>
                                        </p:tgtEl>
                                        <p:attrNameLst>
                                          <p:attrName>style.visibility</p:attrName>
                                        </p:attrNameLst>
                                      </p:cBhvr>
                                      <p:to>
                                        <p:strVal val="visible"/>
                                      </p:to>
                                    </p:set>
                                  </p:childTnLst>
                                </p:cTn>
                              </p:par>
                              <p:par>
                                <p:cTn id="103" presetID="1" presetClass="entr" presetSubtype="0" fill="hold" grpId="0" nodeType="withEffect">
                                  <p:stCondLst>
                                    <p:cond delay="0"/>
                                  </p:stCondLst>
                                  <p:childTnLst>
                                    <p:set>
                                      <p:cBhvr>
                                        <p:cTn id="104" dur="1" fill="hold">
                                          <p:stCondLst>
                                            <p:cond delay="0"/>
                                          </p:stCondLst>
                                        </p:cTn>
                                        <p:tgtEl>
                                          <p:spTgt spid="34"/>
                                        </p:tgtEl>
                                        <p:attrNameLst>
                                          <p:attrName>style.visibility</p:attrName>
                                        </p:attrNameLst>
                                      </p:cBhvr>
                                      <p:to>
                                        <p:strVal val="visible"/>
                                      </p:to>
                                    </p:set>
                                  </p:childTnLst>
                                </p:cTn>
                              </p:par>
                              <p:par>
                                <p:cTn id="105" presetID="1" presetClass="entr" presetSubtype="0" fill="hold" grpId="0" nodeType="withEffect">
                                  <p:stCondLst>
                                    <p:cond delay="0"/>
                                  </p:stCondLst>
                                  <p:childTnLst>
                                    <p:set>
                                      <p:cBhvr>
                                        <p:cTn id="106"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4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sp>
      <p:sp>
        <p:nvSpPr>
          <p:cNvPr id="3" name="TextBox 3"/>
          <p:cNvSpPr txBox="1"/>
          <p:nvPr/>
        </p:nvSpPr>
        <p:spPr>
          <a:xfrm>
            <a:off x="427992" y="99787"/>
            <a:ext cx="17609821" cy="1612342"/>
          </a:xfrm>
          <a:prstGeom prst="rect">
            <a:avLst/>
          </a:prstGeom>
        </p:spPr>
        <p:txBody>
          <a:bodyPr lIns="0" tIns="0" rIns="0" bIns="0" rtlCol="0" anchor="t">
            <a:spAutoFit/>
          </a:bodyPr>
          <a:lstStyle/>
          <a:p>
            <a:pPr algn="ctr">
              <a:lnSpc>
                <a:spcPts val="6167"/>
              </a:lnSpc>
            </a:pPr>
            <a:r>
              <a:rPr lang="en-US" sz="4468" spc="437">
                <a:solidFill>
                  <a:srgbClr val="231F20"/>
                </a:solidFill>
                <a:latin typeface="Codec Pro ExtraBold"/>
                <a:ea typeface="Codec Pro ExtraBold"/>
                <a:cs typeface="Codec Pro ExtraBold"/>
                <a:sym typeface="Codec Pro ExtraBold"/>
              </a:rPr>
              <a:t>Echantillon et caractéristiques socio-économique et démographiques</a:t>
            </a:r>
          </a:p>
        </p:txBody>
      </p:sp>
      <p:grpSp>
        <p:nvGrpSpPr>
          <p:cNvPr id="4" name="Group 4"/>
          <p:cNvGrpSpPr/>
          <p:nvPr/>
        </p:nvGrpSpPr>
        <p:grpSpPr>
          <a:xfrm>
            <a:off x="9602951" y="2913375"/>
            <a:ext cx="8431673" cy="6566491"/>
            <a:chOff x="0" y="0"/>
            <a:chExt cx="2220688" cy="1729446"/>
          </a:xfrm>
        </p:grpSpPr>
        <p:sp>
          <p:nvSpPr>
            <p:cNvPr id="5" name="Freeform 5"/>
            <p:cNvSpPr/>
            <p:nvPr/>
          </p:nvSpPr>
          <p:spPr>
            <a:xfrm>
              <a:off x="0" y="0"/>
              <a:ext cx="2220688" cy="1729446"/>
            </a:xfrm>
            <a:custGeom>
              <a:avLst/>
              <a:gdLst/>
              <a:ahLst/>
              <a:cxnLst/>
              <a:rect l="l" t="t" r="r" b="b"/>
              <a:pathLst>
                <a:path w="2220688" h="1729446">
                  <a:moveTo>
                    <a:pt x="7346" y="0"/>
                  </a:moveTo>
                  <a:lnTo>
                    <a:pt x="2213342" y="0"/>
                  </a:lnTo>
                  <a:cubicBezTo>
                    <a:pt x="2215290" y="0"/>
                    <a:pt x="2217158" y="774"/>
                    <a:pt x="2218536" y="2151"/>
                  </a:cubicBezTo>
                  <a:cubicBezTo>
                    <a:pt x="2219914" y="3529"/>
                    <a:pt x="2220688" y="5397"/>
                    <a:pt x="2220688" y="7346"/>
                  </a:cubicBezTo>
                  <a:lnTo>
                    <a:pt x="2220688" y="1722101"/>
                  </a:lnTo>
                  <a:cubicBezTo>
                    <a:pt x="2220688" y="1726157"/>
                    <a:pt x="2217399" y="1729446"/>
                    <a:pt x="2213342" y="1729446"/>
                  </a:cubicBezTo>
                  <a:lnTo>
                    <a:pt x="7346" y="1729446"/>
                  </a:lnTo>
                  <a:cubicBezTo>
                    <a:pt x="5397" y="1729446"/>
                    <a:pt x="3529" y="1728672"/>
                    <a:pt x="2151" y="1727295"/>
                  </a:cubicBezTo>
                  <a:cubicBezTo>
                    <a:pt x="774" y="1725917"/>
                    <a:pt x="0" y="1724049"/>
                    <a:pt x="0" y="1722101"/>
                  </a:cubicBezTo>
                  <a:lnTo>
                    <a:pt x="0" y="7346"/>
                  </a:lnTo>
                  <a:cubicBezTo>
                    <a:pt x="0" y="5397"/>
                    <a:pt x="774" y="3529"/>
                    <a:pt x="2151" y="2151"/>
                  </a:cubicBezTo>
                  <a:cubicBezTo>
                    <a:pt x="3529" y="774"/>
                    <a:pt x="5397" y="0"/>
                    <a:pt x="7346" y="0"/>
                  </a:cubicBezTo>
                  <a:close/>
                </a:path>
              </a:pathLst>
            </a:custGeom>
            <a:solidFill>
              <a:srgbClr val="A9DFD0"/>
            </a:solidFill>
          </p:spPr>
        </p:sp>
        <p:sp>
          <p:nvSpPr>
            <p:cNvPr id="6" name="TextBox 6"/>
            <p:cNvSpPr txBox="1"/>
            <p:nvPr/>
          </p:nvSpPr>
          <p:spPr>
            <a:xfrm>
              <a:off x="0" y="-38100"/>
              <a:ext cx="2220688" cy="1767546"/>
            </a:xfrm>
            <a:prstGeom prst="rect">
              <a:avLst/>
            </a:prstGeom>
          </p:spPr>
          <p:txBody>
            <a:bodyPr lIns="50800" tIns="50800" rIns="50800" bIns="50800" rtlCol="0" anchor="ctr"/>
            <a:lstStyle/>
            <a:p>
              <a:pPr algn="ctr">
                <a:lnSpc>
                  <a:spcPts val="2659"/>
                </a:lnSpc>
                <a:spcBef>
                  <a:spcPct val="0"/>
                </a:spcBef>
              </a:pPr>
              <a:endParaRPr/>
            </a:p>
          </p:txBody>
        </p:sp>
      </p:grpSp>
      <p:grpSp>
        <p:nvGrpSpPr>
          <p:cNvPr id="7" name="Group 7"/>
          <p:cNvGrpSpPr/>
          <p:nvPr/>
        </p:nvGrpSpPr>
        <p:grpSpPr>
          <a:xfrm>
            <a:off x="369923" y="2913375"/>
            <a:ext cx="8384684" cy="6566491"/>
            <a:chOff x="0" y="0"/>
            <a:chExt cx="2208312" cy="1729446"/>
          </a:xfrm>
        </p:grpSpPr>
        <p:sp>
          <p:nvSpPr>
            <p:cNvPr id="8" name="Freeform 8"/>
            <p:cNvSpPr/>
            <p:nvPr/>
          </p:nvSpPr>
          <p:spPr>
            <a:xfrm>
              <a:off x="0" y="0"/>
              <a:ext cx="2208312" cy="1729446"/>
            </a:xfrm>
            <a:custGeom>
              <a:avLst/>
              <a:gdLst/>
              <a:ahLst/>
              <a:cxnLst/>
              <a:rect l="l" t="t" r="r" b="b"/>
              <a:pathLst>
                <a:path w="2208312" h="1729446">
                  <a:moveTo>
                    <a:pt x="7387" y="0"/>
                  </a:moveTo>
                  <a:lnTo>
                    <a:pt x="2200925" y="0"/>
                  </a:lnTo>
                  <a:cubicBezTo>
                    <a:pt x="2205005" y="0"/>
                    <a:pt x="2208312" y="3307"/>
                    <a:pt x="2208312" y="7387"/>
                  </a:cubicBezTo>
                  <a:lnTo>
                    <a:pt x="2208312" y="1722059"/>
                  </a:lnTo>
                  <a:cubicBezTo>
                    <a:pt x="2208312" y="1726139"/>
                    <a:pt x="2205005" y="1729446"/>
                    <a:pt x="2200925" y="1729446"/>
                  </a:cubicBezTo>
                  <a:lnTo>
                    <a:pt x="7387" y="1729446"/>
                  </a:lnTo>
                  <a:cubicBezTo>
                    <a:pt x="3307" y="1729446"/>
                    <a:pt x="0" y="1726139"/>
                    <a:pt x="0" y="1722059"/>
                  </a:cubicBezTo>
                  <a:lnTo>
                    <a:pt x="0" y="7387"/>
                  </a:lnTo>
                  <a:cubicBezTo>
                    <a:pt x="0" y="3307"/>
                    <a:pt x="3307" y="0"/>
                    <a:pt x="7387" y="0"/>
                  </a:cubicBezTo>
                  <a:close/>
                </a:path>
              </a:pathLst>
            </a:custGeom>
            <a:solidFill>
              <a:srgbClr val="A9DFD0"/>
            </a:solidFill>
          </p:spPr>
        </p:sp>
        <p:sp>
          <p:nvSpPr>
            <p:cNvPr id="9" name="TextBox 9"/>
            <p:cNvSpPr txBox="1"/>
            <p:nvPr/>
          </p:nvSpPr>
          <p:spPr>
            <a:xfrm>
              <a:off x="0" y="-38100"/>
              <a:ext cx="2208312" cy="1767546"/>
            </a:xfrm>
            <a:prstGeom prst="rect">
              <a:avLst/>
            </a:prstGeom>
          </p:spPr>
          <p:txBody>
            <a:bodyPr lIns="50800" tIns="50800" rIns="50800" bIns="50800" rtlCol="0" anchor="ctr"/>
            <a:lstStyle/>
            <a:p>
              <a:pPr algn="ctr">
                <a:lnSpc>
                  <a:spcPts val="2659"/>
                </a:lnSpc>
                <a:spcBef>
                  <a:spcPct val="0"/>
                </a:spcBef>
              </a:pPr>
              <a:endParaRPr/>
            </a:p>
          </p:txBody>
        </p:sp>
      </p:grpSp>
      <p:sp>
        <p:nvSpPr>
          <p:cNvPr id="10" name="TextBox 10"/>
          <p:cNvSpPr txBox="1"/>
          <p:nvPr/>
        </p:nvSpPr>
        <p:spPr>
          <a:xfrm>
            <a:off x="1368807" y="3084825"/>
            <a:ext cx="7045693" cy="1630211"/>
          </a:xfrm>
          <a:prstGeom prst="rect">
            <a:avLst/>
          </a:prstGeom>
        </p:spPr>
        <p:txBody>
          <a:bodyPr lIns="0" tIns="0" rIns="0" bIns="0" rtlCol="0" anchor="t">
            <a:spAutoFit/>
          </a:bodyPr>
          <a:lstStyle/>
          <a:p>
            <a:pPr marL="0" lvl="1" indent="0" algn="ctr">
              <a:lnSpc>
                <a:spcPts val="6108"/>
              </a:lnSpc>
            </a:pPr>
            <a:r>
              <a:rPr lang="en-US" sz="6787" b="1" spc="-312">
                <a:solidFill>
                  <a:srgbClr val="00694C"/>
                </a:solidFill>
                <a:latin typeface="Raleway Bold"/>
                <a:ea typeface="Raleway Bold"/>
                <a:cs typeface="Raleway Bold"/>
                <a:sym typeface="Raleway Bold"/>
              </a:rPr>
              <a:t>120 villages/quartiers</a:t>
            </a:r>
          </a:p>
        </p:txBody>
      </p:sp>
      <p:sp>
        <p:nvSpPr>
          <p:cNvPr id="11" name="TextBox 11"/>
          <p:cNvSpPr txBox="1"/>
          <p:nvPr/>
        </p:nvSpPr>
        <p:spPr>
          <a:xfrm>
            <a:off x="539976" y="5203825"/>
            <a:ext cx="8044577" cy="3994548"/>
          </a:xfrm>
          <a:prstGeom prst="rect">
            <a:avLst/>
          </a:prstGeom>
        </p:spPr>
        <p:txBody>
          <a:bodyPr lIns="0" tIns="0" rIns="0" bIns="0" rtlCol="0" anchor="t">
            <a:spAutoFit/>
          </a:bodyPr>
          <a:lstStyle/>
          <a:p>
            <a:pPr marL="698295" lvl="1" indent="-349148">
              <a:lnSpc>
                <a:spcPts val="4528"/>
              </a:lnSpc>
              <a:buFont typeface="Arial"/>
              <a:buChar char="•"/>
            </a:pPr>
            <a:r>
              <a:rPr lang="en-US" sz="3234" b="1" dirty="0">
                <a:solidFill>
                  <a:srgbClr val="00694C"/>
                </a:solidFill>
                <a:latin typeface="Raleway Semi-Bold"/>
                <a:ea typeface="Raleway Semi-Bold"/>
                <a:cs typeface="Raleway Semi-Bold"/>
                <a:sym typeface="Raleway Semi-Bold"/>
              </a:rPr>
              <a:t>60 par </a:t>
            </a:r>
            <a:r>
              <a:rPr lang="en-US" sz="3234" b="1" dirty="0" err="1">
                <a:solidFill>
                  <a:srgbClr val="00694C"/>
                </a:solidFill>
                <a:latin typeface="Raleway Semi-Bold"/>
                <a:ea typeface="Raleway Semi-Bold"/>
                <a:cs typeface="Raleway Semi-Bold"/>
                <a:sym typeface="Raleway Semi-Bold"/>
              </a:rPr>
              <a:t>groupes</a:t>
            </a:r>
            <a:r>
              <a:rPr lang="en-US" sz="3234" b="1" dirty="0">
                <a:solidFill>
                  <a:srgbClr val="00694C"/>
                </a:solidFill>
                <a:latin typeface="Raleway Semi-Bold"/>
                <a:ea typeface="Raleway Semi-Bold"/>
                <a:cs typeface="Raleway Semi-Bold"/>
                <a:sym typeface="Raleway Semi-Bold"/>
              </a:rPr>
              <a:t> de </a:t>
            </a:r>
            <a:r>
              <a:rPr lang="en-US" sz="3234" b="1" dirty="0" err="1">
                <a:solidFill>
                  <a:srgbClr val="00694C"/>
                </a:solidFill>
                <a:latin typeface="Raleway Semi-Bold"/>
                <a:ea typeface="Raleway Semi-Bold"/>
                <a:cs typeface="Raleway Semi-Bold"/>
                <a:sym typeface="Raleway Semi-Bold"/>
              </a:rPr>
              <a:t>comparaison</a:t>
            </a:r>
            <a:r>
              <a:rPr lang="en-US" sz="3234" b="1" dirty="0">
                <a:solidFill>
                  <a:srgbClr val="00694C"/>
                </a:solidFill>
                <a:latin typeface="Raleway Semi-Bold"/>
                <a:ea typeface="Raleway Semi-Bold"/>
                <a:cs typeface="Raleway Semi-Bold"/>
                <a:sym typeface="Raleway Semi-Bold"/>
              </a:rPr>
              <a:t> et </a:t>
            </a:r>
            <a:r>
              <a:rPr lang="en-US" sz="3234" b="1" dirty="0" err="1">
                <a:solidFill>
                  <a:srgbClr val="00694C"/>
                </a:solidFill>
                <a:latin typeface="Raleway Semi-Bold"/>
                <a:ea typeface="Raleway Semi-Bold"/>
                <a:cs typeface="Raleway Semi-Bold"/>
                <a:sym typeface="Raleway Semi-Bold"/>
              </a:rPr>
              <a:t>d'intervention</a:t>
            </a:r>
            <a:r>
              <a:rPr lang="en-US" sz="3234" b="1" dirty="0">
                <a:solidFill>
                  <a:srgbClr val="00694C"/>
                </a:solidFill>
                <a:latin typeface="Raleway Semi-Bold"/>
                <a:ea typeface="Raleway Semi-Bold"/>
                <a:cs typeface="Raleway Semi-Bold"/>
                <a:sym typeface="Raleway Semi-Bold"/>
              </a:rPr>
              <a:t>. </a:t>
            </a:r>
          </a:p>
          <a:p>
            <a:pPr marL="698295" lvl="1" indent="-349148">
              <a:lnSpc>
                <a:spcPts val="4528"/>
              </a:lnSpc>
              <a:buFont typeface="Arial"/>
              <a:buChar char="•"/>
            </a:pPr>
            <a:r>
              <a:rPr lang="en-US" sz="3234" b="1" dirty="0">
                <a:solidFill>
                  <a:srgbClr val="00694C"/>
                </a:solidFill>
                <a:latin typeface="Raleway Semi-Bold"/>
                <a:ea typeface="Raleway Semi-Bold"/>
                <a:cs typeface="Raleway Semi-Bold"/>
                <a:sym typeface="Raleway Semi-Bold"/>
              </a:rPr>
              <a:t>44 dans le </a:t>
            </a:r>
            <a:r>
              <a:rPr lang="en-US" sz="3234" b="1" dirty="0" err="1">
                <a:solidFill>
                  <a:srgbClr val="00694C"/>
                </a:solidFill>
                <a:latin typeface="Raleway Semi-Bold"/>
                <a:ea typeface="Raleway Semi-Bold"/>
                <a:cs typeface="Raleway Semi-Bold"/>
                <a:sym typeface="Raleway Semi-Bold"/>
              </a:rPr>
              <a:t>Borgou</a:t>
            </a:r>
            <a:r>
              <a:rPr lang="en-US" sz="3234" b="1" dirty="0">
                <a:solidFill>
                  <a:srgbClr val="00694C"/>
                </a:solidFill>
                <a:latin typeface="Raleway Semi-Bold"/>
                <a:ea typeface="Raleway Semi-Bold"/>
                <a:cs typeface="Raleway Semi-Bold"/>
                <a:sym typeface="Raleway Semi-Bold"/>
              </a:rPr>
              <a:t>, 31 dans </a:t>
            </a:r>
            <a:r>
              <a:rPr lang="en-US" sz="3234" b="1" dirty="0" err="1">
                <a:solidFill>
                  <a:srgbClr val="00694C"/>
                </a:solidFill>
                <a:latin typeface="Raleway Semi-Bold"/>
                <a:ea typeface="Raleway Semi-Bold"/>
                <a:cs typeface="Raleway Semi-Bold"/>
                <a:sym typeface="Raleway Semi-Bold"/>
              </a:rPr>
              <a:t>l'Atacora</a:t>
            </a:r>
            <a:r>
              <a:rPr lang="en-US" sz="3234" b="1" dirty="0">
                <a:solidFill>
                  <a:srgbClr val="00694C"/>
                </a:solidFill>
                <a:latin typeface="Raleway Semi-Bold"/>
                <a:ea typeface="Raleway Semi-Bold"/>
                <a:cs typeface="Raleway Semi-Bold"/>
                <a:sym typeface="Raleway Semi-Bold"/>
              </a:rPr>
              <a:t>, 27 dans la Donga et 18 dans </a:t>
            </a:r>
            <a:r>
              <a:rPr lang="en-US" sz="3234" b="1" dirty="0" err="1">
                <a:solidFill>
                  <a:srgbClr val="00694C"/>
                </a:solidFill>
                <a:latin typeface="Raleway Semi-Bold"/>
                <a:ea typeface="Raleway Semi-Bold"/>
                <a:cs typeface="Raleway Semi-Bold"/>
                <a:sym typeface="Raleway Semi-Bold"/>
              </a:rPr>
              <a:t>l'Alibori</a:t>
            </a:r>
            <a:r>
              <a:rPr lang="en-US" sz="3234" b="1" dirty="0">
                <a:solidFill>
                  <a:srgbClr val="00694C"/>
                </a:solidFill>
                <a:latin typeface="Raleway Semi-Bold"/>
                <a:ea typeface="Raleway Semi-Bold"/>
                <a:cs typeface="Raleway Semi-Bold"/>
                <a:sym typeface="Raleway Semi-Bold"/>
              </a:rPr>
              <a:t>. </a:t>
            </a:r>
          </a:p>
          <a:p>
            <a:pPr marL="698295" lvl="1" indent="-349148">
              <a:lnSpc>
                <a:spcPts val="4528"/>
              </a:lnSpc>
              <a:buFont typeface="Arial"/>
              <a:buChar char="•"/>
            </a:pPr>
            <a:r>
              <a:rPr lang="en-US" sz="3234" b="1" dirty="0">
                <a:solidFill>
                  <a:srgbClr val="00694C"/>
                </a:solidFill>
                <a:latin typeface="Raleway Semi-Bold"/>
                <a:ea typeface="Raleway Semi-Bold"/>
                <a:cs typeface="Raleway Semi-Bold"/>
                <a:sym typeface="Raleway Semi-Bold"/>
              </a:rPr>
              <a:t>70 </a:t>
            </a:r>
            <a:r>
              <a:rPr lang="en-US" sz="3234" b="1" dirty="0" err="1">
                <a:solidFill>
                  <a:srgbClr val="00694C"/>
                </a:solidFill>
                <a:latin typeface="Raleway Semi-Bold"/>
                <a:ea typeface="Raleway Semi-Bold"/>
                <a:cs typeface="Raleway Semi-Bold"/>
                <a:sym typeface="Raleway Semi-Bold"/>
              </a:rPr>
              <a:t>ont</a:t>
            </a:r>
            <a:r>
              <a:rPr lang="en-US" sz="3234" b="1" dirty="0">
                <a:solidFill>
                  <a:srgbClr val="00694C"/>
                </a:solidFill>
                <a:latin typeface="Raleway Semi-Bold"/>
                <a:ea typeface="Raleway Semi-Bold"/>
                <a:cs typeface="Raleway Semi-Bold"/>
                <a:sym typeface="Raleway Semi-Bold"/>
              </a:rPr>
              <a:t> </a:t>
            </a:r>
            <a:r>
              <a:rPr lang="en-US" sz="3234" b="1" dirty="0" err="1">
                <a:solidFill>
                  <a:srgbClr val="00694C"/>
                </a:solidFill>
                <a:latin typeface="Raleway Semi-Bold"/>
                <a:ea typeface="Raleway Semi-Bold"/>
                <a:cs typeface="Raleway Semi-Bold"/>
                <a:sym typeface="Raleway Semi-Bold"/>
              </a:rPr>
              <a:t>été</a:t>
            </a:r>
            <a:r>
              <a:rPr lang="en-US" sz="3234" b="1" dirty="0">
                <a:solidFill>
                  <a:srgbClr val="00694C"/>
                </a:solidFill>
                <a:latin typeface="Raleway Semi-Bold"/>
                <a:ea typeface="Raleway Semi-Bold"/>
                <a:cs typeface="Raleway Semi-Bold"/>
                <a:sym typeface="Raleway Semi-Bold"/>
              </a:rPr>
              <a:t> </a:t>
            </a:r>
            <a:r>
              <a:rPr lang="en-US" sz="3234" b="1" dirty="0" err="1">
                <a:solidFill>
                  <a:srgbClr val="00694C"/>
                </a:solidFill>
                <a:latin typeface="Raleway Semi-Bold"/>
                <a:ea typeface="Raleway Semi-Bold"/>
                <a:cs typeface="Raleway Semi-Bold"/>
                <a:sym typeface="Raleway Semi-Bold"/>
              </a:rPr>
              <a:t>enquêtés</a:t>
            </a:r>
            <a:r>
              <a:rPr lang="en-US" sz="3234" b="1" dirty="0">
                <a:solidFill>
                  <a:srgbClr val="00694C"/>
                </a:solidFill>
                <a:latin typeface="Raleway Semi-Bold"/>
                <a:ea typeface="Raleway Semi-Bold"/>
                <a:cs typeface="Raleway Semi-Bold"/>
                <a:sym typeface="Raleway Semi-Bold"/>
              </a:rPr>
              <a:t> </a:t>
            </a:r>
            <a:r>
              <a:rPr lang="en-US" sz="3234" b="1" dirty="0" err="1">
                <a:solidFill>
                  <a:srgbClr val="00694C"/>
                </a:solidFill>
                <a:latin typeface="Raleway Semi-Bold"/>
                <a:ea typeface="Raleway Semi-Bold"/>
                <a:cs typeface="Raleway Semi-Bold"/>
                <a:sym typeface="Raleway Semi-Bold"/>
              </a:rPr>
              <a:t>en</a:t>
            </a:r>
            <a:r>
              <a:rPr lang="en-US" sz="3234" b="1" dirty="0">
                <a:solidFill>
                  <a:srgbClr val="00694C"/>
                </a:solidFill>
                <a:latin typeface="Raleway Semi-Bold"/>
                <a:ea typeface="Raleway Semi-Bold"/>
                <a:cs typeface="Raleway Semi-Bold"/>
                <a:sym typeface="Raleway Semi-Bold"/>
              </a:rPr>
              <a:t> milieu rural et 50 </a:t>
            </a:r>
            <a:r>
              <a:rPr lang="en-US" sz="3234" b="1" dirty="0" err="1">
                <a:solidFill>
                  <a:srgbClr val="00694C"/>
                </a:solidFill>
                <a:latin typeface="Raleway Semi-Bold"/>
                <a:ea typeface="Raleway Semi-Bold"/>
                <a:cs typeface="Raleway Semi-Bold"/>
                <a:sym typeface="Raleway Semi-Bold"/>
              </a:rPr>
              <a:t>en</a:t>
            </a:r>
            <a:r>
              <a:rPr lang="en-US" sz="3234" b="1" dirty="0">
                <a:solidFill>
                  <a:srgbClr val="00694C"/>
                </a:solidFill>
                <a:latin typeface="Raleway Semi-Bold"/>
                <a:ea typeface="Raleway Semi-Bold"/>
                <a:cs typeface="Raleway Semi-Bold"/>
                <a:sym typeface="Raleway Semi-Bold"/>
              </a:rPr>
              <a:t> milieu </a:t>
            </a:r>
            <a:r>
              <a:rPr lang="en-US" sz="3234" b="1" dirty="0" err="1">
                <a:solidFill>
                  <a:srgbClr val="00694C"/>
                </a:solidFill>
                <a:latin typeface="Raleway Semi-Bold"/>
                <a:ea typeface="Raleway Semi-Bold"/>
                <a:cs typeface="Raleway Semi-Bold"/>
                <a:sym typeface="Raleway Semi-Bold"/>
              </a:rPr>
              <a:t>urbain</a:t>
            </a:r>
            <a:r>
              <a:rPr lang="en-US" sz="3234" b="1" dirty="0">
                <a:solidFill>
                  <a:srgbClr val="00694C"/>
                </a:solidFill>
                <a:latin typeface="Raleway Semi-Bold"/>
                <a:ea typeface="Raleway Semi-Bold"/>
                <a:cs typeface="Raleway Semi-Bold"/>
                <a:sym typeface="Raleway Semi-Bold"/>
              </a:rPr>
              <a:t>.</a:t>
            </a:r>
          </a:p>
          <a:p>
            <a:pPr>
              <a:lnSpc>
                <a:spcPts val="4528"/>
              </a:lnSpc>
              <a:spcBef>
                <a:spcPct val="0"/>
              </a:spcBef>
            </a:pPr>
            <a:endParaRPr lang="en-US" sz="3234" b="1" dirty="0">
              <a:solidFill>
                <a:srgbClr val="00694C"/>
              </a:solidFill>
              <a:latin typeface="Raleway Semi-Bold"/>
              <a:ea typeface="Raleway Semi-Bold"/>
              <a:cs typeface="Raleway Semi-Bold"/>
              <a:sym typeface="Raleway Semi-Bold"/>
            </a:endParaRPr>
          </a:p>
        </p:txBody>
      </p:sp>
      <p:sp>
        <p:nvSpPr>
          <p:cNvPr id="12" name="TextBox 12"/>
          <p:cNvSpPr txBox="1"/>
          <p:nvPr/>
        </p:nvSpPr>
        <p:spPr>
          <a:xfrm>
            <a:off x="10034967" y="3084825"/>
            <a:ext cx="7045693" cy="1630211"/>
          </a:xfrm>
          <a:prstGeom prst="rect">
            <a:avLst/>
          </a:prstGeom>
        </p:spPr>
        <p:txBody>
          <a:bodyPr lIns="0" tIns="0" rIns="0" bIns="0" rtlCol="0" anchor="t">
            <a:spAutoFit/>
          </a:bodyPr>
          <a:lstStyle/>
          <a:p>
            <a:pPr algn="ctr">
              <a:lnSpc>
                <a:spcPts val="6108"/>
              </a:lnSpc>
            </a:pPr>
            <a:r>
              <a:rPr lang="en-US" sz="6787" b="1" spc="-312">
                <a:solidFill>
                  <a:srgbClr val="00694C"/>
                </a:solidFill>
                <a:latin typeface="Raleway Bold"/>
                <a:ea typeface="Raleway Bold"/>
                <a:cs typeface="Raleway Bold"/>
                <a:sym typeface="Raleway Bold"/>
              </a:rPr>
              <a:t>2481</a:t>
            </a:r>
          </a:p>
          <a:p>
            <a:pPr marL="0" lvl="1" indent="0" algn="ctr">
              <a:lnSpc>
                <a:spcPts val="6108"/>
              </a:lnSpc>
            </a:pPr>
            <a:r>
              <a:rPr lang="en-US" sz="6787" b="1" spc="-312">
                <a:solidFill>
                  <a:srgbClr val="00694C"/>
                </a:solidFill>
                <a:latin typeface="Raleway Bold"/>
                <a:ea typeface="Raleway Bold"/>
                <a:cs typeface="Raleway Bold"/>
                <a:sym typeface="Raleway Bold"/>
              </a:rPr>
              <a:t>ménages</a:t>
            </a:r>
          </a:p>
        </p:txBody>
      </p:sp>
      <p:sp>
        <p:nvSpPr>
          <p:cNvPr id="13" name="TextBox 13"/>
          <p:cNvSpPr txBox="1"/>
          <p:nvPr/>
        </p:nvSpPr>
        <p:spPr>
          <a:xfrm>
            <a:off x="9551527" y="4686300"/>
            <a:ext cx="8431673" cy="5216364"/>
          </a:xfrm>
          <a:prstGeom prst="rect">
            <a:avLst/>
          </a:prstGeom>
        </p:spPr>
        <p:txBody>
          <a:bodyPr wrap="square" lIns="0" tIns="0" rIns="0" bIns="0" rtlCol="0" anchor="t">
            <a:spAutoFit/>
          </a:bodyPr>
          <a:lstStyle/>
          <a:p>
            <a:pPr marL="633527" lvl="1" indent="-316763">
              <a:lnSpc>
                <a:spcPts val="4108"/>
              </a:lnSpc>
              <a:buFont typeface="Arial"/>
              <a:buChar char="•"/>
            </a:pPr>
            <a:r>
              <a:rPr lang="en-US" sz="2934" b="1" dirty="0">
                <a:solidFill>
                  <a:srgbClr val="00694C"/>
                </a:solidFill>
                <a:latin typeface="Raleway Semi-Bold"/>
                <a:ea typeface="Raleway Semi-Bold"/>
                <a:cs typeface="Raleway Semi-Bold"/>
                <a:sym typeface="Raleway Semi-Bold"/>
              </a:rPr>
              <a:t>femmes (39,34%) et hommes (60,66%)</a:t>
            </a:r>
          </a:p>
          <a:p>
            <a:pPr marL="633527" lvl="1" indent="-316763">
              <a:lnSpc>
                <a:spcPts val="4108"/>
              </a:lnSpc>
              <a:buFont typeface="Arial"/>
              <a:buChar char="•"/>
            </a:pPr>
            <a:r>
              <a:rPr lang="en-US" sz="2934" b="1" dirty="0">
                <a:solidFill>
                  <a:srgbClr val="00694C"/>
                </a:solidFill>
                <a:latin typeface="Raleway Semi-Bold"/>
                <a:ea typeface="Raleway Semi-Bold"/>
                <a:cs typeface="Raleway Semi-Bold"/>
                <a:sym typeface="Raleway Semi-Bold"/>
              </a:rPr>
              <a:t>40,5% se </a:t>
            </a:r>
            <a:r>
              <a:rPr lang="en-US" sz="2934" b="1" dirty="0" err="1">
                <a:solidFill>
                  <a:srgbClr val="00694C"/>
                </a:solidFill>
                <a:latin typeface="Raleway Semi-Bold"/>
                <a:ea typeface="Raleway Semi-Bold"/>
                <a:cs typeface="Raleway Semi-Bold"/>
                <a:sym typeface="Raleway Semi-Bold"/>
              </a:rPr>
              <a:t>consacrent</a:t>
            </a:r>
            <a:r>
              <a:rPr lang="en-US" sz="2934" b="1" dirty="0">
                <a:solidFill>
                  <a:srgbClr val="00694C"/>
                </a:solidFill>
                <a:latin typeface="Raleway Semi-Bold"/>
                <a:ea typeface="Raleway Semi-Bold"/>
                <a:cs typeface="Raleway Semi-Bold"/>
                <a:sym typeface="Raleway Semi-Bold"/>
              </a:rPr>
              <a:t> </a:t>
            </a:r>
            <a:r>
              <a:rPr lang="en-US" sz="2934" b="1" dirty="0" err="1">
                <a:solidFill>
                  <a:srgbClr val="00694C"/>
                </a:solidFill>
                <a:latin typeface="Raleway Semi-Bold"/>
                <a:ea typeface="Raleway Semi-Bold"/>
                <a:cs typeface="Raleway Semi-Bold"/>
                <a:sym typeface="Raleway Semi-Bold"/>
              </a:rPr>
              <a:t>principalement</a:t>
            </a:r>
            <a:r>
              <a:rPr lang="en-US" sz="2934" b="1" dirty="0">
                <a:solidFill>
                  <a:srgbClr val="00694C"/>
                </a:solidFill>
                <a:latin typeface="Raleway Semi-Bold"/>
                <a:ea typeface="Raleway Semi-Bold"/>
                <a:cs typeface="Raleway Semi-Bold"/>
                <a:sym typeface="Raleway Semi-Bold"/>
              </a:rPr>
              <a:t> à </a:t>
            </a:r>
            <a:r>
              <a:rPr lang="en-US" sz="2934" b="1" dirty="0" err="1">
                <a:solidFill>
                  <a:srgbClr val="00694C"/>
                </a:solidFill>
                <a:latin typeface="Raleway Semi-Bold"/>
                <a:ea typeface="Raleway Semi-Bold"/>
                <a:cs typeface="Raleway Semi-Bold"/>
                <a:sym typeface="Raleway Semi-Bold"/>
              </a:rPr>
              <a:t>l'agriculture</a:t>
            </a:r>
            <a:r>
              <a:rPr lang="en-US" sz="2934" b="1" dirty="0">
                <a:solidFill>
                  <a:srgbClr val="00694C"/>
                </a:solidFill>
                <a:latin typeface="Raleway Semi-Bold"/>
                <a:ea typeface="Raleway Semi-Bold"/>
                <a:cs typeface="Raleway Semi-Bold"/>
                <a:sym typeface="Raleway Semi-Bold"/>
              </a:rPr>
              <a:t>, </a:t>
            </a:r>
          </a:p>
          <a:p>
            <a:pPr marL="633527" lvl="1" indent="-316763">
              <a:lnSpc>
                <a:spcPts val="4108"/>
              </a:lnSpc>
              <a:buFont typeface="Arial"/>
              <a:buChar char="•"/>
            </a:pPr>
            <a:r>
              <a:rPr lang="en-US" sz="2934" b="1" dirty="0">
                <a:solidFill>
                  <a:srgbClr val="00694C"/>
                </a:solidFill>
                <a:latin typeface="Raleway Semi-Bold"/>
                <a:ea typeface="Raleway Semi-Bold"/>
                <a:cs typeface="Raleway Semi-Bold"/>
                <a:sym typeface="Raleway Semi-Bold"/>
              </a:rPr>
              <a:t>28,7% </a:t>
            </a:r>
            <a:r>
              <a:rPr lang="en-US" sz="2934" b="1" dirty="0" err="1">
                <a:solidFill>
                  <a:srgbClr val="00694C"/>
                </a:solidFill>
                <a:latin typeface="Raleway Semi-Bold"/>
                <a:ea typeface="Raleway Semi-Bold"/>
                <a:cs typeface="Raleway Semi-Bold"/>
                <a:sym typeface="Raleway Semi-Bold"/>
              </a:rPr>
              <a:t>combinent</a:t>
            </a:r>
            <a:r>
              <a:rPr lang="en-US" sz="2934" b="1" dirty="0">
                <a:solidFill>
                  <a:srgbClr val="00694C"/>
                </a:solidFill>
                <a:latin typeface="Raleway Semi-Bold"/>
                <a:ea typeface="Raleway Semi-Bold"/>
                <a:cs typeface="Raleway Semi-Bold"/>
                <a:sym typeface="Raleway Semi-Bold"/>
              </a:rPr>
              <a:t> agriculture et </a:t>
            </a:r>
            <a:r>
              <a:rPr lang="en-US" sz="2934" b="1" dirty="0" err="1">
                <a:solidFill>
                  <a:srgbClr val="00694C"/>
                </a:solidFill>
                <a:latin typeface="Raleway Semi-Bold"/>
                <a:ea typeface="Raleway Semi-Bold"/>
                <a:cs typeface="Raleway Semi-Bold"/>
                <a:sym typeface="Raleway Semi-Bold"/>
              </a:rPr>
              <a:t>élevage</a:t>
            </a:r>
            <a:r>
              <a:rPr lang="en-US" sz="2934" b="1" dirty="0">
                <a:solidFill>
                  <a:srgbClr val="00694C"/>
                </a:solidFill>
                <a:latin typeface="Raleway Semi-Bold"/>
                <a:ea typeface="Raleway Semi-Bold"/>
                <a:cs typeface="Raleway Semi-Bold"/>
                <a:sym typeface="Raleway Semi-Bold"/>
              </a:rPr>
              <a:t>, </a:t>
            </a:r>
          </a:p>
          <a:p>
            <a:pPr marL="633527" lvl="1" indent="-316763">
              <a:lnSpc>
                <a:spcPts val="4108"/>
              </a:lnSpc>
              <a:buFont typeface="Arial"/>
              <a:buChar char="•"/>
            </a:pPr>
            <a:r>
              <a:rPr lang="en-US" sz="2934" b="1" dirty="0">
                <a:solidFill>
                  <a:srgbClr val="00694C"/>
                </a:solidFill>
                <a:latin typeface="Raleway Semi-Bold"/>
                <a:ea typeface="Raleway Semi-Bold"/>
                <a:cs typeface="Raleway Semi-Bold"/>
                <a:sym typeface="Raleway Semi-Bold"/>
              </a:rPr>
              <a:t>3,5% des ménages se </a:t>
            </a:r>
            <a:r>
              <a:rPr lang="en-US" sz="2934" b="1" dirty="0" err="1">
                <a:solidFill>
                  <a:srgbClr val="00694C"/>
                </a:solidFill>
                <a:latin typeface="Raleway Semi-Bold"/>
                <a:ea typeface="Raleway Semi-Bold"/>
                <a:cs typeface="Raleway Semi-Bold"/>
                <a:sym typeface="Raleway Semi-Bold"/>
              </a:rPr>
              <a:t>concentrent</a:t>
            </a:r>
            <a:r>
              <a:rPr lang="en-US" sz="2934" b="1" dirty="0">
                <a:solidFill>
                  <a:srgbClr val="00694C"/>
                </a:solidFill>
                <a:latin typeface="Raleway Semi-Bold"/>
                <a:ea typeface="Raleway Semi-Bold"/>
                <a:cs typeface="Raleway Semi-Bold"/>
                <a:sym typeface="Raleway Semi-Bold"/>
              </a:rPr>
              <a:t> </a:t>
            </a:r>
            <a:r>
              <a:rPr lang="en-US" sz="2934" b="1" dirty="0" err="1">
                <a:solidFill>
                  <a:srgbClr val="00694C"/>
                </a:solidFill>
                <a:latin typeface="Raleway Semi-Bold"/>
                <a:ea typeface="Raleway Semi-Bold"/>
                <a:cs typeface="Raleway Semi-Bold"/>
                <a:sym typeface="Raleway Semi-Bold"/>
              </a:rPr>
              <a:t>exclusivement</a:t>
            </a:r>
            <a:r>
              <a:rPr lang="en-US" sz="2934" b="1" dirty="0">
                <a:solidFill>
                  <a:srgbClr val="00694C"/>
                </a:solidFill>
                <a:latin typeface="Raleway Semi-Bold"/>
                <a:ea typeface="Raleway Semi-Bold"/>
                <a:cs typeface="Raleway Semi-Bold"/>
                <a:sym typeface="Raleway Semi-Bold"/>
              </a:rPr>
              <a:t> sur </a:t>
            </a:r>
            <a:r>
              <a:rPr lang="en-US" sz="2934" b="1" dirty="0" err="1">
                <a:solidFill>
                  <a:srgbClr val="00694C"/>
                </a:solidFill>
                <a:latin typeface="Raleway Semi-Bold"/>
                <a:ea typeface="Raleway Semi-Bold"/>
                <a:cs typeface="Raleway Semi-Bold"/>
                <a:sym typeface="Raleway Semi-Bold"/>
              </a:rPr>
              <a:t>l'élevage</a:t>
            </a:r>
            <a:r>
              <a:rPr lang="en-US" sz="2934" b="1" dirty="0">
                <a:solidFill>
                  <a:srgbClr val="00694C"/>
                </a:solidFill>
                <a:latin typeface="Raleway Semi-Bold"/>
                <a:ea typeface="Raleway Semi-Bold"/>
                <a:cs typeface="Raleway Semi-Bold"/>
                <a:sym typeface="Raleway Semi-Bold"/>
              </a:rPr>
              <a:t>, </a:t>
            </a:r>
          </a:p>
          <a:p>
            <a:pPr marL="633527" lvl="1" indent="-316763">
              <a:lnSpc>
                <a:spcPts val="4108"/>
              </a:lnSpc>
              <a:buFont typeface="Arial"/>
              <a:buChar char="•"/>
            </a:pPr>
            <a:r>
              <a:rPr lang="en-US" sz="2934" b="1" dirty="0">
                <a:solidFill>
                  <a:srgbClr val="00694C"/>
                </a:solidFill>
                <a:latin typeface="Raleway Semi-Bold"/>
                <a:ea typeface="Raleway Semi-Bold"/>
                <a:cs typeface="Raleway Semi-Bold"/>
                <a:sym typeface="Raleway Semi-Bold"/>
              </a:rPr>
              <a:t>27,2% </a:t>
            </a:r>
            <a:r>
              <a:rPr lang="en-US" sz="2934" b="1" dirty="0" err="1">
                <a:solidFill>
                  <a:srgbClr val="00694C"/>
                </a:solidFill>
                <a:latin typeface="Raleway Semi-Bold"/>
                <a:ea typeface="Raleway Semi-Bold"/>
                <a:cs typeface="Raleway Semi-Bold"/>
                <a:sym typeface="Raleway Semi-Bold"/>
              </a:rPr>
              <a:t>sont</a:t>
            </a:r>
            <a:r>
              <a:rPr lang="en-US" sz="2934" b="1" dirty="0">
                <a:solidFill>
                  <a:srgbClr val="00694C"/>
                </a:solidFill>
                <a:latin typeface="Raleway Semi-Bold"/>
                <a:ea typeface="Raleway Semi-Bold"/>
                <a:cs typeface="Raleway Semi-Bold"/>
                <a:sym typeface="Raleway Semi-Bold"/>
              </a:rPr>
              <a:t> </a:t>
            </a:r>
            <a:r>
              <a:rPr lang="en-US" sz="2934" b="1" dirty="0" err="1">
                <a:solidFill>
                  <a:srgbClr val="00694C"/>
                </a:solidFill>
                <a:latin typeface="Raleway Semi-Bold"/>
                <a:ea typeface="Raleway Semi-Bold"/>
                <a:cs typeface="Raleway Semi-Bold"/>
                <a:sym typeface="Raleway Semi-Bold"/>
              </a:rPr>
              <a:t>engagés</a:t>
            </a:r>
            <a:r>
              <a:rPr lang="en-US" sz="2934" b="1" dirty="0">
                <a:solidFill>
                  <a:srgbClr val="00694C"/>
                </a:solidFill>
                <a:latin typeface="Raleway Semi-Bold"/>
                <a:ea typeface="Raleway Semi-Bold"/>
                <a:cs typeface="Raleway Semi-Bold"/>
                <a:sym typeface="Raleway Semi-Bold"/>
              </a:rPr>
              <a:t> dans </a:t>
            </a:r>
            <a:r>
              <a:rPr lang="en-US" sz="2934" b="1" dirty="0" err="1">
                <a:solidFill>
                  <a:srgbClr val="00694C"/>
                </a:solidFill>
                <a:latin typeface="Raleway Semi-Bold"/>
                <a:ea typeface="Raleway Semi-Bold"/>
                <a:cs typeface="Raleway Semi-Bold"/>
                <a:sym typeface="Raleway Semi-Bold"/>
              </a:rPr>
              <a:t>d'autres</a:t>
            </a:r>
            <a:r>
              <a:rPr lang="en-US" sz="2934" b="1" dirty="0">
                <a:solidFill>
                  <a:srgbClr val="00694C"/>
                </a:solidFill>
                <a:latin typeface="Raleway Semi-Bold"/>
                <a:ea typeface="Raleway Semi-Bold"/>
                <a:cs typeface="Raleway Semi-Bold"/>
                <a:sym typeface="Raleway Semi-Bold"/>
              </a:rPr>
              <a:t> </a:t>
            </a:r>
            <a:r>
              <a:rPr lang="en-US" sz="2934" b="1" dirty="0" err="1">
                <a:solidFill>
                  <a:srgbClr val="00694C"/>
                </a:solidFill>
                <a:latin typeface="Raleway Semi-Bold"/>
                <a:ea typeface="Raleway Semi-Bold"/>
                <a:cs typeface="Raleway Semi-Bold"/>
                <a:sym typeface="Raleway Semi-Bold"/>
              </a:rPr>
              <a:t>secteurs</a:t>
            </a:r>
            <a:r>
              <a:rPr lang="en-US" sz="2934" b="1" dirty="0">
                <a:solidFill>
                  <a:srgbClr val="00694C"/>
                </a:solidFill>
                <a:latin typeface="Raleway Semi-Bold"/>
                <a:ea typeface="Raleway Semi-Bold"/>
                <a:cs typeface="Raleway Semi-Bold"/>
                <a:sym typeface="Raleway Semi-Bold"/>
              </a:rPr>
              <a:t> </a:t>
            </a:r>
            <a:r>
              <a:rPr lang="en-US" sz="2934" b="1" dirty="0" err="1">
                <a:solidFill>
                  <a:srgbClr val="00694C"/>
                </a:solidFill>
                <a:latin typeface="Raleway Semi-Bold"/>
                <a:ea typeface="Raleway Semi-Bold"/>
                <a:cs typeface="Raleway Semi-Bold"/>
                <a:sym typeface="Raleway Semi-Bold"/>
              </a:rPr>
              <a:t>tels</a:t>
            </a:r>
            <a:r>
              <a:rPr lang="en-US" sz="2934" b="1" dirty="0">
                <a:solidFill>
                  <a:srgbClr val="00694C"/>
                </a:solidFill>
                <a:latin typeface="Raleway Semi-Bold"/>
                <a:ea typeface="Raleway Semi-Bold"/>
                <a:cs typeface="Raleway Semi-Bold"/>
                <a:sym typeface="Raleway Semi-Bold"/>
              </a:rPr>
              <a:t> que </a:t>
            </a:r>
            <a:r>
              <a:rPr lang="en-US" sz="2934" b="1" dirty="0" err="1">
                <a:solidFill>
                  <a:srgbClr val="00694C"/>
                </a:solidFill>
                <a:latin typeface="Raleway Semi-Bold"/>
                <a:ea typeface="Raleway Semi-Bold"/>
                <a:cs typeface="Raleway Semi-Bold"/>
                <a:sym typeface="Raleway Semi-Bold"/>
              </a:rPr>
              <a:t>l'artisanat</a:t>
            </a:r>
            <a:r>
              <a:rPr lang="en-US" sz="2934" b="1" dirty="0">
                <a:solidFill>
                  <a:srgbClr val="00694C"/>
                </a:solidFill>
                <a:latin typeface="Raleway Semi-Bold"/>
                <a:ea typeface="Raleway Semi-Bold"/>
                <a:cs typeface="Raleway Semi-Bold"/>
                <a:sym typeface="Raleway Semi-Bold"/>
              </a:rPr>
              <a:t>, le commerce, </a:t>
            </a:r>
            <a:r>
              <a:rPr lang="en-US" sz="2934" b="1" dirty="0" err="1">
                <a:solidFill>
                  <a:srgbClr val="00694C"/>
                </a:solidFill>
                <a:latin typeface="Raleway Semi-Bold"/>
                <a:ea typeface="Raleway Semi-Bold"/>
                <a:cs typeface="Raleway Semi-Bold"/>
                <a:sym typeface="Raleway Semi-Bold"/>
              </a:rPr>
              <a:t>ou</a:t>
            </a:r>
            <a:r>
              <a:rPr lang="en-US" sz="2934" b="1" dirty="0">
                <a:solidFill>
                  <a:srgbClr val="00694C"/>
                </a:solidFill>
                <a:latin typeface="Raleway Semi-Bold"/>
                <a:ea typeface="Raleway Semi-Bold"/>
                <a:cs typeface="Raleway Semi-Bold"/>
                <a:sym typeface="Raleway Semi-Bold"/>
              </a:rPr>
              <a:t> </a:t>
            </a:r>
            <a:r>
              <a:rPr lang="en-US" sz="2934" b="1" dirty="0" err="1">
                <a:solidFill>
                  <a:srgbClr val="00694C"/>
                </a:solidFill>
                <a:latin typeface="Raleway Semi-Bold"/>
                <a:ea typeface="Raleway Semi-Bold"/>
                <a:cs typeface="Raleway Semi-Bold"/>
                <a:sym typeface="Raleway Semi-Bold"/>
              </a:rPr>
              <a:t>l'emploi</a:t>
            </a:r>
            <a:r>
              <a:rPr lang="en-US" sz="2934" b="1" dirty="0">
                <a:solidFill>
                  <a:srgbClr val="00694C"/>
                </a:solidFill>
                <a:latin typeface="Raleway Semi-Bold"/>
                <a:ea typeface="Raleway Semi-Bold"/>
                <a:cs typeface="Raleway Semi-Bold"/>
                <a:sym typeface="Raleway Semi-Bold"/>
              </a:rPr>
              <a:t> </a:t>
            </a:r>
            <a:r>
              <a:rPr lang="en-US" sz="2934" b="1" dirty="0" err="1">
                <a:solidFill>
                  <a:srgbClr val="00694C"/>
                </a:solidFill>
                <a:latin typeface="Raleway Semi-Bold"/>
                <a:ea typeface="Raleway Semi-Bold"/>
                <a:cs typeface="Raleway Semi-Bold"/>
                <a:sym typeface="Raleway Semi-Bold"/>
              </a:rPr>
              <a:t>formel</a:t>
            </a:r>
            <a:r>
              <a:rPr lang="en-US" sz="2934" b="1" dirty="0">
                <a:solidFill>
                  <a:srgbClr val="00694C"/>
                </a:solidFill>
                <a:latin typeface="Raleway Semi-Bold"/>
                <a:ea typeface="Raleway Semi-Bold"/>
                <a:cs typeface="Raleway Semi-Bold"/>
                <a:sym typeface="Raleway Semi-Bold"/>
              </a:rPr>
              <a:t>.</a:t>
            </a:r>
          </a:p>
          <a:p>
            <a:pPr>
              <a:lnSpc>
                <a:spcPts val="4108"/>
              </a:lnSpc>
              <a:spcBef>
                <a:spcPct val="0"/>
              </a:spcBef>
            </a:pPr>
            <a:endParaRPr lang="en-US" sz="2934" b="1" dirty="0">
              <a:solidFill>
                <a:srgbClr val="00694C"/>
              </a:solidFill>
              <a:latin typeface="Raleway Semi-Bold"/>
              <a:ea typeface="Raleway Semi-Bold"/>
              <a:cs typeface="Raleway Semi-Bold"/>
              <a:sym typeface="Raleway Semi-Bol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sp>
      <p:sp>
        <p:nvSpPr>
          <p:cNvPr id="3" name="TextBox 3"/>
          <p:cNvSpPr txBox="1"/>
          <p:nvPr/>
        </p:nvSpPr>
        <p:spPr>
          <a:xfrm>
            <a:off x="427992" y="99787"/>
            <a:ext cx="17609821" cy="831292"/>
          </a:xfrm>
          <a:prstGeom prst="rect">
            <a:avLst/>
          </a:prstGeom>
        </p:spPr>
        <p:txBody>
          <a:bodyPr lIns="0" tIns="0" rIns="0" bIns="0" rtlCol="0" anchor="t">
            <a:spAutoFit/>
          </a:bodyPr>
          <a:lstStyle/>
          <a:p>
            <a:pPr algn="ctr">
              <a:lnSpc>
                <a:spcPts val="6167"/>
              </a:lnSpc>
            </a:pPr>
            <a:r>
              <a:rPr lang="en-US" sz="4468" spc="437">
                <a:solidFill>
                  <a:srgbClr val="231F20"/>
                </a:solidFill>
                <a:latin typeface="Codec Pro ExtraBold"/>
                <a:ea typeface="Codec Pro ExtraBold"/>
                <a:cs typeface="Codec Pro ExtraBold"/>
                <a:sym typeface="Codec Pro ExtraBold"/>
              </a:rPr>
              <a:t>Utilisation du Mini Baromètre de Cohésion Sociale</a:t>
            </a:r>
          </a:p>
        </p:txBody>
      </p:sp>
      <p:grpSp>
        <p:nvGrpSpPr>
          <p:cNvPr id="35" name="Groupe 34">
            <a:extLst>
              <a:ext uri="{FF2B5EF4-FFF2-40B4-BE49-F238E27FC236}">
                <a16:creationId xmlns:a16="http://schemas.microsoft.com/office/drawing/2014/main" id="{1A865FF2-D747-4A3C-804D-C963702C937E}"/>
              </a:ext>
            </a:extLst>
          </p:cNvPr>
          <p:cNvGrpSpPr/>
          <p:nvPr/>
        </p:nvGrpSpPr>
        <p:grpSpPr>
          <a:xfrm>
            <a:off x="1028700" y="1844471"/>
            <a:ext cx="16230600" cy="1501285"/>
            <a:chOff x="1028700" y="1844471"/>
            <a:chExt cx="16230600" cy="1501285"/>
          </a:xfrm>
        </p:grpSpPr>
        <p:grpSp>
          <p:nvGrpSpPr>
            <p:cNvPr id="10" name="Group 10"/>
            <p:cNvGrpSpPr/>
            <p:nvPr/>
          </p:nvGrpSpPr>
          <p:grpSpPr>
            <a:xfrm>
              <a:off x="1028700" y="2060681"/>
              <a:ext cx="1068864" cy="1068864"/>
              <a:chOff x="0" y="0"/>
              <a:chExt cx="812800" cy="812800"/>
            </a:xfrm>
          </p:grpSpPr>
          <p:sp>
            <p:nvSpPr>
              <p:cNvPr id="11" name="Freeform 1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lnTo>
                      <a:pt x="406400" y="0"/>
                    </a:lnTo>
                    <a:close/>
                  </a:path>
                </a:pathLst>
              </a:custGeom>
              <a:solidFill>
                <a:srgbClr val="D8E0C0"/>
              </a:solidFill>
              <a:ln w="28575" cap="rnd">
                <a:solidFill>
                  <a:srgbClr val="788D3A"/>
                </a:solidFill>
                <a:prstDash val="solid"/>
                <a:round/>
              </a:ln>
            </p:spPr>
          </p:sp>
          <p:sp>
            <p:nvSpPr>
              <p:cNvPr id="12" name="TextBox 12"/>
              <p:cNvSpPr txBox="1"/>
              <p:nvPr/>
            </p:nvSpPr>
            <p:spPr>
              <a:xfrm>
                <a:off x="76200" y="28575"/>
                <a:ext cx="660400" cy="708025"/>
              </a:xfrm>
              <a:prstGeom prst="rect">
                <a:avLst/>
              </a:prstGeom>
            </p:spPr>
            <p:txBody>
              <a:bodyPr lIns="71438" tIns="71438" rIns="71438" bIns="71438" rtlCol="0" anchor="ctr"/>
              <a:lstStyle/>
              <a:p>
                <a:pPr marL="0" lvl="0" indent="0" algn="ctr">
                  <a:lnSpc>
                    <a:spcPts val="3303"/>
                  </a:lnSpc>
                  <a:spcBef>
                    <a:spcPct val="0"/>
                  </a:spcBef>
                </a:pPr>
                <a:endParaRPr/>
              </a:p>
            </p:txBody>
          </p:sp>
        </p:grpSp>
        <p:grpSp>
          <p:nvGrpSpPr>
            <p:cNvPr id="17" name="Group 17"/>
            <p:cNvGrpSpPr/>
            <p:nvPr/>
          </p:nvGrpSpPr>
          <p:grpSpPr>
            <a:xfrm>
              <a:off x="3224333" y="1844471"/>
              <a:ext cx="14034967" cy="1501285"/>
              <a:chOff x="0" y="0"/>
              <a:chExt cx="2895542" cy="309729"/>
            </a:xfrm>
          </p:grpSpPr>
          <p:sp>
            <p:nvSpPr>
              <p:cNvPr id="18" name="Freeform 18"/>
              <p:cNvSpPr/>
              <p:nvPr/>
            </p:nvSpPr>
            <p:spPr>
              <a:xfrm>
                <a:off x="0" y="0"/>
                <a:ext cx="2895541" cy="309729"/>
              </a:xfrm>
              <a:custGeom>
                <a:avLst/>
                <a:gdLst/>
                <a:ahLst/>
                <a:cxnLst/>
                <a:rect l="l" t="t" r="r" b="b"/>
                <a:pathLst>
                  <a:path w="2895541" h="309729">
                    <a:moveTo>
                      <a:pt x="16548" y="0"/>
                    </a:moveTo>
                    <a:lnTo>
                      <a:pt x="2878993" y="0"/>
                    </a:lnTo>
                    <a:cubicBezTo>
                      <a:pt x="2883382" y="0"/>
                      <a:pt x="2887591" y="1743"/>
                      <a:pt x="2890694" y="4847"/>
                    </a:cubicBezTo>
                    <a:cubicBezTo>
                      <a:pt x="2893798" y="7950"/>
                      <a:pt x="2895541" y="12160"/>
                      <a:pt x="2895541" y="16548"/>
                    </a:cubicBezTo>
                    <a:lnTo>
                      <a:pt x="2895541" y="293180"/>
                    </a:lnTo>
                    <a:cubicBezTo>
                      <a:pt x="2895541" y="297569"/>
                      <a:pt x="2893798" y="301778"/>
                      <a:pt x="2890694" y="304882"/>
                    </a:cubicBezTo>
                    <a:cubicBezTo>
                      <a:pt x="2887591" y="307985"/>
                      <a:pt x="2883382" y="309729"/>
                      <a:pt x="2878993" y="309729"/>
                    </a:cubicBezTo>
                    <a:lnTo>
                      <a:pt x="16548" y="309729"/>
                    </a:lnTo>
                    <a:cubicBezTo>
                      <a:pt x="12160" y="309729"/>
                      <a:pt x="7950" y="307985"/>
                      <a:pt x="4847" y="304882"/>
                    </a:cubicBezTo>
                    <a:cubicBezTo>
                      <a:pt x="1743" y="301778"/>
                      <a:pt x="0" y="297569"/>
                      <a:pt x="0" y="293180"/>
                    </a:cubicBezTo>
                    <a:lnTo>
                      <a:pt x="0" y="16548"/>
                    </a:lnTo>
                    <a:cubicBezTo>
                      <a:pt x="0" y="12160"/>
                      <a:pt x="1743" y="7950"/>
                      <a:pt x="4847" y="4847"/>
                    </a:cubicBezTo>
                    <a:cubicBezTo>
                      <a:pt x="7950" y="1743"/>
                      <a:pt x="12160" y="0"/>
                      <a:pt x="16548" y="0"/>
                    </a:cubicBezTo>
                    <a:close/>
                  </a:path>
                </a:pathLst>
              </a:custGeom>
              <a:solidFill>
                <a:srgbClr val="D8E0C0">
                  <a:alpha val="80000"/>
                </a:srgbClr>
              </a:solidFill>
              <a:ln w="28575" cap="rnd">
                <a:solidFill>
                  <a:srgbClr val="788D3A">
                    <a:alpha val="80000"/>
                  </a:srgbClr>
                </a:solidFill>
                <a:prstDash val="solid"/>
                <a:round/>
              </a:ln>
            </p:spPr>
          </p:sp>
          <p:sp>
            <p:nvSpPr>
              <p:cNvPr id="19" name="TextBox 19"/>
              <p:cNvSpPr txBox="1"/>
              <p:nvPr/>
            </p:nvSpPr>
            <p:spPr>
              <a:xfrm>
                <a:off x="0" y="-47625"/>
                <a:ext cx="2895542" cy="357354"/>
              </a:xfrm>
              <a:prstGeom prst="rect">
                <a:avLst/>
              </a:prstGeom>
            </p:spPr>
            <p:txBody>
              <a:bodyPr lIns="64851" tIns="64851" rIns="64851" bIns="64851" rtlCol="0" anchor="ctr"/>
              <a:lstStyle/>
              <a:p>
                <a:pPr marL="0" lvl="0" indent="0" algn="ctr">
                  <a:lnSpc>
                    <a:spcPts val="3303"/>
                  </a:lnSpc>
                  <a:spcBef>
                    <a:spcPct val="0"/>
                  </a:spcBef>
                </a:pPr>
                <a:endParaRPr/>
              </a:p>
            </p:txBody>
          </p:sp>
        </p:grpSp>
        <p:sp>
          <p:nvSpPr>
            <p:cNvPr id="23" name="AutoShape 23"/>
            <p:cNvSpPr/>
            <p:nvPr/>
          </p:nvSpPr>
          <p:spPr>
            <a:xfrm>
              <a:off x="2097564" y="2585589"/>
              <a:ext cx="1126768" cy="9525"/>
            </a:xfrm>
            <a:prstGeom prst="line">
              <a:avLst/>
            </a:prstGeom>
            <a:ln w="19050" cap="flat">
              <a:solidFill>
                <a:srgbClr val="788D3A"/>
              </a:solidFill>
              <a:prstDash val="solid"/>
              <a:headEnd type="none" w="sm" len="sm"/>
              <a:tailEnd type="none" w="sm" len="sm"/>
            </a:ln>
          </p:spPr>
        </p:sp>
        <p:sp>
          <p:nvSpPr>
            <p:cNvPr id="27" name="Freeform 27"/>
            <p:cNvSpPr/>
            <p:nvPr/>
          </p:nvSpPr>
          <p:spPr>
            <a:xfrm>
              <a:off x="1263405" y="2295931"/>
              <a:ext cx="599455" cy="598365"/>
            </a:xfrm>
            <a:custGeom>
              <a:avLst/>
              <a:gdLst/>
              <a:ahLst/>
              <a:cxnLst/>
              <a:rect l="l" t="t" r="r" b="b"/>
              <a:pathLst>
                <a:path w="599455" h="598365">
                  <a:moveTo>
                    <a:pt x="0" y="0"/>
                  </a:moveTo>
                  <a:lnTo>
                    <a:pt x="599455" y="0"/>
                  </a:lnTo>
                  <a:lnTo>
                    <a:pt x="599455" y="598365"/>
                  </a:lnTo>
                  <a:lnTo>
                    <a:pt x="0" y="59836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28" name="TextBox 28"/>
            <p:cNvSpPr txBox="1"/>
            <p:nvPr/>
          </p:nvSpPr>
          <p:spPr>
            <a:xfrm>
              <a:off x="3505453" y="2142676"/>
              <a:ext cx="13436440" cy="557213"/>
            </a:xfrm>
            <a:prstGeom prst="rect">
              <a:avLst/>
            </a:prstGeom>
          </p:spPr>
          <p:txBody>
            <a:bodyPr lIns="0" tIns="0" rIns="0" bIns="0" rtlCol="0" anchor="t">
              <a:spAutoFit/>
            </a:bodyPr>
            <a:lstStyle/>
            <a:p>
              <a:pPr algn="ctr">
                <a:lnSpc>
                  <a:spcPts val="4499"/>
                </a:lnSpc>
                <a:spcBef>
                  <a:spcPct val="0"/>
                </a:spcBef>
              </a:pPr>
              <a:r>
                <a:rPr lang="en-US" sz="3749" b="1">
                  <a:solidFill>
                    <a:srgbClr val="000000"/>
                  </a:solidFill>
                  <a:latin typeface="Now Bold"/>
                  <a:ea typeface="Now Bold"/>
                  <a:cs typeface="Now Bold"/>
                  <a:sym typeface="Now Bold"/>
                </a:rPr>
                <a:t>Distribution de réponses par échelle de likert</a:t>
              </a:r>
            </a:p>
          </p:txBody>
        </p:sp>
        <p:sp>
          <p:nvSpPr>
            <p:cNvPr id="31" name="TextBox 31"/>
            <p:cNvSpPr txBox="1"/>
            <p:nvPr/>
          </p:nvSpPr>
          <p:spPr>
            <a:xfrm>
              <a:off x="3390803" y="2820136"/>
              <a:ext cx="13436440" cy="447675"/>
            </a:xfrm>
            <a:prstGeom prst="rect">
              <a:avLst/>
            </a:prstGeom>
          </p:spPr>
          <p:txBody>
            <a:bodyPr lIns="0" tIns="0" rIns="0" bIns="0" rtlCol="0" anchor="t">
              <a:spAutoFit/>
            </a:bodyPr>
            <a:lstStyle/>
            <a:p>
              <a:pPr algn="ctr">
                <a:lnSpc>
                  <a:spcPts val="3659"/>
                </a:lnSpc>
                <a:spcBef>
                  <a:spcPct val="0"/>
                </a:spcBef>
              </a:pPr>
              <a:r>
                <a:rPr lang="en-US" sz="3049">
                  <a:solidFill>
                    <a:srgbClr val="000000"/>
                  </a:solidFill>
                  <a:latin typeface="Now"/>
                  <a:ea typeface="Now"/>
                  <a:cs typeface="Now"/>
                  <a:sym typeface="Now"/>
                </a:rPr>
                <a:t>Ne donne pas un score de cohésion sociale</a:t>
              </a:r>
            </a:p>
          </p:txBody>
        </p:sp>
      </p:grpSp>
      <p:grpSp>
        <p:nvGrpSpPr>
          <p:cNvPr id="37" name="Groupe 36">
            <a:extLst>
              <a:ext uri="{FF2B5EF4-FFF2-40B4-BE49-F238E27FC236}">
                <a16:creationId xmlns:a16="http://schemas.microsoft.com/office/drawing/2014/main" id="{92E70FEA-C340-4910-B2AC-F2D094CBECA3}"/>
              </a:ext>
            </a:extLst>
          </p:cNvPr>
          <p:cNvGrpSpPr/>
          <p:nvPr/>
        </p:nvGrpSpPr>
        <p:grpSpPr>
          <a:xfrm>
            <a:off x="1028700" y="4316127"/>
            <a:ext cx="16230600" cy="2193113"/>
            <a:chOff x="1028700" y="4316127"/>
            <a:chExt cx="16230600" cy="2193113"/>
          </a:xfrm>
        </p:grpSpPr>
        <p:grpSp>
          <p:nvGrpSpPr>
            <p:cNvPr id="7" name="Group 7"/>
            <p:cNvGrpSpPr/>
            <p:nvPr/>
          </p:nvGrpSpPr>
          <p:grpSpPr>
            <a:xfrm>
              <a:off x="1028700" y="4917534"/>
              <a:ext cx="1068864" cy="1068864"/>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lnTo>
                      <a:pt x="406400" y="0"/>
                    </a:lnTo>
                    <a:close/>
                  </a:path>
                </a:pathLst>
              </a:custGeom>
              <a:solidFill>
                <a:srgbClr val="BEC89F"/>
              </a:solidFill>
              <a:ln w="28575" cap="rnd">
                <a:solidFill>
                  <a:srgbClr val="788D3A"/>
                </a:solidFill>
                <a:prstDash val="solid"/>
                <a:round/>
              </a:ln>
            </p:spPr>
          </p:sp>
          <p:sp>
            <p:nvSpPr>
              <p:cNvPr id="9" name="TextBox 9"/>
              <p:cNvSpPr txBox="1"/>
              <p:nvPr/>
            </p:nvSpPr>
            <p:spPr>
              <a:xfrm>
                <a:off x="76200" y="28575"/>
                <a:ext cx="660400" cy="708025"/>
              </a:xfrm>
              <a:prstGeom prst="rect">
                <a:avLst/>
              </a:prstGeom>
            </p:spPr>
            <p:txBody>
              <a:bodyPr lIns="71438" tIns="71438" rIns="71438" bIns="71438" rtlCol="0" anchor="ctr"/>
              <a:lstStyle/>
              <a:p>
                <a:pPr marL="0" lvl="0" indent="0" algn="ctr">
                  <a:lnSpc>
                    <a:spcPts val="3303"/>
                  </a:lnSpc>
                  <a:spcBef>
                    <a:spcPct val="0"/>
                  </a:spcBef>
                </a:pPr>
                <a:endParaRPr/>
              </a:p>
            </p:txBody>
          </p:sp>
        </p:grpSp>
        <p:sp>
          <p:nvSpPr>
            <p:cNvPr id="13" name="Freeform 13"/>
            <p:cNvSpPr/>
            <p:nvPr/>
          </p:nvSpPr>
          <p:spPr>
            <a:xfrm>
              <a:off x="1240119" y="5197858"/>
              <a:ext cx="646027" cy="536790"/>
            </a:xfrm>
            <a:custGeom>
              <a:avLst/>
              <a:gdLst/>
              <a:ahLst/>
              <a:cxnLst/>
              <a:rect l="l" t="t" r="r" b="b"/>
              <a:pathLst>
                <a:path w="646027" h="536790">
                  <a:moveTo>
                    <a:pt x="0" y="0"/>
                  </a:moveTo>
                  <a:lnTo>
                    <a:pt x="646027" y="0"/>
                  </a:lnTo>
                  <a:lnTo>
                    <a:pt x="646027" y="536790"/>
                  </a:lnTo>
                  <a:lnTo>
                    <a:pt x="0" y="53679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grpSp>
          <p:nvGrpSpPr>
            <p:cNvPr id="20" name="Group 20"/>
            <p:cNvGrpSpPr/>
            <p:nvPr/>
          </p:nvGrpSpPr>
          <p:grpSpPr>
            <a:xfrm>
              <a:off x="3224333" y="4316127"/>
              <a:ext cx="14034967" cy="2193113"/>
              <a:chOff x="0" y="0"/>
              <a:chExt cx="2895542" cy="452459"/>
            </a:xfrm>
          </p:grpSpPr>
          <p:sp>
            <p:nvSpPr>
              <p:cNvPr id="21" name="Freeform 21"/>
              <p:cNvSpPr/>
              <p:nvPr/>
            </p:nvSpPr>
            <p:spPr>
              <a:xfrm>
                <a:off x="0" y="0"/>
                <a:ext cx="2895541" cy="452459"/>
              </a:xfrm>
              <a:custGeom>
                <a:avLst/>
                <a:gdLst/>
                <a:ahLst/>
                <a:cxnLst/>
                <a:rect l="l" t="t" r="r" b="b"/>
                <a:pathLst>
                  <a:path w="2895541" h="452459">
                    <a:moveTo>
                      <a:pt x="16548" y="0"/>
                    </a:moveTo>
                    <a:lnTo>
                      <a:pt x="2878993" y="0"/>
                    </a:lnTo>
                    <a:cubicBezTo>
                      <a:pt x="2883382" y="0"/>
                      <a:pt x="2887591" y="1743"/>
                      <a:pt x="2890694" y="4847"/>
                    </a:cubicBezTo>
                    <a:cubicBezTo>
                      <a:pt x="2893798" y="7950"/>
                      <a:pt x="2895541" y="12160"/>
                      <a:pt x="2895541" y="16548"/>
                    </a:cubicBezTo>
                    <a:lnTo>
                      <a:pt x="2895541" y="435911"/>
                    </a:lnTo>
                    <a:cubicBezTo>
                      <a:pt x="2895541" y="440300"/>
                      <a:pt x="2893798" y="444509"/>
                      <a:pt x="2890694" y="447612"/>
                    </a:cubicBezTo>
                    <a:cubicBezTo>
                      <a:pt x="2887591" y="450716"/>
                      <a:pt x="2883382" y="452459"/>
                      <a:pt x="2878993" y="452459"/>
                    </a:cubicBezTo>
                    <a:lnTo>
                      <a:pt x="16548" y="452459"/>
                    </a:lnTo>
                    <a:cubicBezTo>
                      <a:pt x="12160" y="452459"/>
                      <a:pt x="7950" y="450716"/>
                      <a:pt x="4847" y="447612"/>
                    </a:cubicBezTo>
                    <a:cubicBezTo>
                      <a:pt x="1743" y="444509"/>
                      <a:pt x="0" y="440300"/>
                      <a:pt x="0" y="435911"/>
                    </a:cubicBezTo>
                    <a:lnTo>
                      <a:pt x="0" y="16548"/>
                    </a:lnTo>
                    <a:cubicBezTo>
                      <a:pt x="0" y="12160"/>
                      <a:pt x="1743" y="7950"/>
                      <a:pt x="4847" y="4847"/>
                    </a:cubicBezTo>
                    <a:cubicBezTo>
                      <a:pt x="7950" y="1743"/>
                      <a:pt x="12160" y="0"/>
                      <a:pt x="16548" y="0"/>
                    </a:cubicBezTo>
                    <a:close/>
                  </a:path>
                </a:pathLst>
              </a:custGeom>
              <a:solidFill>
                <a:srgbClr val="BEC89F">
                  <a:alpha val="80000"/>
                </a:srgbClr>
              </a:solidFill>
              <a:ln w="28575" cap="rnd">
                <a:solidFill>
                  <a:srgbClr val="788D3A">
                    <a:alpha val="80000"/>
                  </a:srgbClr>
                </a:solidFill>
                <a:prstDash val="solid"/>
                <a:round/>
              </a:ln>
            </p:spPr>
          </p:sp>
          <p:sp>
            <p:nvSpPr>
              <p:cNvPr id="22" name="TextBox 22"/>
              <p:cNvSpPr txBox="1"/>
              <p:nvPr/>
            </p:nvSpPr>
            <p:spPr>
              <a:xfrm>
                <a:off x="0" y="-47625"/>
                <a:ext cx="2895542" cy="500084"/>
              </a:xfrm>
              <a:prstGeom prst="rect">
                <a:avLst/>
              </a:prstGeom>
            </p:spPr>
            <p:txBody>
              <a:bodyPr lIns="64851" tIns="64851" rIns="64851" bIns="64851" rtlCol="0" anchor="ctr"/>
              <a:lstStyle/>
              <a:p>
                <a:pPr marL="0" lvl="0" indent="0" algn="ctr">
                  <a:lnSpc>
                    <a:spcPts val="3303"/>
                  </a:lnSpc>
                  <a:spcBef>
                    <a:spcPct val="0"/>
                  </a:spcBef>
                </a:pPr>
                <a:endParaRPr/>
              </a:p>
            </p:txBody>
          </p:sp>
        </p:grpSp>
        <p:sp>
          <p:nvSpPr>
            <p:cNvPr id="24" name="AutoShape 24"/>
            <p:cNvSpPr/>
            <p:nvPr/>
          </p:nvSpPr>
          <p:spPr>
            <a:xfrm>
              <a:off x="2097645" y="5461491"/>
              <a:ext cx="1126768" cy="9525"/>
            </a:xfrm>
            <a:prstGeom prst="line">
              <a:avLst/>
            </a:prstGeom>
            <a:ln w="19050" cap="flat">
              <a:solidFill>
                <a:srgbClr val="788D3A"/>
              </a:solidFill>
              <a:prstDash val="solid"/>
              <a:headEnd type="none" w="sm" len="sm"/>
              <a:tailEnd type="none" w="sm" len="sm"/>
            </a:ln>
          </p:spPr>
        </p:sp>
        <p:sp>
          <p:nvSpPr>
            <p:cNvPr id="29" name="TextBox 29"/>
            <p:cNvSpPr txBox="1"/>
            <p:nvPr/>
          </p:nvSpPr>
          <p:spPr>
            <a:xfrm>
              <a:off x="3505453" y="4640646"/>
              <a:ext cx="13307499" cy="557213"/>
            </a:xfrm>
            <a:prstGeom prst="rect">
              <a:avLst/>
            </a:prstGeom>
          </p:spPr>
          <p:txBody>
            <a:bodyPr lIns="0" tIns="0" rIns="0" bIns="0" rtlCol="0" anchor="t">
              <a:spAutoFit/>
            </a:bodyPr>
            <a:lstStyle/>
            <a:p>
              <a:pPr algn="ctr">
                <a:lnSpc>
                  <a:spcPts val="4499"/>
                </a:lnSpc>
                <a:spcBef>
                  <a:spcPct val="0"/>
                </a:spcBef>
              </a:pPr>
              <a:r>
                <a:rPr lang="en-US" sz="3749" b="1">
                  <a:solidFill>
                    <a:srgbClr val="000000"/>
                  </a:solidFill>
                  <a:latin typeface="Now Medium"/>
                  <a:ea typeface="Now Medium"/>
                  <a:cs typeface="Now Medium"/>
                  <a:sym typeface="Now Medium"/>
                </a:rPr>
                <a:t>Moyenne arithmétique des items et des dimensions</a:t>
              </a:r>
            </a:p>
          </p:txBody>
        </p:sp>
        <p:sp>
          <p:nvSpPr>
            <p:cNvPr id="32" name="TextBox 32"/>
            <p:cNvSpPr txBox="1"/>
            <p:nvPr/>
          </p:nvSpPr>
          <p:spPr>
            <a:xfrm>
              <a:off x="3363363" y="5422209"/>
              <a:ext cx="13436440" cy="904875"/>
            </a:xfrm>
            <a:prstGeom prst="rect">
              <a:avLst/>
            </a:prstGeom>
          </p:spPr>
          <p:txBody>
            <a:bodyPr lIns="0" tIns="0" rIns="0" bIns="0" rtlCol="0" anchor="t">
              <a:spAutoFit/>
            </a:bodyPr>
            <a:lstStyle/>
            <a:p>
              <a:pPr algn="ctr">
                <a:lnSpc>
                  <a:spcPts val="3659"/>
                </a:lnSpc>
                <a:spcBef>
                  <a:spcPct val="0"/>
                </a:spcBef>
              </a:pPr>
              <a:r>
                <a:rPr lang="en-US" sz="3049">
                  <a:solidFill>
                    <a:srgbClr val="000000"/>
                  </a:solidFill>
                  <a:latin typeface="Now"/>
                  <a:ea typeface="Now"/>
                  <a:cs typeface="Now"/>
                  <a:sym typeface="Now"/>
                </a:rPr>
                <a:t>Accorde le même poids aux items dans les dimensions et aux dimensions dans la cohésion sociale</a:t>
              </a:r>
            </a:p>
          </p:txBody>
        </p:sp>
      </p:grpSp>
      <p:grpSp>
        <p:nvGrpSpPr>
          <p:cNvPr id="53" name="Groupe 52">
            <a:extLst>
              <a:ext uri="{FF2B5EF4-FFF2-40B4-BE49-F238E27FC236}">
                <a16:creationId xmlns:a16="http://schemas.microsoft.com/office/drawing/2014/main" id="{D888774D-067A-4B08-B7C6-33A222C4068E}"/>
              </a:ext>
            </a:extLst>
          </p:cNvPr>
          <p:cNvGrpSpPr/>
          <p:nvPr/>
        </p:nvGrpSpPr>
        <p:grpSpPr>
          <a:xfrm>
            <a:off x="1091156" y="7438099"/>
            <a:ext cx="16268700" cy="1501285"/>
            <a:chOff x="1028700" y="7452215"/>
            <a:chExt cx="16268700" cy="1501285"/>
          </a:xfrm>
        </p:grpSpPr>
        <p:grpSp>
          <p:nvGrpSpPr>
            <p:cNvPr id="14" name="Group 14"/>
            <p:cNvGrpSpPr/>
            <p:nvPr/>
          </p:nvGrpSpPr>
          <p:grpSpPr>
            <a:xfrm>
              <a:off x="3085383" y="7452215"/>
              <a:ext cx="14173917" cy="1501285"/>
              <a:chOff x="0" y="0"/>
              <a:chExt cx="2924208" cy="309729"/>
            </a:xfrm>
          </p:grpSpPr>
          <p:sp>
            <p:nvSpPr>
              <p:cNvPr id="15" name="Freeform 15"/>
              <p:cNvSpPr/>
              <p:nvPr/>
            </p:nvSpPr>
            <p:spPr>
              <a:xfrm>
                <a:off x="0" y="0"/>
                <a:ext cx="2924208" cy="309729"/>
              </a:xfrm>
              <a:custGeom>
                <a:avLst/>
                <a:gdLst/>
                <a:ahLst/>
                <a:cxnLst/>
                <a:rect l="l" t="t" r="r" b="b"/>
                <a:pathLst>
                  <a:path w="2924208" h="309729">
                    <a:moveTo>
                      <a:pt x="16386" y="0"/>
                    </a:moveTo>
                    <a:lnTo>
                      <a:pt x="2907822" y="0"/>
                    </a:lnTo>
                    <a:cubicBezTo>
                      <a:pt x="2916872" y="0"/>
                      <a:pt x="2924208" y="7336"/>
                      <a:pt x="2924208" y="16386"/>
                    </a:cubicBezTo>
                    <a:lnTo>
                      <a:pt x="2924208" y="293342"/>
                    </a:lnTo>
                    <a:cubicBezTo>
                      <a:pt x="2924208" y="297688"/>
                      <a:pt x="2922482" y="301856"/>
                      <a:pt x="2919409" y="304929"/>
                    </a:cubicBezTo>
                    <a:cubicBezTo>
                      <a:pt x="2916336" y="308002"/>
                      <a:pt x="2912168" y="309729"/>
                      <a:pt x="2907822" y="309729"/>
                    </a:cubicBezTo>
                    <a:lnTo>
                      <a:pt x="16386" y="309729"/>
                    </a:lnTo>
                    <a:cubicBezTo>
                      <a:pt x="12040" y="309729"/>
                      <a:pt x="7872" y="308002"/>
                      <a:pt x="4799" y="304929"/>
                    </a:cubicBezTo>
                    <a:cubicBezTo>
                      <a:pt x="1726" y="301856"/>
                      <a:pt x="0" y="297688"/>
                      <a:pt x="0" y="293342"/>
                    </a:cubicBezTo>
                    <a:lnTo>
                      <a:pt x="0" y="16386"/>
                    </a:lnTo>
                    <a:cubicBezTo>
                      <a:pt x="0" y="12040"/>
                      <a:pt x="1726" y="7872"/>
                      <a:pt x="4799" y="4799"/>
                    </a:cubicBezTo>
                    <a:cubicBezTo>
                      <a:pt x="7872" y="1726"/>
                      <a:pt x="12040" y="0"/>
                      <a:pt x="16386" y="0"/>
                    </a:cubicBezTo>
                    <a:close/>
                  </a:path>
                </a:pathLst>
              </a:custGeom>
              <a:solidFill>
                <a:srgbClr val="ABBB7B">
                  <a:alpha val="80000"/>
                </a:srgbClr>
              </a:solidFill>
              <a:ln w="28575" cap="rnd">
                <a:solidFill>
                  <a:srgbClr val="788D3A">
                    <a:alpha val="80000"/>
                  </a:srgbClr>
                </a:solidFill>
                <a:prstDash val="solid"/>
                <a:round/>
              </a:ln>
            </p:spPr>
          </p:sp>
          <p:sp>
            <p:nvSpPr>
              <p:cNvPr id="16" name="TextBox 16"/>
              <p:cNvSpPr txBox="1"/>
              <p:nvPr/>
            </p:nvSpPr>
            <p:spPr>
              <a:xfrm>
                <a:off x="0" y="-47625"/>
                <a:ext cx="2924208" cy="357354"/>
              </a:xfrm>
              <a:prstGeom prst="rect">
                <a:avLst/>
              </a:prstGeom>
            </p:spPr>
            <p:txBody>
              <a:bodyPr lIns="64851" tIns="64851" rIns="64851" bIns="64851" rtlCol="0" anchor="ctr"/>
              <a:lstStyle/>
              <a:p>
                <a:pPr marL="0" lvl="0" indent="0" algn="ctr">
                  <a:lnSpc>
                    <a:spcPts val="3303"/>
                  </a:lnSpc>
                  <a:spcBef>
                    <a:spcPct val="0"/>
                  </a:spcBef>
                </a:pPr>
                <a:endParaRPr/>
              </a:p>
            </p:txBody>
          </p:sp>
        </p:grpSp>
        <p:grpSp>
          <p:nvGrpSpPr>
            <p:cNvPr id="38" name="Group 4">
              <a:extLst>
                <a:ext uri="{FF2B5EF4-FFF2-40B4-BE49-F238E27FC236}">
                  <a16:creationId xmlns:a16="http://schemas.microsoft.com/office/drawing/2014/main" id="{F017584D-8BEA-4EA7-8214-607403585ABD}"/>
                </a:ext>
              </a:extLst>
            </p:cNvPr>
            <p:cNvGrpSpPr/>
            <p:nvPr/>
          </p:nvGrpSpPr>
          <p:grpSpPr>
            <a:xfrm>
              <a:off x="1028700" y="7656036"/>
              <a:ext cx="1068864" cy="1068864"/>
              <a:chOff x="0" y="0"/>
              <a:chExt cx="812800" cy="812800"/>
            </a:xfrm>
          </p:grpSpPr>
          <p:sp>
            <p:nvSpPr>
              <p:cNvPr id="39" name="Freeform 5">
                <a:extLst>
                  <a:ext uri="{FF2B5EF4-FFF2-40B4-BE49-F238E27FC236}">
                    <a16:creationId xmlns:a16="http://schemas.microsoft.com/office/drawing/2014/main" id="{C3F0ED15-C4B1-4F3E-8CE0-5CA8E253764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lnTo>
                      <a:pt x="406400" y="0"/>
                    </a:lnTo>
                    <a:close/>
                  </a:path>
                </a:pathLst>
              </a:custGeom>
              <a:solidFill>
                <a:srgbClr val="ABBB7B"/>
              </a:solidFill>
              <a:ln w="28575" cap="rnd">
                <a:solidFill>
                  <a:srgbClr val="788D3A"/>
                </a:solidFill>
                <a:prstDash val="solid"/>
                <a:round/>
              </a:ln>
            </p:spPr>
          </p:sp>
          <p:sp>
            <p:nvSpPr>
              <p:cNvPr id="40" name="TextBox 6">
                <a:extLst>
                  <a:ext uri="{FF2B5EF4-FFF2-40B4-BE49-F238E27FC236}">
                    <a16:creationId xmlns:a16="http://schemas.microsoft.com/office/drawing/2014/main" id="{EC2DD874-AEC6-4D93-8808-1FCDF181CA09}"/>
                  </a:ext>
                </a:extLst>
              </p:cNvPr>
              <p:cNvSpPr txBox="1"/>
              <p:nvPr/>
            </p:nvSpPr>
            <p:spPr>
              <a:xfrm>
                <a:off x="76200" y="28575"/>
                <a:ext cx="660400" cy="708025"/>
              </a:xfrm>
              <a:prstGeom prst="rect">
                <a:avLst/>
              </a:prstGeom>
            </p:spPr>
            <p:txBody>
              <a:bodyPr lIns="71438" tIns="71438" rIns="71438" bIns="71438" rtlCol="0" anchor="ctr"/>
              <a:lstStyle/>
              <a:p>
                <a:pPr marL="0" lvl="0" indent="0" algn="ctr">
                  <a:lnSpc>
                    <a:spcPts val="3303"/>
                  </a:lnSpc>
                  <a:spcBef>
                    <a:spcPct val="0"/>
                  </a:spcBef>
                </a:pPr>
                <a:endParaRPr/>
              </a:p>
            </p:txBody>
          </p:sp>
        </p:grpSp>
        <p:sp>
          <p:nvSpPr>
            <p:cNvPr id="45" name="TextBox 33">
              <a:extLst>
                <a:ext uri="{FF2B5EF4-FFF2-40B4-BE49-F238E27FC236}">
                  <a16:creationId xmlns:a16="http://schemas.microsoft.com/office/drawing/2014/main" id="{3D7E8B1A-3EAB-4FAB-9B7A-7E5804A0E3DE}"/>
                </a:ext>
              </a:extLst>
            </p:cNvPr>
            <p:cNvSpPr txBox="1"/>
            <p:nvPr/>
          </p:nvSpPr>
          <p:spPr>
            <a:xfrm>
              <a:off x="3085463" y="8343882"/>
              <a:ext cx="13436440" cy="447675"/>
            </a:xfrm>
            <a:prstGeom prst="rect">
              <a:avLst/>
            </a:prstGeom>
          </p:spPr>
          <p:txBody>
            <a:bodyPr lIns="0" tIns="0" rIns="0" bIns="0" rtlCol="0" anchor="t">
              <a:spAutoFit/>
            </a:bodyPr>
            <a:lstStyle/>
            <a:p>
              <a:pPr algn="ctr">
                <a:lnSpc>
                  <a:spcPts val="3659"/>
                </a:lnSpc>
                <a:spcBef>
                  <a:spcPct val="0"/>
                </a:spcBef>
              </a:pPr>
              <a:r>
                <a:rPr lang="en-US" sz="3049" dirty="0" err="1">
                  <a:solidFill>
                    <a:srgbClr val="000000"/>
                  </a:solidFill>
                  <a:latin typeface="Now"/>
                  <a:ea typeface="Now"/>
                  <a:cs typeface="Now"/>
                  <a:sym typeface="Now"/>
                </a:rPr>
                <a:t>Attribue</a:t>
              </a:r>
              <a:r>
                <a:rPr lang="en-US" sz="3049" dirty="0">
                  <a:solidFill>
                    <a:srgbClr val="000000"/>
                  </a:solidFill>
                  <a:latin typeface="Now"/>
                  <a:ea typeface="Now"/>
                  <a:cs typeface="Now"/>
                  <a:sym typeface="Now"/>
                </a:rPr>
                <a:t> des </a:t>
              </a:r>
              <a:r>
                <a:rPr lang="en-US" sz="3049" dirty="0" err="1">
                  <a:solidFill>
                    <a:srgbClr val="000000"/>
                  </a:solidFill>
                  <a:latin typeface="Now"/>
                  <a:ea typeface="Now"/>
                  <a:cs typeface="Now"/>
                  <a:sym typeface="Now"/>
                </a:rPr>
                <a:t>poids</a:t>
              </a:r>
              <a:r>
                <a:rPr lang="en-US" sz="3049" dirty="0">
                  <a:solidFill>
                    <a:srgbClr val="000000"/>
                  </a:solidFill>
                  <a:latin typeface="Now"/>
                  <a:ea typeface="Now"/>
                  <a:cs typeface="Now"/>
                  <a:sym typeface="Now"/>
                </a:rPr>
                <a:t> </a:t>
              </a:r>
              <a:r>
                <a:rPr lang="en-US" sz="3049" dirty="0" err="1">
                  <a:solidFill>
                    <a:srgbClr val="000000"/>
                  </a:solidFill>
                  <a:latin typeface="Now"/>
                  <a:ea typeface="Now"/>
                  <a:cs typeface="Now"/>
                  <a:sym typeface="Now"/>
                </a:rPr>
                <a:t>subjectifs</a:t>
              </a:r>
              <a:r>
                <a:rPr lang="en-US" sz="3049" dirty="0">
                  <a:solidFill>
                    <a:srgbClr val="000000"/>
                  </a:solidFill>
                  <a:latin typeface="Now"/>
                  <a:ea typeface="Now"/>
                  <a:cs typeface="Now"/>
                  <a:sym typeface="Now"/>
                </a:rPr>
                <a:t> aux items et aux </a:t>
              </a:r>
              <a:r>
                <a:rPr lang="en-US" sz="3049" dirty="0" err="1">
                  <a:solidFill>
                    <a:srgbClr val="000000"/>
                  </a:solidFill>
                  <a:latin typeface="Now"/>
                  <a:ea typeface="Now"/>
                  <a:cs typeface="Now"/>
                  <a:sym typeface="Now"/>
                </a:rPr>
                <a:t>domaines</a:t>
              </a:r>
              <a:endParaRPr lang="en-US" sz="3049" dirty="0">
                <a:solidFill>
                  <a:srgbClr val="000000"/>
                </a:solidFill>
                <a:latin typeface="Now"/>
                <a:ea typeface="Now"/>
                <a:cs typeface="Now"/>
                <a:sym typeface="Now"/>
              </a:endParaRPr>
            </a:p>
          </p:txBody>
        </p:sp>
        <p:sp>
          <p:nvSpPr>
            <p:cNvPr id="46" name="AutoShape 25">
              <a:extLst>
                <a:ext uri="{FF2B5EF4-FFF2-40B4-BE49-F238E27FC236}">
                  <a16:creationId xmlns:a16="http://schemas.microsoft.com/office/drawing/2014/main" id="{B5F2E5F6-7A7C-4041-ABD3-5C688FC83515}"/>
                </a:ext>
              </a:extLst>
            </p:cNvPr>
            <p:cNvSpPr/>
            <p:nvPr/>
          </p:nvSpPr>
          <p:spPr>
            <a:xfrm>
              <a:off x="1905000" y="8180294"/>
              <a:ext cx="1126768" cy="9525"/>
            </a:xfrm>
            <a:prstGeom prst="line">
              <a:avLst/>
            </a:prstGeom>
            <a:ln w="19050" cap="flat">
              <a:solidFill>
                <a:srgbClr val="788D3A"/>
              </a:solidFill>
              <a:prstDash val="solid"/>
              <a:headEnd type="none" w="sm" len="sm"/>
              <a:tailEnd type="none" w="sm" len="sm"/>
            </a:ln>
          </p:spPr>
        </p:sp>
        <p:sp>
          <p:nvSpPr>
            <p:cNvPr id="47" name="Freeform 26">
              <a:extLst>
                <a:ext uri="{FF2B5EF4-FFF2-40B4-BE49-F238E27FC236}">
                  <a16:creationId xmlns:a16="http://schemas.microsoft.com/office/drawing/2014/main" id="{633A5087-BDB5-4ACE-B75A-4B717B3155CE}"/>
                </a:ext>
              </a:extLst>
            </p:cNvPr>
            <p:cNvSpPr/>
            <p:nvPr/>
          </p:nvSpPr>
          <p:spPr>
            <a:xfrm>
              <a:off x="1254342" y="7931538"/>
              <a:ext cx="617581" cy="535611"/>
            </a:xfrm>
            <a:custGeom>
              <a:avLst/>
              <a:gdLst/>
              <a:ahLst/>
              <a:cxnLst/>
              <a:rect l="l" t="t" r="r" b="b"/>
              <a:pathLst>
                <a:path w="617581" h="535611">
                  <a:moveTo>
                    <a:pt x="0" y="0"/>
                  </a:moveTo>
                  <a:lnTo>
                    <a:pt x="617581" y="0"/>
                  </a:lnTo>
                  <a:lnTo>
                    <a:pt x="617581" y="535611"/>
                  </a:lnTo>
                  <a:lnTo>
                    <a:pt x="0" y="535611"/>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48" name="TextBox 30">
              <a:extLst>
                <a:ext uri="{FF2B5EF4-FFF2-40B4-BE49-F238E27FC236}">
                  <a16:creationId xmlns:a16="http://schemas.microsoft.com/office/drawing/2014/main" id="{02FAB769-4AE4-4FC4-B7D8-F5ADE345A17A}"/>
                </a:ext>
              </a:extLst>
            </p:cNvPr>
            <p:cNvSpPr txBox="1"/>
            <p:nvPr/>
          </p:nvSpPr>
          <p:spPr>
            <a:xfrm>
              <a:off x="3023253" y="7654586"/>
              <a:ext cx="14274147" cy="563552"/>
            </a:xfrm>
            <a:prstGeom prst="rect">
              <a:avLst/>
            </a:prstGeom>
          </p:spPr>
          <p:txBody>
            <a:bodyPr wrap="square" lIns="0" tIns="0" rIns="0" bIns="0" rtlCol="0" anchor="t">
              <a:spAutoFit/>
            </a:bodyPr>
            <a:lstStyle/>
            <a:p>
              <a:pPr algn="ctr">
                <a:lnSpc>
                  <a:spcPts val="4379"/>
                </a:lnSpc>
                <a:spcBef>
                  <a:spcPct val="0"/>
                </a:spcBef>
              </a:pPr>
              <a:r>
                <a:rPr lang="en-US" sz="3649" b="1" dirty="0">
                  <a:solidFill>
                    <a:srgbClr val="000000"/>
                  </a:solidFill>
                  <a:latin typeface="Now Medium"/>
                  <a:ea typeface="Now Medium"/>
                  <a:cs typeface="Now Medium"/>
                  <a:sym typeface="Now Medium"/>
                </a:rPr>
                <a:t>Moyenne </a:t>
              </a:r>
              <a:r>
                <a:rPr lang="en-US" sz="3649" b="1" dirty="0" err="1">
                  <a:solidFill>
                    <a:srgbClr val="000000"/>
                  </a:solidFill>
                  <a:latin typeface="Now Medium"/>
                  <a:ea typeface="Now Medium"/>
                  <a:cs typeface="Now Medium"/>
                  <a:sym typeface="Now Medium"/>
                </a:rPr>
                <a:t>pondérée</a:t>
              </a:r>
              <a:r>
                <a:rPr lang="en-US" sz="3649" b="1" dirty="0">
                  <a:solidFill>
                    <a:srgbClr val="000000"/>
                  </a:solidFill>
                  <a:latin typeface="Now Medium"/>
                  <a:ea typeface="Now Medium"/>
                  <a:cs typeface="Now Medium"/>
                  <a:sym typeface="Now Medium"/>
                </a:rPr>
                <a:t> avec </a:t>
              </a:r>
              <a:r>
                <a:rPr lang="en-US" sz="3649" b="1" dirty="0" err="1">
                  <a:solidFill>
                    <a:srgbClr val="000000"/>
                  </a:solidFill>
                  <a:latin typeface="Now Medium"/>
                  <a:ea typeface="Now Medium"/>
                  <a:cs typeface="Now Medium"/>
                  <a:sym typeface="Now Medium"/>
                </a:rPr>
                <a:t>recours</a:t>
              </a:r>
              <a:r>
                <a:rPr lang="en-US" sz="3649" b="1" dirty="0">
                  <a:solidFill>
                    <a:srgbClr val="000000"/>
                  </a:solidFill>
                  <a:latin typeface="Now Medium"/>
                  <a:ea typeface="Now Medium"/>
                  <a:cs typeface="Now Medium"/>
                  <a:sym typeface="Now Medium"/>
                </a:rPr>
                <a:t> aux experts du </a:t>
              </a:r>
              <a:r>
                <a:rPr lang="en-US" sz="3649" b="1" dirty="0" err="1">
                  <a:solidFill>
                    <a:srgbClr val="000000"/>
                  </a:solidFill>
                  <a:latin typeface="Now Medium"/>
                  <a:ea typeface="Now Medium"/>
                  <a:cs typeface="Now Medium"/>
                  <a:sym typeface="Now Medium"/>
                </a:rPr>
                <a:t>domaine</a:t>
              </a:r>
              <a:endParaRPr lang="en-US" sz="3649" b="1" dirty="0">
                <a:solidFill>
                  <a:srgbClr val="000000"/>
                </a:solidFill>
                <a:latin typeface="Now Medium"/>
                <a:ea typeface="Now Medium"/>
                <a:cs typeface="Now Medium"/>
                <a:sym typeface="Now Medium"/>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0-#ppt_w/2"/>
                                          </p:val>
                                        </p:tav>
                                        <p:tav tm="100000">
                                          <p:val>
                                            <p:strVal val="#ppt_x"/>
                                          </p:val>
                                        </p:tav>
                                      </p:tavLst>
                                    </p:anim>
                                    <p:anim calcmode="lin" valueType="num">
                                      <p:cBhvr additive="base">
                                        <p:cTn id="8" dur="500" fill="hold"/>
                                        <p:tgtEl>
                                          <p:spTgt spid="3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7"/>
                                        </p:tgtEl>
                                        <p:attrNameLst>
                                          <p:attrName>style.visibility</p:attrName>
                                        </p:attrNameLst>
                                      </p:cBhvr>
                                      <p:to>
                                        <p:strVal val="visible"/>
                                      </p:to>
                                    </p:set>
                                    <p:anim calcmode="lin" valueType="num">
                                      <p:cBhvr additive="base">
                                        <p:cTn id="13" dur="500" fill="hold"/>
                                        <p:tgtEl>
                                          <p:spTgt spid="37"/>
                                        </p:tgtEl>
                                        <p:attrNameLst>
                                          <p:attrName>ppt_x</p:attrName>
                                        </p:attrNameLst>
                                      </p:cBhvr>
                                      <p:tavLst>
                                        <p:tav tm="0">
                                          <p:val>
                                            <p:strVal val="0-#ppt_w/2"/>
                                          </p:val>
                                        </p:tav>
                                        <p:tav tm="100000">
                                          <p:val>
                                            <p:strVal val="#ppt_x"/>
                                          </p:val>
                                        </p:tav>
                                      </p:tavLst>
                                    </p:anim>
                                    <p:anim calcmode="lin" valueType="num">
                                      <p:cBhvr additive="base">
                                        <p:cTn id="14" dur="500" fill="hold"/>
                                        <p:tgtEl>
                                          <p:spTgt spid="3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53"/>
                                        </p:tgtEl>
                                        <p:attrNameLst>
                                          <p:attrName>style.visibility</p:attrName>
                                        </p:attrNameLst>
                                      </p:cBhvr>
                                      <p:to>
                                        <p:strVal val="visible"/>
                                      </p:to>
                                    </p:set>
                                    <p:anim calcmode="lin" valueType="num">
                                      <p:cBhvr additive="base">
                                        <p:cTn id="19" dur="500" fill="hold"/>
                                        <p:tgtEl>
                                          <p:spTgt spid="53"/>
                                        </p:tgtEl>
                                        <p:attrNameLst>
                                          <p:attrName>ppt_x</p:attrName>
                                        </p:attrNameLst>
                                      </p:cBhvr>
                                      <p:tavLst>
                                        <p:tav tm="0">
                                          <p:val>
                                            <p:strVal val="0-#ppt_w/2"/>
                                          </p:val>
                                        </p:tav>
                                        <p:tav tm="100000">
                                          <p:val>
                                            <p:strVal val="#ppt_x"/>
                                          </p:val>
                                        </p:tav>
                                      </p:tavLst>
                                    </p:anim>
                                    <p:anim calcmode="lin" valueType="num">
                                      <p:cBhvr additive="base">
                                        <p:cTn id="20" dur="500" fill="hold"/>
                                        <p:tgtEl>
                                          <p:spTgt spid="5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sp>
      <p:sp>
        <p:nvSpPr>
          <p:cNvPr id="3" name="TextBox 3"/>
          <p:cNvSpPr txBox="1"/>
          <p:nvPr/>
        </p:nvSpPr>
        <p:spPr>
          <a:xfrm>
            <a:off x="427992" y="99787"/>
            <a:ext cx="17609821" cy="1486993"/>
          </a:xfrm>
          <a:prstGeom prst="rect">
            <a:avLst/>
          </a:prstGeom>
        </p:spPr>
        <p:txBody>
          <a:bodyPr lIns="0" tIns="0" rIns="0" bIns="0" rtlCol="0" anchor="t">
            <a:spAutoFit/>
          </a:bodyPr>
          <a:lstStyle/>
          <a:p>
            <a:pPr algn="ctr">
              <a:lnSpc>
                <a:spcPts val="6581"/>
              </a:lnSpc>
            </a:pPr>
            <a:r>
              <a:rPr lang="en-US" sz="4768" spc="467">
                <a:solidFill>
                  <a:srgbClr val="231F20"/>
                </a:solidFill>
                <a:latin typeface="Codec Pro ExtraBold"/>
                <a:ea typeface="Codec Pro ExtraBold"/>
                <a:cs typeface="Codec Pro ExtraBold"/>
                <a:sym typeface="Codec Pro ExtraBold"/>
              </a:rPr>
              <a:t>Analyse Factorielle Confirmatoire (CFA)</a:t>
            </a:r>
          </a:p>
          <a:p>
            <a:pPr algn="ctr">
              <a:lnSpc>
                <a:spcPts val="4787"/>
              </a:lnSpc>
            </a:pPr>
            <a:r>
              <a:rPr lang="en-US" sz="3468" spc="339">
                <a:solidFill>
                  <a:srgbClr val="231F20"/>
                </a:solidFill>
                <a:latin typeface="Codec Pro ExtraBold"/>
                <a:ea typeface="Codec Pro ExtraBold"/>
                <a:cs typeface="Codec Pro ExtraBold"/>
                <a:sym typeface="Codec Pro ExtraBold"/>
              </a:rPr>
              <a:t>Comprendre l’Invisible !</a:t>
            </a:r>
          </a:p>
        </p:txBody>
      </p:sp>
      <p:sp>
        <p:nvSpPr>
          <p:cNvPr id="4" name="TextBox 4"/>
          <p:cNvSpPr txBox="1"/>
          <p:nvPr/>
        </p:nvSpPr>
        <p:spPr>
          <a:xfrm>
            <a:off x="1405602" y="5086350"/>
            <a:ext cx="16632211" cy="2223770"/>
          </a:xfrm>
          <a:prstGeom prst="rect">
            <a:avLst/>
          </a:prstGeom>
        </p:spPr>
        <p:txBody>
          <a:bodyPr lIns="0" tIns="0" rIns="0" bIns="0" rtlCol="0" anchor="t">
            <a:spAutoFit/>
          </a:bodyPr>
          <a:lstStyle/>
          <a:p>
            <a:pPr algn="l">
              <a:lnSpc>
                <a:spcPts val="4480"/>
              </a:lnSpc>
            </a:pPr>
            <a:r>
              <a:rPr lang="en-US" sz="3200">
                <a:solidFill>
                  <a:srgbClr val="231F20"/>
                </a:solidFill>
                <a:latin typeface="Canva Sans"/>
                <a:ea typeface="Canva Sans"/>
                <a:cs typeface="Canva Sans"/>
                <a:sym typeface="Canva Sans"/>
              </a:rPr>
              <a:t>👉 Aide à transformer ces concepts abstraits en données mesurables.</a:t>
            </a:r>
          </a:p>
          <a:p>
            <a:pPr algn="l">
              <a:lnSpc>
                <a:spcPts val="4480"/>
              </a:lnSpc>
            </a:pPr>
            <a:r>
              <a:rPr lang="en-US" sz="3200">
                <a:solidFill>
                  <a:srgbClr val="231F20"/>
                </a:solidFill>
                <a:latin typeface="Canva Sans"/>
                <a:ea typeface="Canva Sans"/>
                <a:cs typeface="Canva Sans"/>
                <a:sym typeface="Canva Sans"/>
              </a:rPr>
              <a:t>👉 Vérifie si des dimensions définies existent et sont mesurées de manière fiable</a:t>
            </a:r>
          </a:p>
          <a:p>
            <a:pPr algn="l">
              <a:lnSpc>
                <a:spcPts val="4480"/>
              </a:lnSpc>
            </a:pPr>
            <a:r>
              <a:rPr lang="en-US" sz="3200">
                <a:solidFill>
                  <a:srgbClr val="231F20"/>
                </a:solidFill>
                <a:latin typeface="Canva Sans"/>
                <a:ea typeface="Canva Sans"/>
                <a:cs typeface="Canva Sans"/>
                <a:sym typeface="Canva Sans"/>
              </a:rPr>
              <a:t>👉 Utilise la corrélation dans les réponses pour attribuer des poids à chaque dimension (plus objectif)</a:t>
            </a:r>
          </a:p>
        </p:txBody>
      </p:sp>
      <p:sp>
        <p:nvSpPr>
          <p:cNvPr id="5" name="TextBox 5"/>
          <p:cNvSpPr txBox="1"/>
          <p:nvPr/>
        </p:nvSpPr>
        <p:spPr>
          <a:xfrm>
            <a:off x="456077" y="2626959"/>
            <a:ext cx="17581736" cy="662939"/>
          </a:xfrm>
          <a:prstGeom prst="rect">
            <a:avLst/>
          </a:prstGeom>
        </p:spPr>
        <p:txBody>
          <a:bodyPr lIns="0" tIns="0" rIns="0" bIns="0" rtlCol="0" anchor="t">
            <a:spAutoFit/>
          </a:bodyPr>
          <a:lstStyle/>
          <a:p>
            <a:pPr algn="ctr">
              <a:lnSpc>
                <a:spcPts val="5460"/>
              </a:lnSpc>
              <a:spcBef>
                <a:spcPct val="0"/>
              </a:spcBef>
            </a:pPr>
            <a:r>
              <a:rPr lang="en-US" sz="3900" b="1">
                <a:solidFill>
                  <a:srgbClr val="231F20"/>
                </a:solidFill>
                <a:latin typeface="Canva Sans Bold"/>
                <a:ea typeface="Canva Sans Bold"/>
                <a:cs typeface="Canva Sans Bold"/>
                <a:sym typeface="Canva Sans Bold"/>
              </a:rPr>
              <a:t>🧐 Modèle économétrique conçu pour mesurer des concepts intangibles</a:t>
            </a:r>
          </a:p>
        </p:txBody>
      </p:sp>
      <p:sp>
        <p:nvSpPr>
          <p:cNvPr id="6" name="TextBox 6"/>
          <p:cNvSpPr txBox="1"/>
          <p:nvPr/>
        </p:nvSpPr>
        <p:spPr>
          <a:xfrm>
            <a:off x="3217850" y="3600976"/>
            <a:ext cx="11852300" cy="587148"/>
          </a:xfrm>
          <a:prstGeom prst="rect">
            <a:avLst/>
          </a:prstGeom>
        </p:spPr>
        <p:txBody>
          <a:bodyPr wrap="square" lIns="0" tIns="0" rIns="0" bIns="0" rtlCol="0" anchor="t">
            <a:spAutoFit/>
          </a:bodyPr>
          <a:lstStyle/>
          <a:p>
            <a:pPr algn="ctr">
              <a:lnSpc>
                <a:spcPts val="4900"/>
              </a:lnSpc>
              <a:spcBef>
                <a:spcPct val="0"/>
              </a:spcBef>
            </a:pPr>
            <a:r>
              <a:rPr lang="en-US" sz="3500" dirty="0">
                <a:solidFill>
                  <a:srgbClr val="231F20"/>
                </a:solidFill>
                <a:latin typeface="Canva Sans"/>
                <a:ea typeface="Canva Sans"/>
                <a:cs typeface="Canva Sans"/>
                <a:sym typeface="Canva Sans"/>
              </a:rPr>
              <a:t>Ex. Motivation, Bien-</a:t>
            </a:r>
            <a:r>
              <a:rPr lang="en-US" sz="3500" dirty="0" err="1">
                <a:solidFill>
                  <a:srgbClr val="231F20"/>
                </a:solidFill>
                <a:latin typeface="Canva Sans"/>
                <a:ea typeface="Canva Sans"/>
                <a:cs typeface="Canva Sans"/>
                <a:sym typeface="Canva Sans"/>
              </a:rPr>
              <a:t>être</a:t>
            </a:r>
            <a:r>
              <a:rPr lang="en-US" sz="3500" dirty="0">
                <a:solidFill>
                  <a:srgbClr val="231F20"/>
                </a:solidFill>
                <a:latin typeface="Canva Sans"/>
                <a:ea typeface="Canva Sans"/>
                <a:cs typeface="Canva Sans"/>
                <a:sym typeface="Canva Sans"/>
              </a:rPr>
              <a:t>, </a:t>
            </a:r>
            <a:r>
              <a:rPr lang="en-US" sz="3500" dirty="0" err="1">
                <a:solidFill>
                  <a:srgbClr val="231F20"/>
                </a:solidFill>
                <a:latin typeface="Canva Sans"/>
                <a:ea typeface="Canva Sans"/>
                <a:cs typeface="Canva Sans"/>
                <a:sym typeface="Canva Sans"/>
              </a:rPr>
              <a:t>Engagment</a:t>
            </a:r>
            <a:r>
              <a:rPr lang="en-US" sz="3500" dirty="0">
                <a:solidFill>
                  <a:srgbClr val="231F20"/>
                </a:solidFill>
                <a:latin typeface="Canva Sans"/>
                <a:ea typeface="Canva Sans"/>
                <a:cs typeface="Canva Sans"/>
                <a:sym typeface="Canva Sans"/>
              </a:rPr>
              <a:t>, </a:t>
            </a:r>
            <a:r>
              <a:rPr lang="en-US" sz="3500" dirty="0" err="1">
                <a:solidFill>
                  <a:srgbClr val="231F20"/>
                </a:solidFill>
                <a:latin typeface="Canva Sans"/>
                <a:ea typeface="Canva Sans"/>
                <a:cs typeface="Canva Sans"/>
                <a:sym typeface="Canva Sans"/>
              </a:rPr>
              <a:t>Dépression</a:t>
            </a:r>
            <a:r>
              <a:rPr lang="en-US" sz="3500" dirty="0">
                <a:solidFill>
                  <a:srgbClr val="231F20"/>
                </a:solidFill>
                <a:latin typeface="Canva Sans"/>
                <a:ea typeface="Canva Sans"/>
                <a:cs typeface="Canva Sans"/>
                <a:sym typeface="Canva Sans"/>
              </a:rPr>
              <a:t> etc.</a:t>
            </a:r>
          </a:p>
        </p:txBody>
      </p:sp>
      <p:sp>
        <p:nvSpPr>
          <p:cNvPr id="7" name="TextBox 7"/>
          <p:cNvSpPr txBox="1"/>
          <p:nvPr/>
        </p:nvSpPr>
        <p:spPr>
          <a:xfrm>
            <a:off x="838423" y="8367395"/>
            <a:ext cx="16611154" cy="464818"/>
          </a:xfrm>
          <a:prstGeom prst="rect">
            <a:avLst/>
          </a:prstGeom>
        </p:spPr>
        <p:txBody>
          <a:bodyPr lIns="0" tIns="0" rIns="0" bIns="0" rtlCol="0" anchor="t">
            <a:spAutoFit/>
          </a:bodyPr>
          <a:lstStyle/>
          <a:p>
            <a:pPr algn="ctr">
              <a:lnSpc>
                <a:spcPts val="3780"/>
              </a:lnSpc>
              <a:spcBef>
                <a:spcPct val="0"/>
              </a:spcBef>
            </a:pPr>
            <a:r>
              <a:rPr lang="en-US" sz="2700" b="1">
                <a:solidFill>
                  <a:srgbClr val="231F20"/>
                </a:solidFill>
                <a:latin typeface="Canva Sans Bold"/>
                <a:ea typeface="Canva Sans Bold"/>
                <a:cs typeface="Canva Sans Bold"/>
                <a:sym typeface="Canva Sans Bold"/>
              </a:rPr>
              <a:t>Brown, T. A. (2015). </a:t>
            </a:r>
            <a:r>
              <a:rPr lang="en-US" sz="2700" b="1" i="1">
                <a:solidFill>
                  <a:srgbClr val="231F20"/>
                </a:solidFill>
                <a:latin typeface="Canva Sans Bold Italics"/>
                <a:ea typeface="Canva Sans Bold Italics"/>
                <a:cs typeface="Canva Sans Bold Italics"/>
                <a:sym typeface="Canva Sans Bold Italics"/>
              </a:rPr>
              <a:t>Confirmatory factor analysis for applied research (2nd ed.)</a:t>
            </a:r>
            <a:r>
              <a:rPr lang="en-US" sz="2700" b="1">
                <a:solidFill>
                  <a:srgbClr val="231F20"/>
                </a:solidFill>
                <a:latin typeface="Canva Sans Bold"/>
                <a:ea typeface="Canva Sans Bold"/>
                <a:cs typeface="Canva Sans Bold"/>
                <a:sym typeface="Canva Sans Bold"/>
              </a:rPr>
              <a:t>. The Guilford Press.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sp>
      <p:sp>
        <p:nvSpPr>
          <p:cNvPr id="3" name="Freeform 3"/>
          <p:cNvSpPr/>
          <p:nvPr/>
        </p:nvSpPr>
        <p:spPr>
          <a:xfrm>
            <a:off x="304801" y="931079"/>
            <a:ext cx="17733012" cy="9355921"/>
          </a:xfrm>
          <a:custGeom>
            <a:avLst/>
            <a:gdLst/>
            <a:ahLst/>
            <a:cxnLst/>
            <a:rect l="l" t="t" r="r" b="b"/>
            <a:pathLst>
              <a:path w="16124498" h="9355921">
                <a:moveTo>
                  <a:pt x="0" y="0"/>
                </a:moveTo>
                <a:lnTo>
                  <a:pt x="16124498" y="0"/>
                </a:lnTo>
                <a:lnTo>
                  <a:pt x="16124498" y="9355921"/>
                </a:lnTo>
                <a:lnTo>
                  <a:pt x="0" y="9355921"/>
                </a:lnTo>
                <a:lnTo>
                  <a:pt x="0" y="0"/>
                </a:lnTo>
                <a:close/>
              </a:path>
            </a:pathLst>
          </a:custGeom>
          <a:blipFill>
            <a:blip r:embed="rId3"/>
            <a:stretch>
              <a:fillRect l="-587" t="-1570" r="-587"/>
            </a:stretch>
          </a:blipFill>
        </p:spPr>
      </p:sp>
      <p:sp>
        <p:nvSpPr>
          <p:cNvPr id="4" name="TextBox 4"/>
          <p:cNvSpPr txBox="1"/>
          <p:nvPr/>
        </p:nvSpPr>
        <p:spPr>
          <a:xfrm>
            <a:off x="427992" y="-52613"/>
            <a:ext cx="17609821" cy="831292"/>
          </a:xfrm>
          <a:prstGeom prst="rect">
            <a:avLst/>
          </a:prstGeom>
        </p:spPr>
        <p:txBody>
          <a:bodyPr lIns="0" tIns="0" rIns="0" bIns="0" rtlCol="0" anchor="t">
            <a:spAutoFit/>
          </a:bodyPr>
          <a:lstStyle/>
          <a:p>
            <a:pPr algn="ctr">
              <a:lnSpc>
                <a:spcPts val="6167"/>
              </a:lnSpc>
            </a:pPr>
            <a:r>
              <a:rPr lang="en-US" sz="4468" spc="437">
                <a:solidFill>
                  <a:srgbClr val="231F20"/>
                </a:solidFill>
                <a:latin typeface="Codec Pro ExtraBold"/>
                <a:ea typeface="Codec Pro ExtraBold"/>
                <a:cs typeface="Codec Pro ExtraBold"/>
                <a:sym typeface="Codec Pro ExtraBold"/>
              </a:rPr>
              <a:t>Modélisation de la Cohésion Sociale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sp>
      <p:sp>
        <p:nvSpPr>
          <p:cNvPr id="3" name="Freeform 3"/>
          <p:cNvSpPr/>
          <p:nvPr/>
        </p:nvSpPr>
        <p:spPr>
          <a:xfrm>
            <a:off x="304800" y="778679"/>
            <a:ext cx="16851168" cy="9453710"/>
          </a:xfrm>
          <a:custGeom>
            <a:avLst/>
            <a:gdLst/>
            <a:ahLst/>
            <a:cxnLst/>
            <a:rect l="l" t="t" r="r" b="b"/>
            <a:pathLst>
              <a:path w="16023936" h="9453710">
                <a:moveTo>
                  <a:pt x="0" y="0"/>
                </a:moveTo>
                <a:lnTo>
                  <a:pt x="16023936" y="0"/>
                </a:lnTo>
                <a:lnTo>
                  <a:pt x="16023936" y="9453710"/>
                </a:lnTo>
                <a:lnTo>
                  <a:pt x="0" y="9453710"/>
                </a:lnTo>
                <a:lnTo>
                  <a:pt x="0" y="0"/>
                </a:lnTo>
                <a:close/>
              </a:path>
            </a:pathLst>
          </a:custGeom>
          <a:blipFill>
            <a:blip r:embed="rId3"/>
            <a:stretch>
              <a:fillRect l="-184" r="-748" b="-510"/>
            </a:stretch>
          </a:blipFill>
        </p:spPr>
      </p:sp>
      <p:sp>
        <p:nvSpPr>
          <p:cNvPr id="4" name="TextBox 4"/>
          <p:cNvSpPr txBox="1"/>
          <p:nvPr/>
        </p:nvSpPr>
        <p:spPr>
          <a:xfrm>
            <a:off x="427992" y="-71663"/>
            <a:ext cx="17609821" cy="831292"/>
          </a:xfrm>
          <a:prstGeom prst="rect">
            <a:avLst/>
          </a:prstGeom>
        </p:spPr>
        <p:txBody>
          <a:bodyPr lIns="0" tIns="0" rIns="0" bIns="0" rtlCol="0" anchor="t">
            <a:spAutoFit/>
          </a:bodyPr>
          <a:lstStyle/>
          <a:p>
            <a:pPr algn="ctr">
              <a:lnSpc>
                <a:spcPts val="6167"/>
              </a:lnSpc>
            </a:pPr>
            <a:r>
              <a:rPr lang="en-US" sz="4468" spc="437">
                <a:solidFill>
                  <a:srgbClr val="231F20"/>
                </a:solidFill>
                <a:latin typeface="Codec Pro ExtraBold"/>
                <a:ea typeface="Codec Pro ExtraBold"/>
                <a:cs typeface="Codec Pro ExtraBold"/>
                <a:sym typeface="Codec Pro ExtraBold"/>
              </a:rPr>
              <a:t>Estimation du CFA pour la Cohésion Sociale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sp>
      <p:graphicFrame>
        <p:nvGraphicFramePr>
          <p:cNvPr id="3" name="Table 3"/>
          <p:cNvGraphicFramePr>
            <a:graphicFrameLocks noGrp="1"/>
          </p:cNvGraphicFramePr>
          <p:nvPr/>
        </p:nvGraphicFramePr>
        <p:xfrm>
          <a:off x="179278" y="2733675"/>
          <a:ext cx="9762333" cy="7419975"/>
        </p:xfrm>
        <a:graphic>
          <a:graphicData uri="http://schemas.openxmlformats.org/drawingml/2006/table">
            <a:tbl>
              <a:tblPr/>
              <a:tblGrid>
                <a:gridCol w="6266247">
                  <a:extLst>
                    <a:ext uri="{9D8B030D-6E8A-4147-A177-3AD203B41FA5}">
                      <a16:colId xmlns:a16="http://schemas.microsoft.com/office/drawing/2014/main" val="20000"/>
                    </a:ext>
                  </a:extLst>
                </a:gridCol>
                <a:gridCol w="3496086">
                  <a:extLst>
                    <a:ext uri="{9D8B030D-6E8A-4147-A177-3AD203B41FA5}">
                      <a16:colId xmlns:a16="http://schemas.microsoft.com/office/drawing/2014/main" val="20001"/>
                    </a:ext>
                  </a:extLst>
                </a:gridCol>
              </a:tblGrid>
              <a:tr h="1187196">
                <a:tc gridSpan="2">
                  <a:txBody>
                    <a:bodyPr/>
                    <a:lstStyle/>
                    <a:p>
                      <a:pPr algn="ctr">
                        <a:lnSpc>
                          <a:spcPts val="5319"/>
                        </a:lnSpc>
                        <a:defRPr/>
                      </a:pPr>
                      <a:r>
                        <a:rPr lang="en-US" sz="3799" b="1">
                          <a:solidFill>
                            <a:srgbClr val="000000"/>
                          </a:solidFill>
                          <a:latin typeface="TT Rounds Condensed Bold"/>
                          <a:ea typeface="TT Rounds Condensed Bold"/>
                          <a:cs typeface="TT Rounds Condensed Bold"/>
                          <a:sym typeface="TT Rounds Condensed Bold"/>
                        </a:rPr>
                        <a:t>Niveau global de Cohésion Sociale : 0,495 sur 1</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71F6AD"/>
                    </a:solidFill>
                  </a:tcPr>
                </a:tc>
                <a:tc hMerge="1">
                  <a:txBody>
                    <a:bodyPr/>
                    <a:lstStyle/>
                    <a:p>
                      <a:pPr algn="ctr">
                        <a:lnSpc>
                          <a:spcPts val="5319"/>
                        </a:lnSpc>
                        <a:defRPr/>
                      </a:pPr>
                      <a:r>
                        <a:rPr lang="en-US" sz="3799" b="1">
                          <a:solidFill>
                            <a:srgbClr val="000000"/>
                          </a:solidFill>
                          <a:latin typeface="TT Rounds Condensed Bold"/>
                          <a:ea typeface="TT Rounds Condensed Bold"/>
                          <a:cs typeface="TT Rounds Condensed Bold"/>
                          <a:sym typeface="TT Rounds Condensed Bold"/>
                        </a:rPr>
                        <a:t>Niveau global de Cohésion Sociale : 0,495 sur 1</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71F6AD"/>
                    </a:solidFill>
                  </a:tcPr>
                </a:tc>
                <a:extLst>
                  <a:ext uri="{0D108BD9-81ED-4DB2-BD59-A6C34878D82A}">
                    <a16:rowId xmlns:a16="http://schemas.microsoft.com/office/drawing/2014/main" val="10000"/>
                  </a:ext>
                </a:extLst>
              </a:tr>
              <a:tr h="1924406">
                <a:tc>
                  <a:txBody>
                    <a:bodyPr/>
                    <a:lstStyle/>
                    <a:p>
                      <a:pPr algn="ctr">
                        <a:lnSpc>
                          <a:spcPts val="4619"/>
                        </a:lnSpc>
                        <a:defRPr/>
                      </a:pPr>
                      <a:r>
                        <a:rPr lang="en-US" sz="3299" b="1">
                          <a:solidFill>
                            <a:srgbClr val="000000"/>
                          </a:solidFill>
                          <a:latin typeface="TT Rounds Condensed Bold"/>
                          <a:ea typeface="TT Rounds Condensed Bold"/>
                          <a:cs typeface="TT Rounds Condensed Bold"/>
                          <a:sym typeface="TT Rounds Condensed Bold"/>
                        </a:rPr>
                        <a:t>Sphère Socio-culturelle</a:t>
                      </a:r>
                      <a:endParaRPr lang="en-US" sz="1100"/>
                    </a:p>
                    <a:p>
                      <a:pPr algn="ctr">
                        <a:lnSpc>
                          <a:spcPts val="3359"/>
                        </a:lnSpc>
                      </a:pPr>
                      <a:r>
                        <a:rPr lang="en-US" sz="2399">
                          <a:solidFill>
                            <a:srgbClr val="000000"/>
                          </a:solidFill>
                          <a:latin typeface="TT Rounds Condensed"/>
                          <a:ea typeface="TT Rounds Condensed"/>
                          <a:cs typeface="TT Rounds Condensed"/>
                          <a:sym typeface="TT Rounds Condensed"/>
                        </a:rPr>
                        <a:t>la coexistence, la tolérance et l’acceptation des différences</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4619"/>
                        </a:lnSpc>
                        <a:defRPr/>
                      </a:pPr>
                      <a:r>
                        <a:rPr lang="en-US" sz="3299" b="1">
                          <a:solidFill>
                            <a:srgbClr val="000000"/>
                          </a:solidFill>
                          <a:latin typeface="TT Rounds Condensed Bold"/>
                          <a:ea typeface="TT Rounds Condensed Bold"/>
                          <a:cs typeface="TT Rounds Condensed Bold"/>
                          <a:sym typeface="TT Rounds Condensed Bold"/>
                        </a:rPr>
                        <a:t>0,491 sur 1</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943555">
                <a:tc>
                  <a:txBody>
                    <a:bodyPr/>
                    <a:lstStyle/>
                    <a:p>
                      <a:pPr algn="ctr">
                        <a:lnSpc>
                          <a:spcPts val="4759"/>
                        </a:lnSpc>
                        <a:defRPr/>
                      </a:pPr>
                      <a:r>
                        <a:rPr lang="en-US" sz="3399" b="1">
                          <a:solidFill>
                            <a:srgbClr val="000000"/>
                          </a:solidFill>
                          <a:latin typeface="TT Rounds Condensed Bold"/>
                          <a:ea typeface="TT Rounds Condensed Bold"/>
                          <a:cs typeface="TT Rounds Condensed Bold"/>
                          <a:sym typeface="TT Rounds Condensed Bold"/>
                        </a:rPr>
                        <a:t>Sphère Economique</a:t>
                      </a:r>
                      <a:endParaRPr lang="en-US" sz="1100"/>
                    </a:p>
                    <a:p>
                      <a:pPr algn="ctr">
                        <a:lnSpc>
                          <a:spcPts val="3359"/>
                        </a:lnSpc>
                      </a:pPr>
                      <a:r>
                        <a:rPr lang="en-US" sz="2399">
                          <a:solidFill>
                            <a:srgbClr val="000000"/>
                          </a:solidFill>
                          <a:latin typeface="TT Rounds Condensed"/>
                          <a:ea typeface="TT Rounds Condensed"/>
                          <a:cs typeface="TT Rounds Condensed"/>
                          <a:sym typeface="TT Rounds Condensed"/>
                        </a:rPr>
                        <a:t>équité dans le partage, la distribution et la gestion des ressources économiques</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4619"/>
                        </a:lnSpc>
                        <a:defRPr/>
                      </a:pPr>
                      <a:r>
                        <a:rPr lang="en-US" sz="3299" b="1">
                          <a:solidFill>
                            <a:srgbClr val="000000"/>
                          </a:solidFill>
                          <a:latin typeface="TT Rounds Condensed Bold"/>
                          <a:ea typeface="TT Rounds Condensed Bold"/>
                          <a:cs typeface="TT Rounds Condensed Bold"/>
                          <a:sym typeface="TT Rounds Condensed Bold"/>
                        </a:rPr>
                        <a:t>0,500 sur 1</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2364818">
                <a:tc>
                  <a:txBody>
                    <a:bodyPr/>
                    <a:lstStyle/>
                    <a:p>
                      <a:pPr algn="ctr">
                        <a:lnSpc>
                          <a:spcPts val="4759"/>
                        </a:lnSpc>
                        <a:defRPr/>
                      </a:pPr>
                      <a:r>
                        <a:rPr lang="en-US" sz="3399" b="1">
                          <a:solidFill>
                            <a:srgbClr val="000000"/>
                          </a:solidFill>
                          <a:latin typeface="TT Rounds Condensed Bold"/>
                          <a:ea typeface="TT Rounds Condensed Bold"/>
                          <a:cs typeface="TT Rounds Condensed Bold"/>
                          <a:sym typeface="TT Rounds Condensed Bold"/>
                        </a:rPr>
                        <a:t>Sphère politique</a:t>
                      </a:r>
                      <a:endParaRPr lang="en-US" sz="1100"/>
                    </a:p>
                    <a:p>
                      <a:pPr algn="ctr">
                        <a:lnSpc>
                          <a:spcPts val="3359"/>
                        </a:lnSpc>
                      </a:pPr>
                      <a:r>
                        <a:rPr lang="en-US" sz="2399">
                          <a:solidFill>
                            <a:srgbClr val="000000"/>
                          </a:solidFill>
                          <a:latin typeface="TT Rounds Condensed"/>
                          <a:ea typeface="TT Rounds Condensed"/>
                          <a:cs typeface="TT Rounds Condensed"/>
                          <a:sym typeface="TT Rounds Condensed"/>
                        </a:rPr>
                        <a:t>degré de confiance dans les institutions publiques, engagement et participation citoyenne</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4759"/>
                        </a:lnSpc>
                        <a:defRPr/>
                      </a:pPr>
                      <a:r>
                        <a:rPr lang="en-US" sz="3399" b="1">
                          <a:solidFill>
                            <a:srgbClr val="000000"/>
                          </a:solidFill>
                          <a:latin typeface="TT Rounds Condensed Bold"/>
                          <a:ea typeface="TT Rounds Condensed Bold"/>
                          <a:cs typeface="TT Rounds Condensed Bold"/>
                          <a:sym typeface="TT Rounds Condensed Bold"/>
                        </a:rPr>
                        <a:t>0,493 sur 1</a:t>
                      </a: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4" name="Freeform 4"/>
          <p:cNvSpPr/>
          <p:nvPr/>
        </p:nvSpPr>
        <p:spPr>
          <a:xfrm>
            <a:off x="10017811" y="759629"/>
            <a:ext cx="8253085" cy="9527371"/>
          </a:xfrm>
          <a:custGeom>
            <a:avLst/>
            <a:gdLst/>
            <a:ahLst/>
            <a:cxnLst/>
            <a:rect l="l" t="t" r="r" b="b"/>
            <a:pathLst>
              <a:path w="8253085" h="9527371">
                <a:moveTo>
                  <a:pt x="0" y="0"/>
                </a:moveTo>
                <a:lnTo>
                  <a:pt x="8253085" y="0"/>
                </a:lnTo>
                <a:lnTo>
                  <a:pt x="8253085" y="9527371"/>
                </a:lnTo>
                <a:lnTo>
                  <a:pt x="0" y="9527371"/>
                </a:lnTo>
                <a:lnTo>
                  <a:pt x="0" y="0"/>
                </a:lnTo>
                <a:close/>
              </a:path>
            </a:pathLst>
          </a:custGeom>
          <a:blipFill>
            <a:blip r:embed="rId3"/>
            <a:stretch>
              <a:fillRect/>
            </a:stretch>
          </a:blipFill>
        </p:spPr>
      </p:sp>
      <p:sp>
        <p:nvSpPr>
          <p:cNvPr id="5" name="TextBox 5"/>
          <p:cNvSpPr txBox="1"/>
          <p:nvPr/>
        </p:nvSpPr>
        <p:spPr>
          <a:xfrm>
            <a:off x="427992" y="-71663"/>
            <a:ext cx="17609821" cy="831292"/>
          </a:xfrm>
          <a:prstGeom prst="rect">
            <a:avLst/>
          </a:prstGeom>
        </p:spPr>
        <p:txBody>
          <a:bodyPr lIns="0" tIns="0" rIns="0" bIns="0" rtlCol="0" anchor="t">
            <a:spAutoFit/>
          </a:bodyPr>
          <a:lstStyle/>
          <a:p>
            <a:pPr algn="ctr">
              <a:lnSpc>
                <a:spcPts val="6167"/>
              </a:lnSpc>
            </a:pPr>
            <a:r>
              <a:rPr lang="en-US" sz="4468" spc="437">
                <a:solidFill>
                  <a:srgbClr val="231F20"/>
                </a:solidFill>
                <a:latin typeface="Codec Pro ExtraBold"/>
                <a:ea typeface="Codec Pro ExtraBold"/>
                <a:cs typeface="Codec Pro ExtraBold"/>
                <a:sym typeface="Codec Pro ExtraBold"/>
              </a:rPr>
              <a:t>Niveau de cohésion sociale dans le nord du Bénin</a:t>
            </a:r>
          </a:p>
        </p:txBody>
      </p:sp>
      <p:sp>
        <p:nvSpPr>
          <p:cNvPr id="6" name="TextBox 6"/>
          <p:cNvSpPr txBox="1"/>
          <p:nvPr/>
        </p:nvSpPr>
        <p:spPr>
          <a:xfrm>
            <a:off x="856005" y="1456457"/>
            <a:ext cx="8253084" cy="580390"/>
          </a:xfrm>
          <a:prstGeom prst="rect">
            <a:avLst/>
          </a:prstGeom>
        </p:spPr>
        <p:txBody>
          <a:bodyPr wrap="square" lIns="0" tIns="0" rIns="0" bIns="0" rtlCol="0" anchor="t">
            <a:spAutoFit/>
          </a:bodyPr>
          <a:lstStyle/>
          <a:p>
            <a:pPr algn="ctr">
              <a:lnSpc>
                <a:spcPts val="4759"/>
              </a:lnSpc>
            </a:pPr>
            <a:r>
              <a:rPr lang="en-US" sz="3399" dirty="0" err="1">
                <a:solidFill>
                  <a:srgbClr val="231F20"/>
                </a:solidFill>
                <a:latin typeface="Canva Sans"/>
                <a:ea typeface="Canva Sans"/>
                <a:cs typeface="Canva Sans"/>
                <a:sym typeface="Canva Sans"/>
              </a:rPr>
              <a:t>Normalisation</a:t>
            </a:r>
            <a:r>
              <a:rPr lang="en-US" sz="3399" dirty="0">
                <a:solidFill>
                  <a:srgbClr val="231F20"/>
                </a:solidFill>
                <a:latin typeface="Canva Sans"/>
                <a:ea typeface="Canva Sans"/>
                <a:cs typeface="Canva Sans"/>
                <a:sym typeface="Canva Sans"/>
              </a:rPr>
              <a:t> avec la </a:t>
            </a:r>
            <a:r>
              <a:rPr lang="en-US" sz="3399" dirty="0" err="1">
                <a:solidFill>
                  <a:srgbClr val="231F20"/>
                </a:solidFill>
                <a:latin typeface="Canva Sans"/>
                <a:ea typeface="Canva Sans"/>
                <a:cs typeface="Canva Sans"/>
                <a:sym typeface="Canva Sans"/>
              </a:rPr>
              <a:t>fonction</a:t>
            </a:r>
            <a:r>
              <a:rPr lang="en-US" sz="3399" dirty="0">
                <a:solidFill>
                  <a:srgbClr val="231F20"/>
                </a:solidFill>
                <a:latin typeface="Canva Sans"/>
                <a:ea typeface="Canva Sans"/>
                <a:cs typeface="Canva Sans"/>
                <a:sym typeface="Canva Sans"/>
              </a:rPr>
              <a:t> logit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sp>
      <p:sp>
        <p:nvSpPr>
          <p:cNvPr id="3" name="TextBox 3"/>
          <p:cNvSpPr txBox="1"/>
          <p:nvPr/>
        </p:nvSpPr>
        <p:spPr>
          <a:xfrm>
            <a:off x="427992" y="-71663"/>
            <a:ext cx="17609821" cy="1612342"/>
          </a:xfrm>
          <a:prstGeom prst="rect">
            <a:avLst/>
          </a:prstGeom>
        </p:spPr>
        <p:txBody>
          <a:bodyPr lIns="0" tIns="0" rIns="0" bIns="0" rtlCol="0" anchor="t">
            <a:spAutoFit/>
          </a:bodyPr>
          <a:lstStyle/>
          <a:p>
            <a:pPr algn="ctr">
              <a:lnSpc>
                <a:spcPts val="6167"/>
              </a:lnSpc>
            </a:pPr>
            <a:r>
              <a:rPr lang="en-US" sz="4468" spc="437">
                <a:solidFill>
                  <a:srgbClr val="231F20"/>
                </a:solidFill>
                <a:latin typeface="Codec Pro ExtraBold"/>
                <a:ea typeface="Codec Pro ExtraBold"/>
                <a:cs typeface="Codec Pro ExtraBold"/>
                <a:sym typeface="Codec Pro ExtraBold"/>
              </a:rPr>
              <a:t>Analyse Factorielle Confirmatoire (CFA) &amp; Cohésion Sociale</a:t>
            </a:r>
          </a:p>
        </p:txBody>
      </p:sp>
      <p:sp>
        <p:nvSpPr>
          <p:cNvPr id="4" name="TextBox 4"/>
          <p:cNvSpPr txBox="1"/>
          <p:nvPr/>
        </p:nvSpPr>
        <p:spPr>
          <a:xfrm>
            <a:off x="197129" y="1881504"/>
            <a:ext cx="17840684" cy="7852409"/>
          </a:xfrm>
          <a:prstGeom prst="rect">
            <a:avLst/>
          </a:prstGeom>
        </p:spPr>
        <p:txBody>
          <a:bodyPr lIns="0" tIns="0" rIns="0" bIns="0" rtlCol="0" anchor="t">
            <a:spAutoFit/>
          </a:bodyPr>
          <a:lstStyle/>
          <a:p>
            <a:pPr algn="l">
              <a:lnSpc>
                <a:spcPts val="5460"/>
              </a:lnSpc>
              <a:spcBef>
                <a:spcPct val="0"/>
              </a:spcBef>
            </a:pPr>
            <a:r>
              <a:rPr lang="en-US" sz="3900" dirty="0">
                <a:solidFill>
                  <a:srgbClr val="231F20"/>
                </a:solidFill>
                <a:latin typeface="Canva Sans"/>
                <a:ea typeface="Canva Sans"/>
                <a:cs typeface="Canva Sans"/>
                <a:sym typeface="Canva Sans"/>
              </a:rPr>
              <a:t>✅ </a:t>
            </a:r>
            <a:r>
              <a:rPr lang="en-US" sz="3900" b="1" dirty="0" err="1">
                <a:solidFill>
                  <a:srgbClr val="231F20"/>
                </a:solidFill>
                <a:latin typeface="Canva Sans Bold"/>
                <a:ea typeface="Canva Sans Bold"/>
                <a:cs typeface="Canva Sans Bold"/>
                <a:sym typeface="Canva Sans Bold"/>
              </a:rPr>
              <a:t>Avantages</a:t>
            </a:r>
            <a:r>
              <a:rPr lang="en-US" sz="3900" b="1" dirty="0">
                <a:solidFill>
                  <a:srgbClr val="231F20"/>
                </a:solidFill>
                <a:latin typeface="Canva Sans Bold"/>
                <a:ea typeface="Canva Sans Bold"/>
                <a:cs typeface="Canva Sans Bold"/>
                <a:sym typeface="Canva Sans Bold"/>
              </a:rPr>
              <a:t> de </a:t>
            </a:r>
            <a:r>
              <a:rPr lang="en-US" sz="3900" b="1" dirty="0" err="1">
                <a:solidFill>
                  <a:srgbClr val="231F20"/>
                </a:solidFill>
                <a:latin typeface="Canva Sans Bold"/>
                <a:ea typeface="Canva Sans Bold"/>
                <a:cs typeface="Canva Sans Bold"/>
                <a:sym typeface="Canva Sans Bold"/>
              </a:rPr>
              <a:t>l’approche</a:t>
            </a:r>
            <a:r>
              <a:rPr lang="en-US" sz="3900" b="1" dirty="0">
                <a:solidFill>
                  <a:srgbClr val="231F20"/>
                </a:solidFill>
                <a:latin typeface="Canva Sans Bold"/>
                <a:ea typeface="Canva Sans Bold"/>
                <a:cs typeface="Canva Sans Bold"/>
                <a:sym typeface="Canva Sans Bold"/>
              </a:rPr>
              <a:t> CFA</a:t>
            </a:r>
          </a:p>
          <a:p>
            <a:pPr algn="l">
              <a:lnSpc>
                <a:spcPts val="4620"/>
              </a:lnSpc>
              <a:spcBef>
                <a:spcPct val="0"/>
              </a:spcBef>
            </a:pPr>
            <a:r>
              <a:rPr lang="en-US" sz="3300" dirty="0">
                <a:solidFill>
                  <a:srgbClr val="231F20"/>
                </a:solidFill>
                <a:latin typeface="Canva Sans"/>
                <a:ea typeface="Canva Sans"/>
                <a:cs typeface="Canva Sans"/>
                <a:sym typeface="Canva Sans"/>
              </a:rPr>
              <a:t>✔ </a:t>
            </a:r>
            <a:r>
              <a:rPr lang="en-US" sz="3300" dirty="0" err="1">
                <a:solidFill>
                  <a:srgbClr val="231F20"/>
                </a:solidFill>
                <a:latin typeface="Canva Sans"/>
                <a:ea typeface="Canva Sans"/>
                <a:cs typeface="Canva Sans"/>
                <a:sym typeface="Canva Sans"/>
              </a:rPr>
              <a:t>Objectivité</a:t>
            </a:r>
            <a:r>
              <a:rPr lang="en-US" sz="3300" dirty="0">
                <a:solidFill>
                  <a:srgbClr val="231F20"/>
                </a:solidFill>
                <a:latin typeface="Canva Sans"/>
                <a:ea typeface="Canva Sans"/>
                <a:cs typeface="Canva Sans"/>
                <a:sym typeface="Canva Sans"/>
              </a:rPr>
              <a:t> : </a:t>
            </a:r>
            <a:r>
              <a:rPr lang="en-US" sz="3300" dirty="0" err="1">
                <a:solidFill>
                  <a:srgbClr val="231F20"/>
                </a:solidFill>
                <a:latin typeface="Canva Sans"/>
                <a:ea typeface="Canva Sans"/>
                <a:cs typeface="Canva Sans"/>
                <a:sym typeface="Canva Sans"/>
              </a:rPr>
              <a:t>Supprime</a:t>
            </a:r>
            <a:r>
              <a:rPr lang="en-US" sz="3300" dirty="0">
                <a:solidFill>
                  <a:srgbClr val="231F20"/>
                </a:solidFill>
                <a:latin typeface="Canva Sans"/>
                <a:ea typeface="Canva Sans"/>
                <a:cs typeface="Canva Sans"/>
                <a:sym typeface="Canva Sans"/>
              </a:rPr>
              <a:t> la </a:t>
            </a:r>
            <a:r>
              <a:rPr lang="en-US" sz="3300" dirty="0" err="1">
                <a:solidFill>
                  <a:srgbClr val="231F20"/>
                </a:solidFill>
                <a:latin typeface="Canva Sans"/>
                <a:ea typeface="Canva Sans"/>
                <a:cs typeface="Canva Sans"/>
                <a:sym typeface="Canva Sans"/>
              </a:rPr>
              <a:t>subjectivité</a:t>
            </a:r>
            <a:r>
              <a:rPr lang="en-US" sz="3300" dirty="0">
                <a:solidFill>
                  <a:srgbClr val="231F20"/>
                </a:solidFill>
                <a:latin typeface="Canva Sans"/>
                <a:ea typeface="Canva Sans"/>
                <a:cs typeface="Canva Sans"/>
                <a:sym typeface="Canva Sans"/>
              </a:rPr>
              <a:t> dans la </a:t>
            </a:r>
            <a:r>
              <a:rPr lang="en-US" sz="3300" dirty="0" err="1">
                <a:solidFill>
                  <a:srgbClr val="231F20"/>
                </a:solidFill>
                <a:latin typeface="Canva Sans"/>
                <a:ea typeface="Canva Sans"/>
                <a:cs typeface="Canva Sans"/>
                <a:sym typeface="Canva Sans"/>
              </a:rPr>
              <a:t>pondération</a:t>
            </a:r>
            <a:r>
              <a:rPr lang="en-US" sz="3300" dirty="0">
                <a:solidFill>
                  <a:srgbClr val="231F20"/>
                </a:solidFill>
                <a:latin typeface="Canva Sans"/>
                <a:ea typeface="Canva Sans"/>
                <a:cs typeface="Canva Sans"/>
                <a:sym typeface="Canva Sans"/>
              </a:rPr>
              <a:t> des dimensions.</a:t>
            </a:r>
          </a:p>
          <a:p>
            <a:pPr algn="l">
              <a:lnSpc>
                <a:spcPts val="4620"/>
              </a:lnSpc>
              <a:spcBef>
                <a:spcPct val="0"/>
              </a:spcBef>
            </a:pPr>
            <a:r>
              <a:rPr lang="en-US" sz="3300" dirty="0">
                <a:solidFill>
                  <a:srgbClr val="231F20"/>
                </a:solidFill>
                <a:latin typeface="Canva Sans"/>
                <a:ea typeface="Canva Sans"/>
                <a:cs typeface="Canva Sans"/>
                <a:sym typeface="Canva Sans"/>
              </a:rPr>
              <a:t>✔ Action </a:t>
            </a:r>
            <a:r>
              <a:rPr lang="en-US" sz="3300" dirty="0" err="1">
                <a:solidFill>
                  <a:srgbClr val="231F20"/>
                </a:solidFill>
                <a:latin typeface="Canva Sans"/>
                <a:ea typeface="Canva Sans"/>
                <a:cs typeface="Canva Sans"/>
                <a:sym typeface="Canva Sans"/>
              </a:rPr>
              <a:t>ciblée</a:t>
            </a:r>
            <a:r>
              <a:rPr lang="en-US" sz="3300" dirty="0">
                <a:solidFill>
                  <a:srgbClr val="231F20"/>
                </a:solidFill>
                <a:latin typeface="Canva Sans"/>
                <a:ea typeface="Canva Sans"/>
                <a:cs typeface="Canva Sans"/>
                <a:sym typeface="Canva Sans"/>
              </a:rPr>
              <a:t> : </a:t>
            </a:r>
            <a:r>
              <a:rPr lang="en-US" sz="3300" dirty="0" err="1">
                <a:solidFill>
                  <a:srgbClr val="231F20"/>
                </a:solidFill>
                <a:latin typeface="Canva Sans"/>
                <a:ea typeface="Canva Sans"/>
                <a:cs typeface="Canva Sans"/>
                <a:sym typeface="Canva Sans"/>
              </a:rPr>
              <a:t>Identifie</a:t>
            </a:r>
            <a:r>
              <a:rPr lang="en-US" sz="3300" dirty="0">
                <a:solidFill>
                  <a:srgbClr val="231F20"/>
                </a:solidFill>
                <a:latin typeface="Canva Sans"/>
                <a:ea typeface="Canva Sans"/>
                <a:cs typeface="Canva Sans"/>
                <a:sym typeface="Canva Sans"/>
              </a:rPr>
              <a:t> les dimensions </a:t>
            </a:r>
            <a:r>
              <a:rPr lang="en-US" sz="3300" dirty="0" err="1">
                <a:solidFill>
                  <a:srgbClr val="231F20"/>
                </a:solidFill>
                <a:latin typeface="Canva Sans"/>
                <a:ea typeface="Canva Sans"/>
                <a:cs typeface="Canva Sans"/>
                <a:sym typeface="Canva Sans"/>
              </a:rPr>
              <a:t>clés</a:t>
            </a:r>
            <a:r>
              <a:rPr lang="en-US" sz="3300" dirty="0">
                <a:solidFill>
                  <a:srgbClr val="231F20"/>
                </a:solidFill>
                <a:latin typeface="Canva Sans"/>
                <a:ea typeface="Canva Sans"/>
                <a:cs typeface="Canva Sans"/>
                <a:sym typeface="Canva Sans"/>
              </a:rPr>
              <a:t> à </a:t>
            </a:r>
            <a:r>
              <a:rPr lang="en-US" sz="3300" dirty="0" err="1">
                <a:solidFill>
                  <a:srgbClr val="231F20"/>
                </a:solidFill>
                <a:latin typeface="Canva Sans"/>
                <a:ea typeface="Canva Sans"/>
                <a:cs typeface="Canva Sans"/>
                <a:sym typeface="Canva Sans"/>
              </a:rPr>
              <a:t>renforcer</a:t>
            </a:r>
            <a:r>
              <a:rPr lang="en-US" sz="3300" dirty="0">
                <a:solidFill>
                  <a:srgbClr val="231F20"/>
                </a:solidFill>
                <a:latin typeface="Canva Sans"/>
                <a:ea typeface="Canva Sans"/>
                <a:cs typeface="Canva Sans"/>
                <a:sym typeface="Canva Sans"/>
              </a:rPr>
              <a:t> pour </a:t>
            </a:r>
            <a:r>
              <a:rPr lang="en-US" sz="3300" dirty="0" err="1">
                <a:solidFill>
                  <a:srgbClr val="231F20"/>
                </a:solidFill>
                <a:latin typeface="Canva Sans"/>
                <a:ea typeface="Canva Sans"/>
                <a:cs typeface="Canva Sans"/>
                <a:sym typeface="Canva Sans"/>
              </a:rPr>
              <a:t>améliorer</a:t>
            </a:r>
            <a:r>
              <a:rPr lang="en-US" sz="3300" dirty="0">
                <a:solidFill>
                  <a:srgbClr val="231F20"/>
                </a:solidFill>
                <a:latin typeface="Canva Sans"/>
                <a:ea typeface="Canva Sans"/>
                <a:cs typeface="Canva Sans"/>
                <a:sym typeface="Canva Sans"/>
              </a:rPr>
              <a:t> la </a:t>
            </a:r>
            <a:r>
              <a:rPr lang="en-US" sz="3300" dirty="0" err="1">
                <a:solidFill>
                  <a:srgbClr val="231F20"/>
                </a:solidFill>
                <a:latin typeface="Canva Sans"/>
                <a:ea typeface="Canva Sans"/>
                <a:cs typeface="Canva Sans"/>
                <a:sym typeface="Canva Sans"/>
              </a:rPr>
              <a:t>cohésion</a:t>
            </a:r>
            <a:r>
              <a:rPr lang="en-US" sz="3300" dirty="0">
                <a:solidFill>
                  <a:srgbClr val="231F20"/>
                </a:solidFill>
                <a:latin typeface="Canva Sans"/>
                <a:ea typeface="Canva Sans"/>
                <a:cs typeface="Canva Sans"/>
                <a:sym typeface="Canva Sans"/>
              </a:rPr>
              <a:t> </a:t>
            </a:r>
            <a:r>
              <a:rPr lang="en-US" sz="3300" dirty="0" err="1">
                <a:solidFill>
                  <a:srgbClr val="231F20"/>
                </a:solidFill>
                <a:latin typeface="Canva Sans"/>
                <a:ea typeface="Canva Sans"/>
                <a:cs typeface="Canva Sans"/>
                <a:sym typeface="Canva Sans"/>
              </a:rPr>
              <a:t>sociale</a:t>
            </a:r>
            <a:r>
              <a:rPr lang="en-US" sz="3300" dirty="0">
                <a:solidFill>
                  <a:srgbClr val="231F20"/>
                </a:solidFill>
                <a:latin typeface="Canva Sans"/>
                <a:ea typeface="Canva Sans"/>
                <a:cs typeface="Canva Sans"/>
                <a:sym typeface="Canva Sans"/>
              </a:rPr>
              <a:t>.</a:t>
            </a:r>
          </a:p>
          <a:p>
            <a:pPr algn="l">
              <a:lnSpc>
                <a:spcPts val="4620"/>
              </a:lnSpc>
              <a:spcBef>
                <a:spcPct val="0"/>
              </a:spcBef>
            </a:pPr>
            <a:r>
              <a:rPr lang="en-US" sz="3300" dirty="0">
                <a:solidFill>
                  <a:srgbClr val="231F20"/>
                </a:solidFill>
                <a:latin typeface="Canva Sans"/>
                <a:ea typeface="Canva Sans"/>
                <a:cs typeface="Canva Sans"/>
                <a:sym typeface="Canva Sans"/>
              </a:rPr>
              <a:t>✔ </a:t>
            </a:r>
            <a:r>
              <a:rPr lang="en-US" sz="3300" dirty="0" err="1">
                <a:solidFill>
                  <a:srgbClr val="231F20"/>
                </a:solidFill>
                <a:latin typeface="Canva Sans"/>
                <a:ea typeface="Canva Sans"/>
                <a:cs typeface="Canva Sans"/>
                <a:sym typeface="Canva Sans"/>
              </a:rPr>
              <a:t>Granularité</a:t>
            </a:r>
            <a:r>
              <a:rPr lang="en-US" sz="3300" dirty="0">
                <a:solidFill>
                  <a:srgbClr val="231F20"/>
                </a:solidFill>
                <a:latin typeface="Canva Sans"/>
                <a:ea typeface="Canva Sans"/>
                <a:cs typeface="Canva Sans"/>
                <a:sym typeface="Canva Sans"/>
              </a:rPr>
              <a:t> </a:t>
            </a:r>
            <a:r>
              <a:rPr lang="en-US" sz="3300" dirty="0" err="1">
                <a:solidFill>
                  <a:srgbClr val="231F20"/>
                </a:solidFill>
                <a:latin typeface="Canva Sans"/>
                <a:ea typeface="Canva Sans"/>
                <a:cs typeface="Canva Sans"/>
                <a:sym typeface="Canva Sans"/>
              </a:rPr>
              <a:t>élevée</a:t>
            </a:r>
            <a:r>
              <a:rPr lang="en-US" sz="3300" dirty="0">
                <a:solidFill>
                  <a:srgbClr val="231F20"/>
                </a:solidFill>
                <a:latin typeface="Canva Sans"/>
                <a:ea typeface="Canva Sans"/>
                <a:cs typeface="Canva Sans"/>
                <a:sym typeface="Canva Sans"/>
              </a:rPr>
              <a:t> : </a:t>
            </a:r>
            <a:r>
              <a:rPr lang="en-US" sz="3300" dirty="0" err="1">
                <a:solidFill>
                  <a:srgbClr val="231F20"/>
                </a:solidFill>
                <a:latin typeface="Canva Sans"/>
                <a:ea typeface="Canva Sans"/>
                <a:cs typeface="Canva Sans"/>
                <a:sym typeface="Canva Sans"/>
              </a:rPr>
              <a:t>Fournit</a:t>
            </a:r>
            <a:r>
              <a:rPr lang="en-US" sz="3300" dirty="0">
                <a:solidFill>
                  <a:srgbClr val="231F20"/>
                </a:solidFill>
                <a:latin typeface="Canva Sans"/>
                <a:ea typeface="Canva Sans"/>
                <a:cs typeface="Canva Sans"/>
                <a:sym typeface="Canva Sans"/>
              </a:rPr>
              <a:t> un score de </a:t>
            </a:r>
            <a:r>
              <a:rPr lang="en-US" sz="3300" dirty="0" err="1">
                <a:solidFill>
                  <a:srgbClr val="231F20"/>
                </a:solidFill>
                <a:latin typeface="Canva Sans"/>
                <a:ea typeface="Canva Sans"/>
                <a:cs typeface="Canva Sans"/>
                <a:sym typeface="Canva Sans"/>
              </a:rPr>
              <a:t>cohésion</a:t>
            </a:r>
            <a:r>
              <a:rPr lang="en-US" sz="3300" dirty="0">
                <a:solidFill>
                  <a:srgbClr val="231F20"/>
                </a:solidFill>
                <a:latin typeface="Canva Sans"/>
                <a:ea typeface="Canva Sans"/>
                <a:cs typeface="Canva Sans"/>
                <a:sym typeface="Canva Sans"/>
              </a:rPr>
              <a:t> </a:t>
            </a:r>
            <a:r>
              <a:rPr lang="en-US" sz="3300" dirty="0" err="1">
                <a:solidFill>
                  <a:srgbClr val="231F20"/>
                </a:solidFill>
                <a:latin typeface="Canva Sans"/>
                <a:ea typeface="Canva Sans"/>
                <a:cs typeface="Canva Sans"/>
                <a:sym typeface="Canva Sans"/>
              </a:rPr>
              <a:t>sociale</a:t>
            </a:r>
            <a:r>
              <a:rPr lang="en-US" sz="3300" dirty="0">
                <a:solidFill>
                  <a:srgbClr val="231F20"/>
                </a:solidFill>
                <a:latin typeface="Canva Sans"/>
                <a:ea typeface="Canva Sans"/>
                <a:cs typeface="Canva Sans"/>
                <a:sym typeface="Canva Sans"/>
              </a:rPr>
              <a:t> au </a:t>
            </a:r>
            <a:r>
              <a:rPr lang="en-US" sz="3300" dirty="0" err="1">
                <a:solidFill>
                  <a:srgbClr val="231F20"/>
                </a:solidFill>
                <a:latin typeface="Canva Sans"/>
                <a:ea typeface="Canva Sans"/>
                <a:cs typeface="Canva Sans"/>
                <a:sym typeface="Canva Sans"/>
              </a:rPr>
              <a:t>niveau</a:t>
            </a:r>
            <a:r>
              <a:rPr lang="en-US" sz="3300" dirty="0">
                <a:solidFill>
                  <a:srgbClr val="231F20"/>
                </a:solidFill>
                <a:latin typeface="Canva Sans"/>
                <a:ea typeface="Canva Sans"/>
                <a:cs typeface="Canva Sans"/>
                <a:sym typeface="Canva Sans"/>
              </a:rPr>
              <a:t> le plus fin (ex : village).</a:t>
            </a:r>
          </a:p>
          <a:p>
            <a:pPr algn="l">
              <a:lnSpc>
                <a:spcPts val="4620"/>
              </a:lnSpc>
              <a:spcBef>
                <a:spcPct val="0"/>
              </a:spcBef>
            </a:pPr>
            <a:r>
              <a:rPr lang="en-US" sz="3300" dirty="0">
                <a:solidFill>
                  <a:srgbClr val="231F20"/>
                </a:solidFill>
                <a:latin typeface="Canva Sans"/>
                <a:ea typeface="Canva Sans"/>
                <a:cs typeface="Canva Sans"/>
                <a:sym typeface="Canva Sans"/>
              </a:rPr>
              <a:t>✔ </a:t>
            </a:r>
            <a:r>
              <a:rPr lang="en-US" sz="3300" dirty="0" err="1">
                <a:solidFill>
                  <a:srgbClr val="231F20"/>
                </a:solidFill>
                <a:latin typeface="Canva Sans"/>
                <a:ea typeface="Canva Sans"/>
                <a:cs typeface="Canva Sans"/>
                <a:sym typeface="Canva Sans"/>
              </a:rPr>
              <a:t>Évaluation</a:t>
            </a:r>
            <a:r>
              <a:rPr lang="en-US" sz="3300" dirty="0">
                <a:solidFill>
                  <a:srgbClr val="231F20"/>
                </a:solidFill>
                <a:latin typeface="Canva Sans"/>
                <a:ea typeface="Canva Sans"/>
                <a:cs typeface="Canva Sans"/>
                <a:sym typeface="Canva Sans"/>
              </a:rPr>
              <a:t> </a:t>
            </a:r>
            <a:r>
              <a:rPr lang="en-US" sz="3300" dirty="0" err="1">
                <a:solidFill>
                  <a:srgbClr val="231F20"/>
                </a:solidFill>
                <a:latin typeface="Canva Sans"/>
                <a:ea typeface="Canva Sans"/>
                <a:cs typeface="Canva Sans"/>
                <a:sym typeface="Canva Sans"/>
              </a:rPr>
              <a:t>fiable</a:t>
            </a:r>
            <a:r>
              <a:rPr lang="en-US" sz="3300" dirty="0">
                <a:solidFill>
                  <a:srgbClr val="231F20"/>
                </a:solidFill>
                <a:latin typeface="Canva Sans"/>
                <a:ea typeface="Canva Sans"/>
                <a:cs typeface="Canva Sans"/>
                <a:sym typeface="Canva Sans"/>
              </a:rPr>
              <a:t> des impacts : </a:t>
            </a:r>
            <a:r>
              <a:rPr lang="en-US" sz="3300" dirty="0" err="1">
                <a:solidFill>
                  <a:srgbClr val="231F20"/>
                </a:solidFill>
                <a:latin typeface="Canva Sans"/>
                <a:ea typeface="Canva Sans"/>
                <a:cs typeface="Canva Sans"/>
                <a:sym typeface="Canva Sans"/>
              </a:rPr>
              <a:t>Permet</a:t>
            </a:r>
            <a:r>
              <a:rPr lang="en-US" sz="3300" dirty="0">
                <a:solidFill>
                  <a:srgbClr val="231F20"/>
                </a:solidFill>
                <a:latin typeface="Canva Sans"/>
                <a:ea typeface="Canva Sans"/>
                <a:cs typeface="Canva Sans"/>
                <a:sym typeface="Canva Sans"/>
              </a:rPr>
              <a:t> de </a:t>
            </a:r>
            <a:r>
              <a:rPr lang="en-US" sz="3300" dirty="0" err="1">
                <a:solidFill>
                  <a:srgbClr val="231F20"/>
                </a:solidFill>
                <a:latin typeface="Canva Sans"/>
                <a:ea typeface="Canva Sans"/>
                <a:cs typeface="Canva Sans"/>
                <a:sym typeface="Canva Sans"/>
              </a:rPr>
              <a:t>mesurer</a:t>
            </a:r>
            <a:r>
              <a:rPr lang="en-US" sz="3300" dirty="0">
                <a:solidFill>
                  <a:srgbClr val="231F20"/>
                </a:solidFill>
                <a:latin typeface="Canva Sans"/>
                <a:ea typeface="Canva Sans"/>
                <a:cs typeface="Canva Sans"/>
                <a:sym typeface="Canva Sans"/>
              </a:rPr>
              <a:t> </a:t>
            </a:r>
            <a:r>
              <a:rPr lang="en-US" sz="3300" dirty="0" err="1">
                <a:solidFill>
                  <a:srgbClr val="231F20"/>
                </a:solidFill>
                <a:latin typeface="Canva Sans"/>
                <a:ea typeface="Canva Sans"/>
                <a:cs typeface="Canva Sans"/>
                <a:sym typeface="Canva Sans"/>
              </a:rPr>
              <a:t>l’effet</a:t>
            </a:r>
            <a:r>
              <a:rPr lang="en-US" sz="3300" dirty="0">
                <a:solidFill>
                  <a:srgbClr val="231F20"/>
                </a:solidFill>
                <a:latin typeface="Canva Sans"/>
                <a:ea typeface="Canva Sans"/>
                <a:cs typeface="Canva Sans"/>
                <a:sym typeface="Canva Sans"/>
              </a:rPr>
              <a:t> des interventions sans </a:t>
            </a:r>
            <a:r>
              <a:rPr lang="en-US" sz="3300" dirty="0" err="1">
                <a:solidFill>
                  <a:srgbClr val="231F20"/>
                </a:solidFill>
                <a:latin typeface="Canva Sans"/>
                <a:ea typeface="Canva Sans"/>
                <a:cs typeface="Canva Sans"/>
                <a:sym typeface="Canva Sans"/>
              </a:rPr>
              <a:t>biais</a:t>
            </a:r>
            <a:r>
              <a:rPr lang="en-US" sz="3300" dirty="0">
                <a:solidFill>
                  <a:srgbClr val="231F20"/>
                </a:solidFill>
                <a:latin typeface="Canva Sans"/>
                <a:ea typeface="Canva Sans"/>
                <a:cs typeface="Canva Sans"/>
                <a:sym typeface="Canva Sans"/>
              </a:rPr>
              <a:t>.</a:t>
            </a:r>
          </a:p>
          <a:p>
            <a:pPr algn="l">
              <a:lnSpc>
                <a:spcPts val="5460"/>
              </a:lnSpc>
              <a:spcBef>
                <a:spcPct val="0"/>
              </a:spcBef>
            </a:pPr>
            <a:r>
              <a:rPr lang="en-US" sz="3900" dirty="0">
                <a:solidFill>
                  <a:srgbClr val="231F20"/>
                </a:solidFill>
                <a:latin typeface="Canva Sans"/>
                <a:ea typeface="Canva Sans"/>
                <a:cs typeface="Canva Sans"/>
                <a:sym typeface="Canva Sans"/>
              </a:rPr>
              <a:t>⚠️ </a:t>
            </a:r>
            <a:r>
              <a:rPr lang="en-US" sz="3900" b="1" dirty="0" err="1">
                <a:solidFill>
                  <a:srgbClr val="231F20"/>
                </a:solidFill>
                <a:latin typeface="Canva Sans Bold"/>
                <a:ea typeface="Canva Sans Bold"/>
                <a:cs typeface="Canva Sans Bold"/>
                <a:sym typeface="Canva Sans Bold"/>
              </a:rPr>
              <a:t>Insuffisance</a:t>
            </a:r>
            <a:r>
              <a:rPr lang="en-US" sz="3900" b="1" dirty="0">
                <a:solidFill>
                  <a:srgbClr val="231F20"/>
                </a:solidFill>
                <a:latin typeface="Canva Sans Bold"/>
                <a:ea typeface="Canva Sans Bold"/>
                <a:cs typeface="Canva Sans Bold"/>
                <a:sym typeface="Canva Sans Bold"/>
              </a:rPr>
              <a:t> de </a:t>
            </a:r>
            <a:r>
              <a:rPr lang="en-US" sz="3900" b="1" dirty="0" err="1">
                <a:solidFill>
                  <a:srgbClr val="231F20"/>
                </a:solidFill>
                <a:latin typeface="Canva Sans Bold"/>
                <a:ea typeface="Canva Sans Bold"/>
                <a:cs typeface="Canva Sans Bold"/>
                <a:sym typeface="Canva Sans Bold"/>
              </a:rPr>
              <a:t>l’étude</a:t>
            </a:r>
            <a:endParaRPr lang="en-US" sz="3900" b="1" dirty="0">
              <a:solidFill>
                <a:srgbClr val="231F20"/>
              </a:solidFill>
              <a:latin typeface="Canva Sans Bold"/>
              <a:ea typeface="Canva Sans Bold"/>
              <a:cs typeface="Canva Sans Bold"/>
              <a:sym typeface="Canva Sans Bold"/>
            </a:endParaRPr>
          </a:p>
          <a:p>
            <a:pPr algn="l">
              <a:lnSpc>
                <a:spcPts val="4620"/>
              </a:lnSpc>
              <a:spcBef>
                <a:spcPct val="0"/>
              </a:spcBef>
            </a:pPr>
            <a:r>
              <a:rPr lang="en-US" sz="3300" dirty="0">
                <a:solidFill>
                  <a:srgbClr val="231F20"/>
                </a:solidFill>
                <a:latin typeface="Canva Sans"/>
                <a:ea typeface="Canva Sans"/>
                <a:cs typeface="Canva Sans"/>
                <a:sym typeface="Canva Sans"/>
              </a:rPr>
              <a:t>❌ Manque </a:t>
            </a:r>
            <a:r>
              <a:rPr lang="en-US" sz="3300" dirty="0" err="1">
                <a:solidFill>
                  <a:srgbClr val="231F20"/>
                </a:solidFill>
                <a:latin typeface="Canva Sans"/>
                <a:ea typeface="Canva Sans"/>
                <a:cs typeface="Canva Sans"/>
                <a:sym typeface="Canva Sans"/>
              </a:rPr>
              <a:t>d’analyse</a:t>
            </a:r>
            <a:r>
              <a:rPr lang="en-US" sz="3300" dirty="0">
                <a:solidFill>
                  <a:srgbClr val="231F20"/>
                </a:solidFill>
                <a:latin typeface="Canva Sans"/>
                <a:ea typeface="Canva Sans"/>
                <a:cs typeface="Canva Sans"/>
                <a:sym typeface="Canva Sans"/>
              </a:rPr>
              <a:t> qualitative : </a:t>
            </a:r>
            <a:r>
              <a:rPr lang="en-US" sz="3300" dirty="0" err="1">
                <a:solidFill>
                  <a:srgbClr val="231F20"/>
                </a:solidFill>
                <a:latin typeface="Canva Sans"/>
                <a:ea typeface="Canva Sans"/>
                <a:cs typeface="Canva Sans"/>
                <a:sym typeface="Canva Sans"/>
              </a:rPr>
              <a:t>Nécessité</a:t>
            </a:r>
            <a:r>
              <a:rPr lang="en-US" sz="3300" dirty="0">
                <a:solidFill>
                  <a:srgbClr val="231F20"/>
                </a:solidFill>
                <a:latin typeface="Canva Sans"/>
                <a:ea typeface="Canva Sans"/>
                <a:cs typeface="Canva Sans"/>
                <a:sym typeface="Canva Sans"/>
              </a:rPr>
              <a:t> </a:t>
            </a:r>
            <a:r>
              <a:rPr lang="en-US" sz="3300" dirty="0" err="1">
                <a:solidFill>
                  <a:srgbClr val="231F20"/>
                </a:solidFill>
                <a:latin typeface="Canva Sans"/>
                <a:ea typeface="Canva Sans"/>
                <a:cs typeface="Canva Sans"/>
                <a:sym typeface="Canva Sans"/>
              </a:rPr>
              <a:t>d’explorer</a:t>
            </a:r>
            <a:r>
              <a:rPr lang="en-US" sz="3300" dirty="0">
                <a:solidFill>
                  <a:srgbClr val="231F20"/>
                </a:solidFill>
                <a:latin typeface="Canva Sans"/>
                <a:ea typeface="Canva Sans"/>
                <a:cs typeface="Canva Sans"/>
                <a:sym typeface="Canva Sans"/>
              </a:rPr>
              <a:t> </a:t>
            </a:r>
            <a:r>
              <a:rPr lang="en-US" sz="3300" dirty="0" err="1">
                <a:solidFill>
                  <a:srgbClr val="231F20"/>
                </a:solidFill>
                <a:latin typeface="Canva Sans"/>
                <a:ea typeface="Canva Sans"/>
                <a:cs typeface="Canva Sans"/>
                <a:sym typeface="Canva Sans"/>
              </a:rPr>
              <a:t>en</a:t>
            </a:r>
            <a:r>
              <a:rPr lang="en-US" sz="3300" dirty="0">
                <a:solidFill>
                  <a:srgbClr val="231F20"/>
                </a:solidFill>
                <a:latin typeface="Canva Sans"/>
                <a:ea typeface="Canva Sans"/>
                <a:cs typeface="Canva Sans"/>
                <a:sym typeface="Canva Sans"/>
              </a:rPr>
              <a:t> </a:t>
            </a:r>
            <a:r>
              <a:rPr lang="en-US" sz="3300" dirty="0" err="1">
                <a:solidFill>
                  <a:srgbClr val="231F20"/>
                </a:solidFill>
                <a:latin typeface="Canva Sans"/>
                <a:ea typeface="Canva Sans"/>
                <a:cs typeface="Canva Sans"/>
                <a:sym typeface="Canva Sans"/>
              </a:rPr>
              <a:t>profondeur</a:t>
            </a:r>
            <a:r>
              <a:rPr lang="en-US" sz="3300" dirty="0">
                <a:solidFill>
                  <a:srgbClr val="231F20"/>
                </a:solidFill>
                <a:latin typeface="Canva Sans"/>
                <a:ea typeface="Canva Sans"/>
                <a:cs typeface="Canva Sans"/>
                <a:sym typeface="Canva Sans"/>
              </a:rPr>
              <a:t> les perceptions et les </a:t>
            </a:r>
            <a:r>
              <a:rPr lang="en-US" sz="3300" dirty="0" err="1">
                <a:solidFill>
                  <a:srgbClr val="231F20"/>
                </a:solidFill>
                <a:latin typeface="Canva Sans"/>
                <a:ea typeface="Canva Sans"/>
                <a:cs typeface="Canva Sans"/>
                <a:sym typeface="Canva Sans"/>
              </a:rPr>
              <a:t>déterminants</a:t>
            </a:r>
            <a:r>
              <a:rPr lang="en-US" sz="3300" dirty="0">
                <a:solidFill>
                  <a:srgbClr val="231F20"/>
                </a:solidFill>
                <a:latin typeface="Canva Sans"/>
                <a:ea typeface="Canva Sans"/>
                <a:cs typeface="Canva Sans"/>
                <a:sym typeface="Canva Sans"/>
              </a:rPr>
              <a:t> </a:t>
            </a:r>
            <a:r>
              <a:rPr lang="en-US" sz="3300" dirty="0" err="1">
                <a:solidFill>
                  <a:srgbClr val="231F20"/>
                </a:solidFill>
                <a:latin typeface="Canva Sans"/>
                <a:ea typeface="Canva Sans"/>
                <a:cs typeface="Canva Sans"/>
                <a:sym typeface="Canva Sans"/>
              </a:rPr>
              <a:t>sociaux</a:t>
            </a:r>
            <a:r>
              <a:rPr lang="en-US" sz="3300" dirty="0">
                <a:solidFill>
                  <a:srgbClr val="231F20"/>
                </a:solidFill>
                <a:latin typeface="Canva Sans"/>
                <a:ea typeface="Canva Sans"/>
                <a:cs typeface="Canva Sans"/>
                <a:sym typeface="Canva Sans"/>
              </a:rPr>
              <a:t> sous-</a:t>
            </a:r>
            <a:r>
              <a:rPr lang="en-US" sz="3300" dirty="0" err="1">
                <a:solidFill>
                  <a:srgbClr val="231F20"/>
                </a:solidFill>
                <a:latin typeface="Canva Sans"/>
                <a:ea typeface="Canva Sans"/>
                <a:cs typeface="Canva Sans"/>
                <a:sym typeface="Canva Sans"/>
              </a:rPr>
              <a:t>jacents</a:t>
            </a:r>
            <a:r>
              <a:rPr lang="en-US" sz="3300" dirty="0">
                <a:solidFill>
                  <a:srgbClr val="231F20"/>
                </a:solidFill>
                <a:latin typeface="Canva Sans"/>
                <a:ea typeface="Canva Sans"/>
                <a:cs typeface="Canva Sans"/>
                <a:sym typeface="Canva Sans"/>
              </a:rPr>
              <a:t>.</a:t>
            </a:r>
          </a:p>
          <a:p>
            <a:pPr algn="l">
              <a:lnSpc>
                <a:spcPts val="5460"/>
              </a:lnSpc>
              <a:spcBef>
                <a:spcPct val="0"/>
              </a:spcBef>
            </a:pPr>
            <a:r>
              <a:rPr lang="en-US" sz="3900" dirty="0">
                <a:solidFill>
                  <a:srgbClr val="231F20"/>
                </a:solidFill>
                <a:latin typeface="Canva Sans"/>
                <a:ea typeface="Canva Sans"/>
                <a:cs typeface="Canva Sans"/>
                <a:sym typeface="Canva Sans"/>
              </a:rPr>
              <a:t>📢 </a:t>
            </a:r>
            <a:r>
              <a:rPr lang="en-US" sz="3900" b="1" dirty="0" err="1">
                <a:solidFill>
                  <a:srgbClr val="231F20"/>
                </a:solidFill>
                <a:latin typeface="Canva Sans Bold"/>
                <a:ea typeface="Canva Sans Bold"/>
                <a:cs typeface="Canva Sans Bold"/>
                <a:sym typeface="Canva Sans Bold"/>
              </a:rPr>
              <a:t>Enjeux</a:t>
            </a:r>
            <a:r>
              <a:rPr lang="en-US" sz="3900" b="1" dirty="0">
                <a:solidFill>
                  <a:srgbClr val="231F20"/>
                </a:solidFill>
                <a:latin typeface="Canva Sans Bold"/>
                <a:ea typeface="Canva Sans Bold"/>
                <a:cs typeface="Canva Sans Bold"/>
                <a:sym typeface="Canva Sans Bold"/>
              </a:rPr>
              <a:t> &amp; Perspectives</a:t>
            </a:r>
          </a:p>
          <a:p>
            <a:pPr algn="l">
              <a:lnSpc>
                <a:spcPts val="4620"/>
              </a:lnSpc>
              <a:spcBef>
                <a:spcPct val="0"/>
              </a:spcBef>
            </a:pPr>
            <a:r>
              <a:rPr lang="en-US" sz="3300" dirty="0" err="1">
                <a:solidFill>
                  <a:srgbClr val="231F20"/>
                </a:solidFill>
                <a:latin typeface="Canva Sans"/>
                <a:ea typeface="Canva Sans"/>
                <a:cs typeface="Canva Sans"/>
                <a:sym typeface="Canva Sans"/>
              </a:rPr>
              <a:t>Compléter</a:t>
            </a:r>
            <a:r>
              <a:rPr lang="en-US" sz="3300" dirty="0">
                <a:solidFill>
                  <a:srgbClr val="231F20"/>
                </a:solidFill>
                <a:latin typeface="Canva Sans"/>
                <a:ea typeface="Canva Sans"/>
                <a:cs typeface="Canva Sans"/>
                <a:sym typeface="Canva Sans"/>
              </a:rPr>
              <a:t> </a:t>
            </a:r>
            <a:r>
              <a:rPr lang="en-US" sz="3300" dirty="0" err="1">
                <a:solidFill>
                  <a:srgbClr val="231F20"/>
                </a:solidFill>
                <a:latin typeface="Canva Sans"/>
                <a:ea typeface="Canva Sans"/>
                <a:cs typeface="Canva Sans"/>
                <a:sym typeface="Canva Sans"/>
              </a:rPr>
              <a:t>l’approche</a:t>
            </a:r>
            <a:r>
              <a:rPr lang="en-US" sz="3300" dirty="0">
                <a:solidFill>
                  <a:srgbClr val="231F20"/>
                </a:solidFill>
                <a:latin typeface="Canva Sans"/>
                <a:ea typeface="Canva Sans"/>
                <a:cs typeface="Canva Sans"/>
                <a:sym typeface="Canva Sans"/>
              </a:rPr>
              <a:t> CFA par des études </a:t>
            </a:r>
            <a:r>
              <a:rPr lang="en-US" sz="3300" dirty="0" err="1">
                <a:solidFill>
                  <a:srgbClr val="231F20"/>
                </a:solidFill>
                <a:latin typeface="Canva Sans"/>
                <a:ea typeface="Canva Sans"/>
                <a:cs typeface="Canva Sans"/>
                <a:sym typeface="Canva Sans"/>
              </a:rPr>
              <a:t>qualitatives</a:t>
            </a:r>
            <a:r>
              <a:rPr lang="en-US" sz="3300" dirty="0">
                <a:solidFill>
                  <a:srgbClr val="231F20"/>
                </a:solidFill>
                <a:latin typeface="Canva Sans"/>
                <a:ea typeface="Canva Sans"/>
                <a:cs typeface="Canva Sans"/>
                <a:sym typeface="Canva Sans"/>
              </a:rPr>
              <a:t> pour </a:t>
            </a:r>
            <a:r>
              <a:rPr lang="en-US" sz="3300" dirty="0" err="1">
                <a:solidFill>
                  <a:srgbClr val="231F20"/>
                </a:solidFill>
                <a:latin typeface="Canva Sans"/>
                <a:ea typeface="Canva Sans"/>
                <a:cs typeface="Canva Sans"/>
                <a:sym typeface="Canva Sans"/>
              </a:rPr>
              <a:t>affiner</a:t>
            </a:r>
            <a:r>
              <a:rPr lang="en-US" sz="3300" dirty="0">
                <a:solidFill>
                  <a:srgbClr val="231F20"/>
                </a:solidFill>
                <a:latin typeface="Canva Sans"/>
                <a:ea typeface="Canva Sans"/>
                <a:cs typeface="Canva Sans"/>
                <a:sym typeface="Canva Sans"/>
              </a:rPr>
              <a:t> </a:t>
            </a:r>
            <a:r>
              <a:rPr lang="en-US" sz="3300" dirty="0" err="1">
                <a:solidFill>
                  <a:srgbClr val="231F20"/>
                </a:solidFill>
                <a:latin typeface="Canva Sans"/>
                <a:ea typeface="Canva Sans"/>
                <a:cs typeface="Canva Sans"/>
                <a:sym typeface="Canva Sans"/>
              </a:rPr>
              <a:t>l’interprétation</a:t>
            </a:r>
            <a:r>
              <a:rPr lang="en-US" sz="3300" dirty="0">
                <a:solidFill>
                  <a:srgbClr val="231F20"/>
                </a:solidFill>
                <a:latin typeface="Canva Sans"/>
                <a:ea typeface="Canva Sans"/>
                <a:cs typeface="Canva Sans"/>
                <a:sym typeface="Canva Sans"/>
              </a:rPr>
              <a:t> et guider les actions locales.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602735" y="4411616"/>
            <a:ext cx="8963366" cy="1463769"/>
            <a:chOff x="0" y="0"/>
            <a:chExt cx="11951154" cy="1951692"/>
          </a:xfrm>
        </p:grpSpPr>
        <p:sp>
          <p:nvSpPr>
            <p:cNvPr id="3" name="Freeform 3"/>
            <p:cNvSpPr/>
            <p:nvPr/>
          </p:nvSpPr>
          <p:spPr>
            <a:xfrm>
              <a:off x="6350" y="6350"/>
              <a:ext cx="11938508" cy="1939036"/>
            </a:xfrm>
            <a:custGeom>
              <a:avLst/>
              <a:gdLst/>
              <a:ahLst/>
              <a:cxnLst/>
              <a:rect l="l" t="t" r="r" b="b"/>
              <a:pathLst>
                <a:path w="11938508" h="1939036">
                  <a:moveTo>
                    <a:pt x="0" y="0"/>
                  </a:moveTo>
                  <a:lnTo>
                    <a:pt x="11938508" y="0"/>
                  </a:lnTo>
                  <a:lnTo>
                    <a:pt x="11938508" y="1939036"/>
                  </a:lnTo>
                  <a:lnTo>
                    <a:pt x="0" y="1939036"/>
                  </a:lnTo>
                  <a:close/>
                </a:path>
              </a:pathLst>
            </a:custGeom>
            <a:solidFill>
              <a:srgbClr val="0A813E"/>
            </a:solidFill>
          </p:spPr>
        </p:sp>
        <p:sp>
          <p:nvSpPr>
            <p:cNvPr id="4" name="Freeform 4"/>
            <p:cNvSpPr/>
            <p:nvPr/>
          </p:nvSpPr>
          <p:spPr>
            <a:xfrm>
              <a:off x="0" y="0"/>
              <a:ext cx="11951208" cy="1951736"/>
            </a:xfrm>
            <a:custGeom>
              <a:avLst/>
              <a:gdLst/>
              <a:ahLst/>
              <a:cxnLst/>
              <a:rect l="l" t="t" r="r" b="b"/>
              <a:pathLst>
                <a:path w="11951208" h="1951736">
                  <a:moveTo>
                    <a:pt x="6350" y="0"/>
                  </a:moveTo>
                  <a:lnTo>
                    <a:pt x="11944858" y="0"/>
                  </a:lnTo>
                  <a:cubicBezTo>
                    <a:pt x="11948414" y="0"/>
                    <a:pt x="11951208" y="2794"/>
                    <a:pt x="11951208" y="6350"/>
                  </a:cubicBezTo>
                  <a:lnTo>
                    <a:pt x="11951208" y="1945386"/>
                  </a:lnTo>
                  <a:cubicBezTo>
                    <a:pt x="11951208" y="1948942"/>
                    <a:pt x="11948414" y="1951736"/>
                    <a:pt x="11944858" y="1951736"/>
                  </a:cubicBezTo>
                  <a:lnTo>
                    <a:pt x="6350" y="1951736"/>
                  </a:lnTo>
                  <a:cubicBezTo>
                    <a:pt x="2794" y="1951736"/>
                    <a:pt x="0" y="1948942"/>
                    <a:pt x="0" y="1945386"/>
                  </a:cubicBezTo>
                  <a:lnTo>
                    <a:pt x="0" y="6350"/>
                  </a:lnTo>
                  <a:cubicBezTo>
                    <a:pt x="0" y="2794"/>
                    <a:pt x="2794" y="0"/>
                    <a:pt x="6350" y="0"/>
                  </a:cubicBezTo>
                  <a:moveTo>
                    <a:pt x="6350" y="12700"/>
                  </a:moveTo>
                  <a:lnTo>
                    <a:pt x="6350" y="6350"/>
                  </a:lnTo>
                  <a:lnTo>
                    <a:pt x="12700" y="6350"/>
                  </a:lnTo>
                  <a:lnTo>
                    <a:pt x="12700" y="1945386"/>
                  </a:lnTo>
                  <a:lnTo>
                    <a:pt x="6350" y="1945386"/>
                  </a:lnTo>
                  <a:lnTo>
                    <a:pt x="6350" y="1939036"/>
                  </a:lnTo>
                  <a:lnTo>
                    <a:pt x="11944858" y="1939036"/>
                  </a:lnTo>
                  <a:lnTo>
                    <a:pt x="11944858" y="1945386"/>
                  </a:lnTo>
                  <a:lnTo>
                    <a:pt x="11938508" y="1945386"/>
                  </a:lnTo>
                  <a:lnTo>
                    <a:pt x="11938508" y="6350"/>
                  </a:lnTo>
                  <a:lnTo>
                    <a:pt x="11944858" y="6350"/>
                  </a:lnTo>
                  <a:lnTo>
                    <a:pt x="11944858" y="12700"/>
                  </a:lnTo>
                  <a:lnTo>
                    <a:pt x="6350" y="12700"/>
                  </a:lnTo>
                  <a:close/>
                </a:path>
              </a:pathLst>
            </a:custGeom>
            <a:solidFill>
              <a:srgbClr val="7030A0"/>
            </a:solidFill>
          </p:spPr>
        </p:sp>
        <p:sp>
          <p:nvSpPr>
            <p:cNvPr id="5" name="TextBox 5"/>
            <p:cNvSpPr txBox="1"/>
            <p:nvPr/>
          </p:nvSpPr>
          <p:spPr>
            <a:xfrm>
              <a:off x="0" y="47625"/>
              <a:ext cx="11951154" cy="1904067"/>
            </a:xfrm>
            <a:prstGeom prst="rect">
              <a:avLst/>
            </a:prstGeom>
          </p:spPr>
          <p:txBody>
            <a:bodyPr lIns="50800" tIns="50800" rIns="50800" bIns="50800" rtlCol="0" anchor="t"/>
            <a:lstStyle/>
            <a:p>
              <a:pPr algn="just">
                <a:lnSpc>
                  <a:spcPts val="3888"/>
                </a:lnSpc>
              </a:pPr>
              <a:endParaRPr/>
            </a:p>
            <a:p>
              <a:pPr algn="ctr">
                <a:lnSpc>
                  <a:spcPts val="3888"/>
                </a:lnSpc>
              </a:pPr>
              <a:r>
                <a:rPr lang="en-US" sz="3600" b="1" spc="-21">
                  <a:solidFill>
                    <a:srgbClr val="FFFFFF"/>
                  </a:solidFill>
                  <a:latin typeface="TT Rounds Condensed Bold"/>
                  <a:ea typeface="TT Rounds Condensed Bold"/>
                  <a:cs typeface="TT Rounds Condensed Bold"/>
                  <a:sym typeface="TT Rounds Condensed Bold"/>
                </a:rPr>
                <a:t>Merci de votre attention…</a:t>
              </a:r>
            </a:p>
            <a:p>
              <a:pPr algn="l">
                <a:lnSpc>
                  <a:spcPts val="3888"/>
                </a:lnSpc>
              </a:pPr>
              <a:endParaRPr lang="en-US" sz="3600" b="1" spc="-21">
                <a:solidFill>
                  <a:srgbClr val="FFFFFF"/>
                </a:solidFill>
                <a:latin typeface="TT Rounds Condensed Bold"/>
                <a:ea typeface="TT Rounds Condensed Bold"/>
                <a:cs typeface="TT Rounds Condensed Bold"/>
                <a:sym typeface="TT Rounds Condensed Bold"/>
              </a:endParaRPr>
            </a:p>
          </p:txBody>
        </p:sp>
      </p:grpSp>
      <p:sp>
        <p:nvSpPr>
          <p:cNvPr id="6" name="Freeform 6"/>
          <p:cNvSpPr/>
          <p:nvPr/>
        </p:nvSpPr>
        <p:spPr>
          <a:xfrm>
            <a:off x="7913103" y="6813139"/>
            <a:ext cx="2461795" cy="2445161"/>
          </a:xfrm>
          <a:custGeom>
            <a:avLst/>
            <a:gdLst/>
            <a:ahLst/>
            <a:cxnLst/>
            <a:rect l="l" t="t" r="r" b="b"/>
            <a:pathLst>
              <a:path w="2461795" h="2445161">
                <a:moveTo>
                  <a:pt x="0" y="0"/>
                </a:moveTo>
                <a:lnTo>
                  <a:pt x="2461794" y="0"/>
                </a:lnTo>
                <a:lnTo>
                  <a:pt x="2461794" y="2445161"/>
                </a:lnTo>
                <a:lnTo>
                  <a:pt x="0" y="2445161"/>
                </a:lnTo>
                <a:lnTo>
                  <a:pt x="0" y="0"/>
                </a:lnTo>
                <a:close/>
              </a:path>
            </a:pathLst>
          </a:custGeom>
          <a:blipFill>
            <a:blip r:embed="rId2"/>
            <a:stretch>
              <a:fillRect/>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F71752FFFF1AC40A94A11EB94072ED0" ma:contentTypeVersion="12" ma:contentTypeDescription="Crée un document." ma:contentTypeScope="" ma:versionID="170c7156068d4dd61666b8fa4853a5d2">
  <xsd:schema xmlns:xsd="http://www.w3.org/2001/XMLSchema" xmlns:xs="http://www.w3.org/2001/XMLSchema" xmlns:p="http://schemas.microsoft.com/office/2006/metadata/properties" xmlns:ns2="9bc22ff7-ef93-4452-9dd9-d0fbbb384319" xmlns:ns3="154a59e4-fc38-4ea4-b2fd-883e2d379ca4" targetNamespace="http://schemas.microsoft.com/office/2006/metadata/properties" ma:root="true" ma:fieldsID="1486d3cc1537b250e745a8be3660d38c" ns2:_="" ns3:_="">
    <xsd:import namespace="9bc22ff7-ef93-4452-9dd9-d0fbbb384319"/>
    <xsd:import namespace="154a59e4-fc38-4ea4-b2fd-883e2d379ca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bc22ff7-ef93-4452-9dd9-d0fbbb38431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Balises d’images" ma:readOnly="false" ma:fieldId="{5cf76f15-5ced-4ddc-b409-7134ff3c332f}" ma:taxonomyMulti="true" ma:sspId="933c58bb-8ac9-4943-8120-a6ea7461a33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154a59e4-fc38-4ea4-b2fd-883e2d379ca4"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5dc725bb-62bd-4021-92b0-51287f406427}" ma:internalName="TaxCatchAll" ma:showField="CatchAllData" ma:web="154a59e4-fc38-4ea4-b2fd-883e2d379ca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9bc22ff7-ef93-4452-9dd9-d0fbbb384319">
      <Terms xmlns="http://schemas.microsoft.com/office/infopath/2007/PartnerControls"/>
    </lcf76f155ced4ddcb4097134ff3c332f>
    <TaxCatchAll xmlns="154a59e4-fc38-4ea4-b2fd-883e2d379ca4" xsi:nil="true"/>
  </documentManagement>
</p:properties>
</file>

<file path=customXml/itemProps1.xml><?xml version="1.0" encoding="utf-8"?>
<ds:datastoreItem xmlns:ds="http://schemas.openxmlformats.org/officeDocument/2006/customXml" ds:itemID="{0361A64A-1D7C-480D-8BF5-018DA932A6C5}">
  <ds:schemaRefs>
    <ds:schemaRef ds:uri="http://schemas.microsoft.com/sharepoint/v3/contenttype/forms"/>
  </ds:schemaRefs>
</ds:datastoreItem>
</file>

<file path=customXml/itemProps2.xml><?xml version="1.0" encoding="utf-8"?>
<ds:datastoreItem xmlns:ds="http://schemas.openxmlformats.org/officeDocument/2006/customXml" ds:itemID="{4E9F22CF-EC63-45C1-91F1-C1B7C9E7C9D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bc22ff7-ef93-4452-9dd9-d0fbbb384319"/>
    <ds:schemaRef ds:uri="154a59e4-fc38-4ea4-b2fd-883e2d379ca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A328CAC-6E67-4AD0-90E1-DB8E80DFE838}">
  <ds:schemaRefs>
    <ds:schemaRef ds:uri="http://schemas.microsoft.com/office/2006/metadata/properties"/>
    <ds:schemaRef ds:uri="http://schemas.microsoft.com/office/infopath/2007/PartnerControls"/>
    <ds:schemaRef ds:uri="9bc22ff7-ef93-4452-9dd9-d0fbbb384319"/>
    <ds:schemaRef ds:uri="154a59e4-fc38-4ea4-b2fd-883e2d379ca4"/>
  </ds:schemaRefs>
</ds:datastoreItem>
</file>

<file path=docProps/app.xml><?xml version="1.0" encoding="utf-8"?>
<Properties xmlns="http://schemas.openxmlformats.org/officeDocument/2006/extended-properties" xmlns:vt="http://schemas.openxmlformats.org/officeDocument/2006/docPropsVTypes">
  <TotalTime>523</TotalTime>
  <Words>984</Words>
  <Application>Microsoft Office PowerPoint</Application>
  <PresentationFormat>Personnalisé</PresentationFormat>
  <Paragraphs>116</Paragraphs>
  <Slides>11</Slides>
  <Notes>2</Notes>
  <HiddenSlides>0</HiddenSlides>
  <MMClips>0</MMClips>
  <ScaleCrop>false</ScaleCrop>
  <HeadingPairs>
    <vt:vector size="6" baseType="variant">
      <vt:variant>
        <vt:lpstr>Polices utilisées</vt:lpstr>
      </vt:variant>
      <vt:variant>
        <vt:i4>19</vt:i4>
      </vt:variant>
      <vt:variant>
        <vt:lpstr>Thème</vt:lpstr>
      </vt:variant>
      <vt:variant>
        <vt:i4>1</vt:i4>
      </vt:variant>
      <vt:variant>
        <vt:lpstr>Titres des diapositives</vt:lpstr>
      </vt:variant>
      <vt:variant>
        <vt:i4>11</vt:i4>
      </vt:variant>
    </vt:vector>
  </HeadingPairs>
  <TitlesOfParts>
    <vt:vector size="31" baseType="lpstr">
      <vt:lpstr>Times New Roman</vt:lpstr>
      <vt:lpstr>Arial Bold</vt:lpstr>
      <vt:lpstr>Raleway Semi-Bold</vt:lpstr>
      <vt:lpstr>Canva Sans</vt:lpstr>
      <vt:lpstr>Open Sauce Bold</vt:lpstr>
      <vt:lpstr>TT Rounds Condensed</vt:lpstr>
      <vt:lpstr>Raleway Bold</vt:lpstr>
      <vt:lpstr>Arimo Bold</vt:lpstr>
      <vt:lpstr>Codec Pro ExtraBold</vt:lpstr>
      <vt:lpstr>Open Sauce</vt:lpstr>
      <vt:lpstr>Arial</vt:lpstr>
      <vt:lpstr>Now Medium</vt:lpstr>
      <vt:lpstr>Now</vt:lpstr>
      <vt:lpstr>TT Rounds Condensed Bold</vt:lpstr>
      <vt:lpstr>Arimo</vt:lpstr>
      <vt:lpstr>Calibri</vt:lpstr>
      <vt:lpstr>Canva Sans Bold</vt:lpstr>
      <vt:lpstr>Now Bold</vt:lpstr>
      <vt:lpstr>Canva Sans Bold Italics</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Etat des lieux sur la cohésion sociale_01022025</dc:title>
  <dc:creator>hp</dc:creator>
  <cp:lastModifiedBy>hp</cp:lastModifiedBy>
  <cp:revision>8</cp:revision>
  <dcterms:created xsi:type="dcterms:W3CDTF">2006-08-16T00:00:00Z</dcterms:created>
  <dcterms:modified xsi:type="dcterms:W3CDTF">2025-05-24T08:25:05Z</dcterms:modified>
  <dc:identifier>DAGd2ElhuuM</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0x0101002F71752FFFF1AC40A94A11EB94072ED0</vt:lpwstr>
  </property>
</Properties>
</file>