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4"/>
  </p:sldMasterIdLst>
  <p:notesMasterIdLst>
    <p:notesMasterId r:id="rId22"/>
  </p:notesMasterIdLst>
  <p:sldIdLst>
    <p:sldId id="256" r:id="rId5"/>
    <p:sldId id="638" r:id="rId6"/>
    <p:sldId id="660" r:id="rId7"/>
    <p:sldId id="712" r:id="rId8"/>
    <p:sldId id="706" r:id="rId9"/>
    <p:sldId id="697" r:id="rId10"/>
    <p:sldId id="715" r:id="rId11"/>
    <p:sldId id="713" r:id="rId12"/>
    <p:sldId id="677" r:id="rId13"/>
    <p:sldId id="711" r:id="rId14"/>
    <p:sldId id="678" r:id="rId15"/>
    <p:sldId id="718" r:id="rId16"/>
    <p:sldId id="680" r:id="rId17"/>
    <p:sldId id="699" r:id="rId18"/>
    <p:sldId id="719" r:id="rId19"/>
    <p:sldId id="720" r:id="rId20"/>
    <p:sldId id="637"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C596B0AA-386D-624F-BB3B-2B6D7938BDD4}">
          <p14:sldIdLst>
            <p14:sldId id="256"/>
            <p14:sldId id="638"/>
            <p14:sldId id="660"/>
            <p14:sldId id="712"/>
            <p14:sldId id="706"/>
            <p14:sldId id="697"/>
            <p14:sldId id="715"/>
            <p14:sldId id="713"/>
            <p14:sldId id="677"/>
            <p14:sldId id="711"/>
            <p14:sldId id="678"/>
            <p14:sldId id="718"/>
            <p14:sldId id="680"/>
            <p14:sldId id="699"/>
            <p14:sldId id="719"/>
            <p14:sldId id="720"/>
            <p14:sldId id="63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matou ABDOU" initials="RA" lastIdx="1" clrIdx="0">
    <p:extLst>
      <p:ext uri="{19B8F6BF-5375-455C-9EA6-DF929625EA0E}">
        <p15:presenceInfo xmlns:p15="http://schemas.microsoft.com/office/powerpoint/2012/main" userId="91a8f094dc54c0d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77" autoAdjust="0"/>
    <p:restoredTop sz="94771"/>
  </p:normalViewPr>
  <p:slideViewPr>
    <p:cSldViewPr snapToGrid="0">
      <p:cViewPr varScale="1">
        <p:scale>
          <a:sx n="72" d="100"/>
          <a:sy n="72" d="100"/>
        </p:scale>
        <p:origin x="12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BJ"/>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968C3-2AA6-6547-8900-4EBD05763D61}" type="datetimeFigureOut">
              <a:rPr lang="fr-BJ" smtClean="0"/>
              <a:t>05/24/2025</a:t>
            </a:fld>
            <a:endParaRPr lang="fr-BJ"/>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BJ"/>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J"/>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BJ"/>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3BF19B-CE56-1F42-BDB4-15B10C70C86E}" type="slidenum">
              <a:rPr lang="fr-BJ" smtClean="0"/>
              <a:t>‹N°›</a:t>
            </a:fld>
            <a:endParaRPr lang="fr-BJ"/>
          </a:p>
        </p:txBody>
      </p:sp>
    </p:spTree>
    <p:extLst>
      <p:ext uri="{BB962C8B-B14F-4D97-AF65-F5344CB8AC3E}">
        <p14:creationId xmlns:p14="http://schemas.microsoft.com/office/powerpoint/2010/main" val="622522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fr-FR"/>
              <a:t>Modifiez le style du titre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5BC9B81B-3354-4C46-8758-86F09F648C67}" type="datetimeFigureOut">
              <a:rPr lang="fr-BJ" smtClean="0"/>
              <a:t>05/24/2025</a:t>
            </a:fld>
            <a:endParaRPr lang="fr-BJ"/>
          </a:p>
        </p:txBody>
      </p:sp>
      <p:sp>
        <p:nvSpPr>
          <p:cNvPr id="5" name="Footer Placeholder 4"/>
          <p:cNvSpPr>
            <a:spLocks noGrp="1"/>
          </p:cNvSpPr>
          <p:nvPr>
            <p:ph type="ftr" sz="quarter" idx="11"/>
          </p:nvPr>
        </p:nvSpPr>
        <p:spPr>
          <a:xfrm>
            <a:off x="2396319" y="329308"/>
            <a:ext cx="3086292" cy="309201"/>
          </a:xfrm>
        </p:spPr>
        <p:txBody>
          <a:bodyPr/>
          <a:lstStyle/>
          <a:p>
            <a:endParaRPr lang="fr-BJ"/>
          </a:p>
        </p:txBody>
      </p:sp>
      <p:sp>
        <p:nvSpPr>
          <p:cNvPr id="6" name="Slide Number Placeholder 5"/>
          <p:cNvSpPr>
            <a:spLocks noGrp="1"/>
          </p:cNvSpPr>
          <p:nvPr>
            <p:ph type="sldNum" sz="quarter" idx="12"/>
          </p:nvPr>
        </p:nvSpPr>
        <p:spPr>
          <a:xfrm>
            <a:off x="1434703" y="798973"/>
            <a:ext cx="802005" cy="503578"/>
          </a:xfrm>
        </p:spPr>
        <p:txBody>
          <a:bodyPr/>
          <a:lstStyle/>
          <a:p>
            <a:fld id="{6DCCB01C-E183-4FC4-BB99-B7D42A575A36}" type="slidenum">
              <a:rPr lang="fr-BJ" smtClean="0"/>
              <a:t>‹N°›</a:t>
            </a:fld>
            <a:endParaRPr lang="fr-BJ"/>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79968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C9B81B-3354-4C46-8758-86F09F648C67}" type="datetimeFigureOut">
              <a:rPr lang="fr-BJ" smtClean="0"/>
              <a:t>05/24/2025</a:t>
            </a:fld>
            <a:endParaRPr lang="fr-BJ"/>
          </a:p>
        </p:txBody>
      </p:sp>
      <p:sp>
        <p:nvSpPr>
          <p:cNvPr id="5" name="Footer Placeholder 4"/>
          <p:cNvSpPr>
            <a:spLocks noGrp="1"/>
          </p:cNvSpPr>
          <p:nvPr>
            <p:ph type="ftr" sz="quarter" idx="11"/>
          </p:nvPr>
        </p:nvSpPr>
        <p:spPr/>
        <p:txBody>
          <a:bodyPr/>
          <a:lstStyle/>
          <a:p>
            <a:endParaRPr lang="fr-BJ"/>
          </a:p>
        </p:txBody>
      </p:sp>
      <p:sp>
        <p:nvSpPr>
          <p:cNvPr id="6" name="Slide Number Placeholder 5"/>
          <p:cNvSpPr>
            <a:spLocks noGrp="1"/>
          </p:cNvSpPr>
          <p:nvPr>
            <p:ph type="sldNum" sz="quarter" idx="12"/>
          </p:nvPr>
        </p:nvSpPr>
        <p:spPr/>
        <p:txBody>
          <a:bodyPr/>
          <a:lstStyle/>
          <a:p>
            <a:fld id="{6DCCB01C-E183-4FC4-BB99-B7D42A575A36}" type="slidenum">
              <a:rPr lang="fr-BJ" smtClean="0"/>
              <a:t>‹N°›</a:t>
            </a:fld>
            <a:endParaRPr lang="fr-BJ"/>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69713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fr-FR"/>
              <a:t>Modifiez le style du titre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5BC9B81B-3354-4C46-8758-86F09F648C67}" type="datetimeFigureOut">
              <a:rPr lang="fr-BJ" smtClean="0"/>
              <a:t>05/24/2025</a:t>
            </a:fld>
            <a:endParaRPr lang="fr-BJ"/>
          </a:p>
        </p:txBody>
      </p:sp>
      <p:sp>
        <p:nvSpPr>
          <p:cNvPr id="5" name="Footer Placeholder 4"/>
          <p:cNvSpPr>
            <a:spLocks noGrp="1"/>
          </p:cNvSpPr>
          <p:nvPr>
            <p:ph type="ftr" sz="quarter" idx="11"/>
          </p:nvPr>
        </p:nvSpPr>
        <p:spPr/>
        <p:txBody>
          <a:bodyPr/>
          <a:lstStyle/>
          <a:p>
            <a:endParaRPr lang="fr-BJ"/>
          </a:p>
        </p:txBody>
      </p:sp>
      <p:sp>
        <p:nvSpPr>
          <p:cNvPr id="6" name="Slide Number Placeholder 5"/>
          <p:cNvSpPr>
            <a:spLocks noGrp="1"/>
          </p:cNvSpPr>
          <p:nvPr>
            <p:ph type="sldNum" sz="quarter" idx="12"/>
          </p:nvPr>
        </p:nvSpPr>
        <p:spPr/>
        <p:txBody>
          <a:bodyPr/>
          <a:lstStyle/>
          <a:p>
            <a:fld id="{6DCCB01C-E183-4FC4-BB99-B7D42A575A36}" type="slidenum">
              <a:rPr lang="fr-BJ" smtClean="0"/>
              <a:t>‹N°›</a:t>
            </a:fld>
            <a:endParaRPr lang="fr-BJ"/>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43945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fr-FR"/>
              <a:t>Modifiez le style du titre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5BC9B81B-3354-4C46-8758-86F09F648C67}" type="datetimeFigureOut">
              <a:rPr lang="fr-BJ" smtClean="0"/>
              <a:t>05/24/2025</a:t>
            </a:fld>
            <a:endParaRPr lang="fr-BJ"/>
          </a:p>
        </p:txBody>
      </p:sp>
      <p:sp>
        <p:nvSpPr>
          <p:cNvPr id="6" name="Footer Placeholder 5"/>
          <p:cNvSpPr>
            <a:spLocks noGrp="1"/>
          </p:cNvSpPr>
          <p:nvPr>
            <p:ph type="ftr" sz="quarter" idx="11"/>
          </p:nvPr>
        </p:nvSpPr>
        <p:spPr/>
        <p:txBody>
          <a:bodyPr/>
          <a:lstStyle/>
          <a:p>
            <a:endParaRPr lang="fr-BJ"/>
          </a:p>
        </p:txBody>
      </p:sp>
      <p:sp>
        <p:nvSpPr>
          <p:cNvPr id="7" name="Slide Number Placeholder 6"/>
          <p:cNvSpPr>
            <a:spLocks noGrp="1"/>
          </p:cNvSpPr>
          <p:nvPr>
            <p:ph type="sldNum" sz="quarter" idx="12"/>
          </p:nvPr>
        </p:nvSpPr>
        <p:spPr/>
        <p:txBody>
          <a:bodyPr/>
          <a:lstStyle/>
          <a:p>
            <a:fld id="{6DCCB01C-E183-4FC4-BB99-B7D42A575A36}" type="slidenum">
              <a:rPr lang="fr-BJ" smtClean="0"/>
              <a:t>‹N°›</a:t>
            </a:fld>
            <a:endParaRPr lang="fr-BJ"/>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40588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fr-FR"/>
              <a:t>Modifiez le style du titre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Content Placeholder 3"/>
          <p:cNvSpPr>
            <a:spLocks noGrp="1"/>
          </p:cNvSpPr>
          <p:nvPr>
            <p:ph sz="half" idx="2"/>
          </p:nvPr>
        </p:nvSpPr>
        <p:spPr>
          <a:xfrm>
            <a:off x="1443491" y="2824270"/>
            <a:ext cx="3125766" cy="264445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Content Placeholder 5"/>
          <p:cNvSpPr>
            <a:spLocks noGrp="1"/>
          </p:cNvSpPr>
          <p:nvPr>
            <p:ph sz="quarter" idx="4"/>
          </p:nvPr>
        </p:nvSpPr>
        <p:spPr>
          <a:xfrm>
            <a:off x="4889182" y="2821491"/>
            <a:ext cx="3125652" cy="26373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5BC9B81B-3354-4C46-8758-86F09F648C67}" type="datetimeFigureOut">
              <a:rPr lang="fr-BJ" smtClean="0"/>
              <a:t>05/24/2025</a:t>
            </a:fld>
            <a:endParaRPr lang="fr-BJ"/>
          </a:p>
        </p:txBody>
      </p:sp>
      <p:sp>
        <p:nvSpPr>
          <p:cNvPr id="8" name="Footer Placeholder 7"/>
          <p:cNvSpPr>
            <a:spLocks noGrp="1"/>
          </p:cNvSpPr>
          <p:nvPr>
            <p:ph type="ftr" sz="quarter" idx="11"/>
          </p:nvPr>
        </p:nvSpPr>
        <p:spPr/>
        <p:txBody>
          <a:bodyPr/>
          <a:lstStyle/>
          <a:p>
            <a:endParaRPr lang="fr-BJ"/>
          </a:p>
        </p:txBody>
      </p:sp>
      <p:sp>
        <p:nvSpPr>
          <p:cNvPr id="9" name="Slide Number Placeholder 8"/>
          <p:cNvSpPr>
            <a:spLocks noGrp="1"/>
          </p:cNvSpPr>
          <p:nvPr>
            <p:ph type="sldNum" sz="quarter" idx="12"/>
          </p:nvPr>
        </p:nvSpPr>
        <p:spPr/>
        <p:txBody>
          <a:bodyPr/>
          <a:lstStyle/>
          <a:p>
            <a:fld id="{6DCCB01C-E183-4FC4-BB99-B7D42A575A36}" type="slidenum">
              <a:rPr lang="fr-BJ" smtClean="0"/>
              <a:t>‹N°›</a:t>
            </a:fld>
            <a:endParaRPr lang="fr-BJ"/>
          </a:p>
        </p:txBody>
      </p:sp>
    </p:spTree>
    <p:extLst>
      <p:ext uri="{BB962C8B-B14F-4D97-AF65-F5344CB8AC3E}">
        <p14:creationId xmlns:p14="http://schemas.microsoft.com/office/powerpoint/2010/main" val="77366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5BC9B81B-3354-4C46-8758-86F09F648C67}" type="datetimeFigureOut">
              <a:rPr lang="fr-BJ" smtClean="0"/>
              <a:t>05/24/2025</a:t>
            </a:fld>
            <a:endParaRPr lang="fr-BJ"/>
          </a:p>
        </p:txBody>
      </p:sp>
      <p:sp>
        <p:nvSpPr>
          <p:cNvPr id="4" name="Footer Placeholder 3"/>
          <p:cNvSpPr>
            <a:spLocks noGrp="1"/>
          </p:cNvSpPr>
          <p:nvPr>
            <p:ph type="ftr" sz="quarter" idx="11"/>
          </p:nvPr>
        </p:nvSpPr>
        <p:spPr/>
        <p:txBody>
          <a:bodyPr/>
          <a:lstStyle/>
          <a:p>
            <a:endParaRPr lang="fr-BJ"/>
          </a:p>
        </p:txBody>
      </p:sp>
      <p:sp>
        <p:nvSpPr>
          <p:cNvPr id="5" name="Slide Number Placeholder 4"/>
          <p:cNvSpPr>
            <a:spLocks noGrp="1"/>
          </p:cNvSpPr>
          <p:nvPr>
            <p:ph type="sldNum" sz="quarter" idx="12"/>
          </p:nvPr>
        </p:nvSpPr>
        <p:spPr/>
        <p:txBody>
          <a:bodyPr/>
          <a:lstStyle/>
          <a:p>
            <a:fld id="{6DCCB01C-E183-4FC4-BB99-B7D42A575A36}" type="slidenum">
              <a:rPr lang="fr-BJ" smtClean="0"/>
              <a:t>‹N°›</a:t>
            </a:fld>
            <a:endParaRPr lang="fr-BJ"/>
          </a:p>
        </p:txBody>
      </p:sp>
    </p:spTree>
    <p:extLst>
      <p:ext uri="{BB962C8B-B14F-4D97-AF65-F5344CB8AC3E}">
        <p14:creationId xmlns:p14="http://schemas.microsoft.com/office/powerpoint/2010/main" val="647863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9B81B-3354-4C46-8758-86F09F648C67}" type="datetimeFigureOut">
              <a:rPr lang="fr-BJ" smtClean="0"/>
              <a:t>05/24/2025</a:t>
            </a:fld>
            <a:endParaRPr lang="fr-BJ"/>
          </a:p>
        </p:txBody>
      </p:sp>
      <p:sp>
        <p:nvSpPr>
          <p:cNvPr id="3" name="Footer Placeholder 2"/>
          <p:cNvSpPr>
            <a:spLocks noGrp="1"/>
          </p:cNvSpPr>
          <p:nvPr>
            <p:ph type="ftr" sz="quarter" idx="11"/>
          </p:nvPr>
        </p:nvSpPr>
        <p:spPr/>
        <p:txBody>
          <a:bodyPr/>
          <a:lstStyle/>
          <a:p>
            <a:endParaRPr lang="fr-BJ"/>
          </a:p>
        </p:txBody>
      </p:sp>
      <p:sp>
        <p:nvSpPr>
          <p:cNvPr id="4" name="Slide Number Placeholder 3"/>
          <p:cNvSpPr>
            <a:spLocks noGrp="1"/>
          </p:cNvSpPr>
          <p:nvPr>
            <p:ph type="sldNum" sz="quarter" idx="12"/>
          </p:nvPr>
        </p:nvSpPr>
        <p:spPr/>
        <p:txBody>
          <a:bodyPr/>
          <a:lstStyle/>
          <a:p>
            <a:fld id="{6DCCB01C-E183-4FC4-BB99-B7D42A575A36}" type="slidenum">
              <a:rPr lang="fr-BJ" smtClean="0"/>
              <a:t>‹N°›</a:t>
            </a:fld>
            <a:endParaRPr lang="fr-BJ"/>
          </a:p>
        </p:txBody>
      </p:sp>
    </p:spTree>
    <p:extLst>
      <p:ext uri="{BB962C8B-B14F-4D97-AF65-F5344CB8AC3E}">
        <p14:creationId xmlns:p14="http://schemas.microsoft.com/office/powerpoint/2010/main" val="1423207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fr-FR"/>
              <a:t>Modifiez le style du titre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C9B81B-3354-4C46-8758-86F09F648C67}" type="datetimeFigureOut">
              <a:rPr lang="fr-BJ" smtClean="0"/>
              <a:t>05/24/2025</a:t>
            </a:fld>
            <a:endParaRPr lang="fr-BJ"/>
          </a:p>
        </p:txBody>
      </p:sp>
      <p:sp>
        <p:nvSpPr>
          <p:cNvPr id="6" name="Footer Placeholder 5"/>
          <p:cNvSpPr>
            <a:spLocks noGrp="1"/>
          </p:cNvSpPr>
          <p:nvPr>
            <p:ph type="ftr" sz="quarter" idx="11"/>
          </p:nvPr>
        </p:nvSpPr>
        <p:spPr/>
        <p:txBody>
          <a:bodyPr/>
          <a:lstStyle/>
          <a:p>
            <a:endParaRPr lang="fr-BJ"/>
          </a:p>
        </p:txBody>
      </p:sp>
      <p:sp>
        <p:nvSpPr>
          <p:cNvPr id="7" name="Slide Number Placeholder 6"/>
          <p:cNvSpPr>
            <a:spLocks noGrp="1"/>
          </p:cNvSpPr>
          <p:nvPr>
            <p:ph type="sldNum" sz="quarter" idx="12"/>
          </p:nvPr>
        </p:nvSpPr>
        <p:spPr/>
        <p:txBody>
          <a:bodyPr/>
          <a:lstStyle/>
          <a:p>
            <a:fld id="{6DCCB01C-E183-4FC4-BB99-B7D42A575A36}" type="slidenum">
              <a:rPr lang="fr-BJ" smtClean="0"/>
              <a:t>‹N°›</a:t>
            </a:fld>
            <a:endParaRPr lang="fr-BJ"/>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155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5BC9B81B-3354-4C46-8758-86F09F648C67}" type="datetimeFigureOut">
              <a:rPr lang="fr-BJ" smtClean="0"/>
              <a:t>05/24/2025</a:t>
            </a:fld>
            <a:endParaRPr lang="fr-BJ"/>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fld id="{6DCCB01C-E183-4FC4-BB99-B7D42A575A36}" type="slidenum">
              <a:rPr lang="fr-BJ" smtClean="0"/>
              <a:t>‹N°›</a:t>
            </a:fld>
            <a:endParaRPr lang="fr-BJ"/>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03334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C9B81B-3354-4C46-8758-86F09F648C67}" type="datetimeFigureOut">
              <a:rPr lang="fr-BJ" smtClean="0"/>
              <a:t>05/24/2025</a:t>
            </a:fld>
            <a:endParaRPr lang="fr-BJ"/>
          </a:p>
        </p:txBody>
      </p:sp>
      <p:sp>
        <p:nvSpPr>
          <p:cNvPr id="5" name="Footer Placeholder 4"/>
          <p:cNvSpPr>
            <a:spLocks noGrp="1"/>
          </p:cNvSpPr>
          <p:nvPr>
            <p:ph type="ftr" sz="quarter" idx="11"/>
          </p:nvPr>
        </p:nvSpPr>
        <p:spPr/>
        <p:txBody>
          <a:bodyPr/>
          <a:lstStyle/>
          <a:p>
            <a:endParaRPr lang="fr-BJ"/>
          </a:p>
        </p:txBody>
      </p:sp>
      <p:sp>
        <p:nvSpPr>
          <p:cNvPr id="6" name="Slide Number Placeholder 5"/>
          <p:cNvSpPr>
            <a:spLocks noGrp="1"/>
          </p:cNvSpPr>
          <p:nvPr>
            <p:ph type="sldNum" sz="quarter" idx="12"/>
          </p:nvPr>
        </p:nvSpPr>
        <p:spPr/>
        <p:txBody>
          <a:bodyPr/>
          <a:lstStyle/>
          <a:p>
            <a:fld id="{6DCCB01C-E183-4FC4-BB99-B7D42A575A36}" type="slidenum">
              <a:rPr lang="fr-BJ" smtClean="0"/>
              <a:t>‹N°›</a:t>
            </a:fld>
            <a:endParaRPr lang="fr-BJ"/>
          </a:p>
        </p:txBody>
      </p:sp>
    </p:spTree>
    <p:extLst>
      <p:ext uri="{BB962C8B-B14F-4D97-AF65-F5344CB8AC3E}">
        <p14:creationId xmlns:p14="http://schemas.microsoft.com/office/powerpoint/2010/main" val="4003117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C9B81B-3354-4C46-8758-86F09F648C67}" type="datetimeFigureOut">
              <a:rPr lang="fr-BJ" smtClean="0"/>
              <a:t>05/24/2025</a:t>
            </a:fld>
            <a:endParaRPr lang="fr-BJ"/>
          </a:p>
        </p:txBody>
      </p:sp>
      <p:sp>
        <p:nvSpPr>
          <p:cNvPr id="5" name="Footer Placeholder 4"/>
          <p:cNvSpPr>
            <a:spLocks noGrp="1"/>
          </p:cNvSpPr>
          <p:nvPr>
            <p:ph type="ftr" sz="quarter" idx="11"/>
          </p:nvPr>
        </p:nvSpPr>
        <p:spPr/>
        <p:txBody>
          <a:bodyPr/>
          <a:lstStyle/>
          <a:p>
            <a:endParaRPr lang="fr-BJ"/>
          </a:p>
        </p:txBody>
      </p:sp>
      <p:sp>
        <p:nvSpPr>
          <p:cNvPr id="6" name="Slide Number Placeholder 5"/>
          <p:cNvSpPr>
            <a:spLocks noGrp="1"/>
          </p:cNvSpPr>
          <p:nvPr>
            <p:ph type="sldNum" sz="quarter" idx="12"/>
          </p:nvPr>
        </p:nvSpPr>
        <p:spPr/>
        <p:txBody>
          <a:bodyPr/>
          <a:lstStyle/>
          <a:p>
            <a:fld id="{6DCCB01C-E183-4FC4-BB99-B7D42A575A36}" type="slidenum">
              <a:rPr lang="fr-BJ" smtClean="0"/>
              <a:t>‹N°›</a:t>
            </a:fld>
            <a:endParaRPr lang="fr-BJ"/>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12211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BC9B81B-3354-4C46-8758-86F09F648C67}" type="datetimeFigureOut">
              <a:rPr lang="fr-BJ" smtClean="0"/>
              <a:t>05/24/2025</a:t>
            </a:fld>
            <a:endParaRPr lang="fr-BJ"/>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fr-BJ"/>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6DCCB01C-E183-4FC4-BB99-B7D42A575A36}" type="slidenum">
              <a:rPr lang="fr-BJ" smtClean="0"/>
              <a:t>‹N°›</a:t>
            </a:fld>
            <a:endParaRPr lang="fr-BJ"/>
          </a:p>
        </p:txBody>
      </p:sp>
    </p:spTree>
    <p:extLst>
      <p:ext uri="{BB962C8B-B14F-4D97-AF65-F5344CB8AC3E}">
        <p14:creationId xmlns:p14="http://schemas.microsoft.com/office/powerpoint/2010/main" val="300943219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azimos18@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0F5B04-D904-41E1-8740-F1DD97354784}"/>
              </a:ext>
            </a:extLst>
          </p:cNvPr>
          <p:cNvSpPr>
            <a:spLocks noGrp="1"/>
          </p:cNvSpPr>
          <p:nvPr>
            <p:ph type="ctrTitle"/>
          </p:nvPr>
        </p:nvSpPr>
        <p:spPr>
          <a:xfrm>
            <a:off x="876300" y="1318022"/>
            <a:ext cx="6858000" cy="1790700"/>
          </a:xfrm>
        </p:spPr>
        <p:txBody>
          <a:bodyPr>
            <a:noAutofit/>
          </a:bodyPr>
          <a:lstStyle/>
          <a:p>
            <a:pPr algn="just"/>
            <a:r>
              <a:rPr lang="fr-FR" sz="3000" b="1" dirty="0"/>
              <a:t>GOUVERNANCE LOCALE ET COHESION SOCIALE</a:t>
            </a:r>
            <a:endParaRPr lang="fr-BJ" sz="3000" b="1" dirty="0"/>
          </a:p>
        </p:txBody>
      </p:sp>
      <p:sp>
        <p:nvSpPr>
          <p:cNvPr id="3" name="Sous-titre 2">
            <a:extLst>
              <a:ext uri="{FF2B5EF4-FFF2-40B4-BE49-F238E27FC236}">
                <a16:creationId xmlns:a16="http://schemas.microsoft.com/office/drawing/2014/main" id="{07EF3F34-9EC9-41CA-9A47-44614A1760EA}"/>
              </a:ext>
            </a:extLst>
          </p:cNvPr>
          <p:cNvSpPr>
            <a:spLocks noGrp="1"/>
          </p:cNvSpPr>
          <p:nvPr>
            <p:ph type="subTitle" idx="1"/>
          </p:nvPr>
        </p:nvSpPr>
        <p:spPr>
          <a:xfrm>
            <a:off x="1397001" y="3531205"/>
            <a:ext cx="6617834" cy="1624995"/>
          </a:xfrm>
        </p:spPr>
        <p:txBody>
          <a:bodyPr>
            <a:normAutofit fontScale="92500" lnSpcReduction="20000"/>
          </a:bodyPr>
          <a:lstStyle/>
          <a:p>
            <a:pPr algn="just"/>
            <a:r>
              <a:rPr lang="fr-FR" sz="1800" dirty="0"/>
              <a:t>COTONOU</a:t>
            </a:r>
          </a:p>
          <a:p>
            <a:pPr algn="just"/>
            <a:r>
              <a:rPr lang="fr-FR" sz="1800" dirty="0"/>
              <a:t>05 février 2025</a:t>
            </a:r>
          </a:p>
          <a:p>
            <a:pPr algn="just"/>
            <a:r>
              <a:rPr lang="fr-FR" sz="1800" dirty="0"/>
              <a:t>Dr.  Aziz MOSSI</a:t>
            </a:r>
          </a:p>
          <a:p>
            <a:pPr algn="just"/>
            <a:r>
              <a:rPr lang="fr-FR" sz="1800" dirty="0">
                <a:hlinkClick r:id="rId2"/>
              </a:rPr>
              <a:t>azimos18@gmail.com</a:t>
            </a:r>
            <a:r>
              <a:rPr lang="fr-FR" sz="1800" dirty="0"/>
              <a:t>  </a:t>
            </a:r>
            <a:endParaRPr lang="fr-BJ" sz="1800" dirty="0"/>
          </a:p>
        </p:txBody>
      </p:sp>
    </p:spTree>
    <p:extLst>
      <p:ext uri="{BB962C8B-B14F-4D97-AF65-F5344CB8AC3E}">
        <p14:creationId xmlns:p14="http://schemas.microsoft.com/office/powerpoint/2010/main" val="61615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chemeClr val="accent2"/>
                                      </p:to>
                                    </p:animClr>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3">
                                            <p:txEl>
                                              <p:pRg st="0" end="0"/>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grpId="0" nodeType="clickEffect">
                                  <p:stCondLst>
                                    <p:cond delay="0"/>
                                  </p:stCondLst>
                                  <p:childTnLst>
                                    <p:animScale>
                                      <p:cBhvr>
                                        <p:cTn id="14" dur="2000" fill="hold"/>
                                        <p:tgtEl>
                                          <p:spTgt spid="3">
                                            <p:txEl>
                                              <p:pRg st="1" end="1"/>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grpId="0" nodeType="clickEffect">
                                  <p:stCondLst>
                                    <p:cond delay="0"/>
                                  </p:stCondLst>
                                  <p:childTnLst>
                                    <p:animScale>
                                      <p:cBhvr>
                                        <p:cTn id="18" dur="2000" fill="hold"/>
                                        <p:tgtEl>
                                          <p:spTgt spid="3">
                                            <p:txEl>
                                              <p:pRg st="2" end="2"/>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grpId="0" nodeType="clickEffect">
                                  <p:stCondLst>
                                    <p:cond delay="0"/>
                                  </p:stCondLst>
                                  <p:childTnLst>
                                    <p:animScale>
                                      <p:cBhvr>
                                        <p:cTn id="22" dur="2000" fill="hold"/>
                                        <p:tgtEl>
                                          <p:spTgt spid="3">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5129" name="Picture 5128">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5131" name="Straight Connector 5130">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5133" name="Straight Connector 5132">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5135" name="Rectangle 5134">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Plus de 70 000 images de Plan De Construction et de ...">
            <a:extLst>
              <a:ext uri="{FF2B5EF4-FFF2-40B4-BE49-F238E27FC236}">
                <a16:creationId xmlns:a16="http://schemas.microsoft.com/office/drawing/2014/main" id="{9E70261B-6E39-B265-7C70-F5DFB0EBFB56}"/>
              </a:ext>
            </a:extLst>
          </p:cNvPr>
          <p:cNvPicPr>
            <a:picLocks noGrp="1" noChangeAspect="1" noChangeArrowheads="1"/>
          </p:cNvPicPr>
          <p:nvPr>
            <p:ph type="pic" idx="1"/>
          </p:nvPr>
        </p:nvPicPr>
        <p:blipFill>
          <a:blip r:embed="rId3">
            <a:alphaModFix amt="50000"/>
            <a:extLst>
              <a:ext uri="{28A0092B-C50C-407E-A947-70E740481C1C}">
                <a14:useLocalDpi xmlns:a14="http://schemas.microsoft.com/office/drawing/2010/main" val="0"/>
              </a:ext>
            </a:extLst>
          </a:blip>
          <a:srcRect l="11002" r="-1" b="-1"/>
          <a:stretch/>
        </p:blipFill>
        <p:spPr bwMode="auto">
          <a:xfrm>
            <a:off x="228" y="10"/>
            <a:ext cx="914377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37"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5139"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5141" name="Rectangle 5140">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Titre 3">
            <a:extLst>
              <a:ext uri="{FF2B5EF4-FFF2-40B4-BE49-F238E27FC236}">
                <a16:creationId xmlns:a16="http://schemas.microsoft.com/office/drawing/2014/main" id="{91E52D6F-7C74-B4F7-2C55-2BC66D397C6C}"/>
              </a:ext>
            </a:extLst>
          </p:cNvPr>
          <p:cNvSpPr>
            <a:spLocks noGrp="1"/>
          </p:cNvSpPr>
          <p:nvPr>
            <p:ph type="title"/>
          </p:nvPr>
        </p:nvSpPr>
        <p:spPr>
          <a:xfrm>
            <a:off x="847703" y="1193800"/>
            <a:ext cx="2394787" cy="4699000"/>
          </a:xfrm>
        </p:spPr>
        <p:txBody>
          <a:bodyPr vert="horz" lIns="91440" tIns="45720" rIns="91440" bIns="45720" rtlCol="0" anchor="ctr">
            <a:normAutofit/>
          </a:bodyPr>
          <a:lstStyle/>
          <a:p>
            <a:pPr defTabSz="914400"/>
            <a:r>
              <a:rPr lang="en-US" dirty="0"/>
              <a:t>PLAN</a:t>
            </a:r>
          </a:p>
        </p:txBody>
      </p:sp>
      <p:cxnSp>
        <p:nvCxnSpPr>
          <p:cNvPr id="5143" name="Straight Connector 5142">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6" name="Espace réservé du texte 5">
            <a:extLst>
              <a:ext uri="{FF2B5EF4-FFF2-40B4-BE49-F238E27FC236}">
                <a16:creationId xmlns:a16="http://schemas.microsoft.com/office/drawing/2014/main" id="{303B4139-97C5-F55A-D8C7-77647649445F}"/>
              </a:ext>
            </a:extLst>
          </p:cNvPr>
          <p:cNvSpPr>
            <a:spLocks noGrp="1"/>
          </p:cNvSpPr>
          <p:nvPr>
            <p:ph type="body" sz="half" idx="2"/>
          </p:nvPr>
        </p:nvSpPr>
        <p:spPr>
          <a:xfrm>
            <a:off x="3485209" y="1"/>
            <a:ext cx="5658791" cy="6478854"/>
          </a:xfrm>
        </p:spPr>
        <p:txBody>
          <a:bodyPr vert="horz" lIns="91440" tIns="45720" rIns="91440" bIns="45720" rtlCol="0" anchor="ctr">
            <a:normAutofit/>
          </a:bodyPr>
          <a:lstStyle/>
          <a:p>
            <a:pPr marL="457200" indent="-342900" algn="just" defTabSz="914400">
              <a:lnSpc>
                <a:spcPct val="110000"/>
              </a:lnSpc>
              <a:buFont typeface="Wingdings" panose="05000000000000000000" pitchFamily="2" charset="2"/>
              <a:buChar char="Ø"/>
            </a:pPr>
            <a:endParaRPr lang="en-US" sz="2800" b="1" dirty="0"/>
          </a:p>
          <a:p>
            <a:pPr marL="457200" indent="-342900" algn="just" defTabSz="914400">
              <a:lnSpc>
                <a:spcPct val="110000"/>
              </a:lnSpc>
              <a:buFont typeface="Wingdings" panose="05000000000000000000" pitchFamily="2" charset="2"/>
              <a:buChar char="Ø"/>
            </a:pPr>
            <a:r>
              <a:rPr lang="en-US" sz="2800" b="1" dirty="0"/>
              <a:t>Introduction</a:t>
            </a:r>
          </a:p>
          <a:p>
            <a:pPr marL="457200" indent="-342900" algn="just" defTabSz="914400">
              <a:lnSpc>
                <a:spcPct val="110000"/>
              </a:lnSpc>
              <a:buFont typeface="Wingdings" panose="05000000000000000000" pitchFamily="2" charset="2"/>
              <a:buChar char="Ø"/>
            </a:pPr>
            <a:r>
              <a:rPr lang="en-US" sz="2800" b="1" dirty="0" err="1"/>
              <a:t>Définition</a:t>
            </a:r>
            <a:r>
              <a:rPr lang="en-US" sz="2800" b="1" dirty="0"/>
              <a:t> des concepts de </a:t>
            </a:r>
            <a:r>
              <a:rPr lang="en-US" sz="2800" b="1" dirty="0" err="1"/>
              <a:t>gouvernance</a:t>
            </a:r>
            <a:r>
              <a:rPr lang="en-US" sz="2800" b="1" dirty="0"/>
              <a:t> locale et </a:t>
            </a:r>
            <a:r>
              <a:rPr lang="en-US" sz="2800" b="1" dirty="0" err="1"/>
              <a:t>cohésion</a:t>
            </a:r>
            <a:r>
              <a:rPr lang="en-US" sz="2800" b="1" dirty="0"/>
              <a:t> sociale</a:t>
            </a:r>
          </a:p>
          <a:p>
            <a:pPr marL="457200" indent="-342900" algn="just" defTabSz="914400">
              <a:lnSpc>
                <a:spcPct val="110000"/>
              </a:lnSpc>
              <a:buFont typeface="Wingdings" panose="05000000000000000000" pitchFamily="2" charset="2"/>
              <a:buChar char="Ø"/>
            </a:pPr>
            <a:r>
              <a:rPr lang="en-US" sz="2800" b="1" dirty="0"/>
              <a:t>Pourquoi la cohésion est-elle importante?</a:t>
            </a:r>
          </a:p>
          <a:p>
            <a:pPr marL="457200" indent="-342900" algn="just" defTabSz="914400">
              <a:lnSpc>
                <a:spcPct val="110000"/>
              </a:lnSpc>
              <a:buFont typeface="Wingdings" panose="05000000000000000000" pitchFamily="2" charset="2"/>
              <a:buChar char="Ø"/>
            </a:pPr>
            <a:r>
              <a:rPr lang="en-US" sz="2800" b="1" dirty="0"/>
              <a:t>Les caractéristiques de la cohésion sociale</a:t>
            </a:r>
          </a:p>
          <a:p>
            <a:pPr marL="457200" indent="-342900" algn="just" defTabSz="914400">
              <a:lnSpc>
                <a:spcPct val="110000"/>
              </a:lnSpc>
              <a:buFont typeface="Wingdings" panose="05000000000000000000" pitchFamily="2" charset="2"/>
              <a:buChar char="Ø"/>
            </a:pPr>
            <a:r>
              <a:rPr lang="en-US" sz="2800" b="1" dirty="0"/>
              <a:t>Les approaches de cohesion </a:t>
            </a:r>
            <a:r>
              <a:rPr lang="en-US" sz="2800" b="1"/>
              <a:t>sociale</a:t>
            </a:r>
            <a:endParaRPr lang="en-US" sz="2800" b="1" dirty="0"/>
          </a:p>
          <a:p>
            <a:pPr indent="-228600" algn="just" defTabSz="914400">
              <a:lnSpc>
                <a:spcPct val="110000"/>
              </a:lnSpc>
              <a:buFont typeface="Arial" panose="020B0604020202020204" pitchFamily="34" charset="0"/>
              <a:buChar char="•"/>
            </a:pPr>
            <a:endParaRPr lang="en-US" sz="2800" b="1" dirty="0"/>
          </a:p>
        </p:txBody>
      </p:sp>
      <p:sp>
        <p:nvSpPr>
          <p:cNvPr id="5145"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9998372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046595"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6121DBF-41CC-2717-F42C-162FB7B6E969}"/>
              </a:ext>
            </a:extLst>
          </p:cNvPr>
          <p:cNvSpPr>
            <a:spLocks noGrp="1"/>
          </p:cNvSpPr>
          <p:nvPr>
            <p:ph type="title"/>
          </p:nvPr>
        </p:nvSpPr>
        <p:spPr>
          <a:xfrm>
            <a:off x="0" y="1240076"/>
            <a:ext cx="3046594" cy="4584527"/>
          </a:xfrm>
        </p:spPr>
        <p:txBody>
          <a:bodyPr>
            <a:normAutofit/>
          </a:bodyPr>
          <a:lstStyle/>
          <a:p>
            <a:br>
              <a:rPr lang="fr-FR" sz="2400" b="1" dirty="0">
                <a:solidFill>
                  <a:srgbClr val="0070C0"/>
                </a:solidFill>
              </a:rPr>
            </a:br>
            <a:br>
              <a:rPr lang="fr-FR" sz="2400" b="1" dirty="0">
                <a:solidFill>
                  <a:srgbClr val="0070C0"/>
                </a:solidFill>
              </a:rPr>
            </a:br>
            <a:br>
              <a:rPr lang="fr-FR" sz="2400" b="1" dirty="0">
                <a:solidFill>
                  <a:srgbClr val="0070C0"/>
                </a:solidFill>
              </a:rPr>
            </a:br>
            <a:br>
              <a:rPr lang="fr-FR" sz="2400" b="1" dirty="0">
                <a:solidFill>
                  <a:srgbClr val="0070C0"/>
                </a:solidFill>
              </a:rPr>
            </a:br>
            <a:br>
              <a:rPr lang="fr-FR" sz="2400" b="1" dirty="0">
                <a:solidFill>
                  <a:srgbClr val="0070C0"/>
                </a:solidFill>
              </a:rPr>
            </a:br>
            <a:br>
              <a:rPr lang="fr-FR" sz="2400" b="1" dirty="0">
                <a:solidFill>
                  <a:srgbClr val="0070C0"/>
                </a:solidFill>
              </a:rPr>
            </a:br>
            <a:r>
              <a:rPr lang="fr-FR" sz="2400" b="1" dirty="0">
                <a:solidFill>
                  <a:srgbClr val="0070C0"/>
                </a:solidFill>
              </a:rPr>
              <a:t>Introduction</a:t>
            </a:r>
            <a:endParaRPr lang="fr-BJ" sz="2400" dirty="0">
              <a:solidFill>
                <a:srgbClr val="0070C0"/>
              </a:solidFill>
            </a:endParaRPr>
          </a:p>
        </p:txBody>
      </p:sp>
      <p:sp>
        <p:nvSpPr>
          <p:cNvPr id="3" name="Espace réservé du texte 2">
            <a:extLst>
              <a:ext uri="{FF2B5EF4-FFF2-40B4-BE49-F238E27FC236}">
                <a16:creationId xmlns:a16="http://schemas.microsoft.com/office/drawing/2014/main" id="{5770D700-AC64-B4BF-5D87-4EBCFD2ACCA0}"/>
              </a:ext>
            </a:extLst>
          </p:cNvPr>
          <p:cNvSpPr>
            <a:spLocks noGrp="1"/>
          </p:cNvSpPr>
          <p:nvPr>
            <p:ph idx="1"/>
          </p:nvPr>
        </p:nvSpPr>
        <p:spPr>
          <a:xfrm>
            <a:off x="3046595" y="1"/>
            <a:ext cx="6097178" cy="6858000"/>
          </a:xfrm>
        </p:spPr>
        <p:txBody>
          <a:bodyPr anchor="t">
            <a:normAutofit fontScale="92500"/>
          </a:bodyPr>
          <a:lstStyle/>
          <a:p>
            <a:pPr algn="just"/>
            <a:r>
              <a:rPr lang="fr-FR" sz="2400" kern="100" dirty="0">
                <a:ea typeface="DengXian" panose="02010600030101010101"/>
                <a:cs typeface="Times New Roman" panose="02020603050405020304" pitchFamily="18" charset="0"/>
              </a:rPr>
              <a:t>Il existe un lien intrinsèque entre gouvernance, développement et cohésion sociale </a:t>
            </a:r>
          </a:p>
          <a:p>
            <a:pPr algn="just"/>
            <a:r>
              <a:rPr lang="fr-FR" sz="2400" kern="100" dirty="0">
                <a:ea typeface="DengXian" panose="02010600030101010101"/>
                <a:cs typeface="Times New Roman" panose="02020603050405020304" pitchFamily="18" charset="0"/>
              </a:rPr>
              <a:t>Ces trois facteurs s’influencent mutuellement et l’un peut favoriser ou compromettre l’autre en fonction de leurs natures respectives</a:t>
            </a:r>
          </a:p>
          <a:p>
            <a:pPr algn="just"/>
            <a:r>
              <a:rPr lang="fr-FR" sz="2400" kern="100" dirty="0">
                <a:ea typeface="DengXian" panose="02010600030101010101"/>
                <a:cs typeface="Times New Roman" panose="02020603050405020304" pitchFamily="18" charset="0"/>
              </a:rPr>
              <a:t>La gouvernance s’apprécie à trois niveaux au Bénin : le niveau national (avec des politiques top-down); le niveau communal (avec des politiques localisées); le niveau communautaire (avec des politiques </a:t>
            </a:r>
            <a:r>
              <a:rPr lang="fr-FR" sz="2400" kern="100" dirty="0" err="1">
                <a:ea typeface="DengXian" panose="02010600030101010101"/>
                <a:cs typeface="Times New Roman" panose="02020603050405020304" pitchFamily="18" charset="0"/>
              </a:rPr>
              <a:t>bottom</a:t>
            </a:r>
            <a:r>
              <a:rPr lang="fr-FR" sz="2400" kern="100" dirty="0">
                <a:ea typeface="DengXian" panose="02010600030101010101"/>
                <a:cs typeface="Times New Roman" panose="02020603050405020304" pitchFamily="18" charset="0"/>
              </a:rPr>
              <a:t>-up/DCC)</a:t>
            </a:r>
          </a:p>
          <a:p>
            <a:pPr algn="just"/>
            <a:r>
              <a:rPr lang="fr-FR" sz="2400" kern="100" dirty="0">
                <a:ea typeface="DengXian" panose="02010600030101010101"/>
                <a:cs typeface="Times New Roman" panose="02020603050405020304" pitchFamily="18" charset="0"/>
              </a:rPr>
              <a:t>La cohésion sociale quant à elle s’apprécie aussi par rapport à trois sphères : la sphère socioculturelle, la sphère économique et la sphère politique propres à une région.</a:t>
            </a:r>
            <a:endParaRPr lang="fr-BJ" sz="2400" kern="100" dirty="0">
              <a:latin typeface="Calibri" panose="020F0502020204030204" pitchFamily="34" charset="0"/>
              <a:cs typeface="Times New Roman" panose="02020603050405020304" pitchFamily="18" charset="0"/>
            </a:endParaRPr>
          </a:p>
          <a:p>
            <a:pPr algn="just"/>
            <a:endParaRPr lang="fr-BJ" sz="1400" dirty="0"/>
          </a:p>
        </p:txBody>
      </p:sp>
    </p:spTree>
    <p:extLst>
      <p:ext uri="{BB962C8B-B14F-4D97-AF65-F5344CB8AC3E}">
        <p14:creationId xmlns:p14="http://schemas.microsoft.com/office/powerpoint/2010/main" val="118272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heckerboard(across)">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heckerboard(across)">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heckerboard(across)">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checkerboard(across)">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046595"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re 6">
            <a:extLst>
              <a:ext uri="{FF2B5EF4-FFF2-40B4-BE49-F238E27FC236}">
                <a16:creationId xmlns:a16="http://schemas.microsoft.com/office/drawing/2014/main" id="{F8751EC4-37AB-468B-935B-94496EA6FC98}"/>
              </a:ext>
            </a:extLst>
          </p:cNvPr>
          <p:cNvSpPr>
            <a:spLocks noGrp="1"/>
          </p:cNvSpPr>
          <p:nvPr>
            <p:ph type="title"/>
          </p:nvPr>
        </p:nvSpPr>
        <p:spPr>
          <a:xfrm>
            <a:off x="0" y="1240076"/>
            <a:ext cx="3046594" cy="4584527"/>
          </a:xfrm>
        </p:spPr>
        <p:txBody>
          <a:bodyPr>
            <a:normAutofit/>
          </a:bodyPr>
          <a:lstStyle/>
          <a:p>
            <a:r>
              <a:rPr lang="fr-BJ" sz="2800" dirty="0">
                <a:solidFill>
                  <a:srgbClr val="FFFFFF"/>
                </a:solidFill>
              </a:rPr>
              <a:t>Définition de la gouvernance locale</a:t>
            </a:r>
          </a:p>
        </p:txBody>
      </p:sp>
      <p:sp>
        <p:nvSpPr>
          <p:cNvPr id="4" name="Espace réservé du texte 3">
            <a:extLst>
              <a:ext uri="{FF2B5EF4-FFF2-40B4-BE49-F238E27FC236}">
                <a16:creationId xmlns:a16="http://schemas.microsoft.com/office/drawing/2014/main" id="{8C54FF11-75BC-CD68-F8B6-C39257B4C229}"/>
              </a:ext>
            </a:extLst>
          </p:cNvPr>
          <p:cNvSpPr>
            <a:spLocks noGrp="1"/>
          </p:cNvSpPr>
          <p:nvPr>
            <p:ph idx="1"/>
          </p:nvPr>
        </p:nvSpPr>
        <p:spPr>
          <a:xfrm>
            <a:off x="3046594" y="1240077"/>
            <a:ext cx="6097179" cy="4916465"/>
          </a:xfrm>
        </p:spPr>
        <p:txBody>
          <a:bodyPr vert="horz" lIns="91440" tIns="45720" rIns="91440" bIns="45720" rtlCol="0" anchor="t">
            <a:normAutofit/>
          </a:bodyPr>
          <a:lstStyle/>
          <a:p>
            <a:pPr marL="285750" indent="-285750" algn="just" defTabSz="914400">
              <a:lnSpc>
                <a:spcPct val="110000"/>
              </a:lnSpc>
              <a:buFont typeface="Arial" panose="020B0604020202020204" pitchFamily="34" charset="0"/>
              <a:buChar char="•"/>
            </a:pPr>
            <a:r>
              <a:rPr lang="fr-FR" sz="1600" b="0" i="0" dirty="0">
                <a:effectLst/>
                <a:latin typeface="Arial" panose="020B0604020202020204" pitchFamily="34" charset="0"/>
              </a:rPr>
              <a:t>La gouvernance locale, c’est organisé le partage du processus de construction de la décision politique sur le territoire</a:t>
            </a:r>
          </a:p>
          <a:p>
            <a:pPr marL="285750" indent="-285750" algn="just" defTabSz="914400">
              <a:lnSpc>
                <a:spcPct val="110000"/>
              </a:lnSpc>
              <a:buFont typeface="Arial" panose="020B0604020202020204" pitchFamily="34" charset="0"/>
              <a:buChar char="•"/>
            </a:pPr>
            <a:r>
              <a:rPr lang="fr-FR" sz="1600" b="1" dirty="0">
                <a:latin typeface="Arial" panose="020B0604020202020204" pitchFamily="34" charset="0"/>
              </a:rPr>
              <a:t>La </a:t>
            </a:r>
            <a:r>
              <a:rPr lang="fr-FR" sz="1600" b="1" i="0" dirty="0">
                <a:effectLst/>
                <a:latin typeface="Arial" panose="020B0604020202020204" pitchFamily="34" charset="0"/>
              </a:rPr>
              <a:t>gouvernance réfère</a:t>
            </a:r>
            <a:r>
              <a:rPr lang="fr-FR" sz="1600" b="0" i="0" dirty="0">
                <a:effectLst/>
                <a:latin typeface="Arial" panose="020B0604020202020204" pitchFamily="34" charset="0"/>
              </a:rPr>
              <a:t> </a:t>
            </a:r>
            <a:r>
              <a:rPr lang="fr-FR" sz="1600" b="1" i="0" dirty="0">
                <a:effectLst/>
                <a:latin typeface="Arial" panose="020B0604020202020204" pitchFamily="34" charset="0"/>
              </a:rPr>
              <a:t>à</a:t>
            </a:r>
            <a:r>
              <a:rPr lang="fr-FR" sz="1600" b="0" i="0" dirty="0">
                <a:effectLst/>
                <a:latin typeface="Arial" panose="020B0604020202020204" pitchFamily="34" charset="0"/>
              </a:rPr>
              <a:t> </a:t>
            </a:r>
            <a:r>
              <a:rPr lang="fr-FR" sz="1600" b="1" i="0" dirty="0">
                <a:effectLst/>
                <a:latin typeface="Arial" panose="020B0604020202020204" pitchFamily="34" charset="0"/>
              </a:rPr>
              <a:t>un processus de partage du pouvoir de décision, </a:t>
            </a:r>
            <a:r>
              <a:rPr lang="fr-FR" sz="1600" b="0" i="0" dirty="0">
                <a:effectLst/>
                <a:latin typeface="Arial" panose="020B0604020202020204" pitchFamily="34" charset="0"/>
              </a:rPr>
              <a:t>dans une logique politique</a:t>
            </a:r>
            <a:r>
              <a:rPr lang="fr-FR" sz="1600" b="1" i="0" dirty="0">
                <a:effectLst/>
                <a:latin typeface="Arial" panose="020B0604020202020204" pitchFamily="34" charset="0"/>
              </a:rPr>
              <a:t>.</a:t>
            </a:r>
            <a:r>
              <a:rPr lang="fr-FR" sz="1600" b="0" i="0" dirty="0">
                <a:effectLst/>
                <a:latin typeface="Arial" panose="020B0604020202020204" pitchFamily="34" charset="0"/>
              </a:rPr>
              <a:t> </a:t>
            </a:r>
          </a:p>
          <a:p>
            <a:pPr marL="285750" indent="-285750" algn="just" defTabSz="914400">
              <a:lnSpc>
                <a:spcPct val="110000"/>
              </a:lnSpc>
              <a:buFont typeface="Arial" panose="020B0604020202020204" pitchFamily="34" charset="0"/>
              <a:buChar char="•"/>
            </a:pPr>
            <a:r>
              <a:rPr lang="fr-FR" sz="1600" b="0" i="0" dirty="0">
                <a:effectLst/>
                <a:latin typeface="Arial" panose="020B0604020202020204" pitchFamily="34" charset="0"/>
              </a:rPr>
              <a:t>Travailler sur la gouvernance, c’est choisir comment l’on va ouvrir le processus de construction de la décision politique à des acteurs qui ne sont pas considérés institutionnellement comme légitimes pour différentes raisons (parce qu’ils n’ont pas été élus, ne sont pas nommés etc.), mais qui peuvent cependant avoir un rôle important dans ce processus.</a:t>
            </a:r>
            <a:endParaRPr lang="en-US" sz="1600" dirty="0"/>
          </a:p>
        </p:txBody>
      </p:sp>
    </p:spTree>
    <p:extLst>
      <p:ext uri="{BB962C8B-B14F-4D97-AF65-F5344CB8AC3E}">
        <p14:creationId xmlns:p14="http://schemas.microsoft.com/office/powerpoint/2010/main" val="2286874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a:extLst>
            <a:ext uri="{FF2B5EF4-FFF2-40B4-BE49-F238E27FC236}">
              <a16:creationId xmlns:a16="http://schemas.microsoft.com/office/drawing/2014/main" id="{535A6E1D-A28E-258B-819C-E0B9C7B2C9FF}"/>
            </a:ext>
          </a:extLst>
        </p:cNvPr>
        <p:cNvGrpSpPr/>
        <p:nvPr/>
      </p:nvGrpSpPr>
      <p:grpSpPr>
        <a:xfrm>
          <a:off x="0" y="0"/>
          <a:ext cx="0" cy="0"/>
          <a:chOff x="0" y="0"/>
          <a:chExt cx="0" cy="0"/>
        </a:xfrm>
      </p:grpSpPr>
      <p:sp>
        <p:nvSpPr>
          <p:cNvPr id="2055" name="Rectangle 2054">
            <a:extLst>
              <a:ext uri="{FF2B5EF4-FFF2-40B4-BE49-F238E27FC236}">
                <a16:creationId xmlns:a16="http://schemas.microsoft.com/office/drawing/2014/main" id="{B536CD4B-BA5D-2117-624A-134C27E83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2057" name="Picture 2056">
            <a:extLst>
              <a:ext uri="{FF2B5EF4-FFF2-40B4-BE49-F238E27FC236}">
                <a16:creationId xmlns:a16="http://schemas.microsoft.com/office/drawing/2014/main" id="{C10FD888-DE74-DDB8-723C-31C6D31939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059" name="Straight Connector 2058">
            <a:extLst>
              <a:ext uri="{FF2B5EF4-FFF2-40B4-BE49-F238E27FC236}">
                <a16:creationId xmlns:a16="http://schemas.microsoft.com/office/drawing/2014/main" id="{D8FEF469-1416-62DB-E318-9D4D714859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061" name="Straight Connector 2060">
            <a:extLst>
              <a:ext uri="{FF2B5EF4-FFF2-40B4-BE49-F238E27FC236}">
                <a16:creationId xmlns:a16="http://schemas.microsoft.com/office/drawing/2014/main" id="{F5083AE1-D2E3-019F-27DC-CD877DB79D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63" name="Rectangle 2062">
            <a:extLst>
              <a:ext uri="{FF2B5EF4-FFF2-40B4-BE49-F238E27FC236}">
                <a16:creationId xmlns:a16="http://schemas.microsoft.com/office/drawing/2014/main" id="{318ED5C1-7250-4608-3B1B-1F75693E0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65" name="Straight Connector 2064">
            <a:extLst>
              <a:ext uri="{FF2B5EF4-FFF2-40B4-BE49-F238E27FC236}">
                <a16:creationId xmlns:a16="http://schemas.microsoft.com/office/drawing/2014/main" id="{C09CAA16-CD46-A9D5-2750-5BE0844AD2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313302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re 1">
            <a:extLst>
              <a:ext uri="{FF2B5EF4-FFF2-40B4-BE49-F238E27FC236}">
                <a16:creationId xmlns:a16="http://schemas.microsoft.com/office/drawing/2014/main" id="{89D60636-0C43-77B4-3C15-219C43F44552}"/>
              </a:ext>
            </a:extLst>
          </p:cNvPr>
          <p:cNvSpPr>
            <a:spLocks noGrp="1"/>
          </p:cNvSpPr>
          <p:nvPr>
            <p:ph type="title"/>
          </p:nvPr>
        </p:nvSpPr>
        <p:spPr>
          <a:xfrm>
            <a:off x="962560" y="311557"/>
            <a:ext cx="7624392" cy="1049235"/>
          </a:xfrm>
        </p:spPr>
        <p:txBody>
          <a:bodyPr vert="horz" lIns="91440" tIns="45720" rIns="91440" bIns="45720" rtlCol="0" anchor="t">
            <a:normAutofit fontScale="90000"/>
          </a:bodyPr>
          <a:lstStyle/>
          <a:p>
            <a:pPr algn="ctr" defTabSz="914400"/>
            <a:br>
              <a:rPr lang="en-US" sz="2400" b="1" dirty="0"/>
            </a:br>
            <a:r>
              <a:rPr lang="en-US" sz="2400" b="1" dirty="0"/>
              <a:t>DEFINITION DU CONCEPT DE COHESION SOCIALE</a:t>
            </a:r>
          </a:p>
        </p:txBody>
      </p:sp>
      <p:sp>
        <p:nvSpPr>
          <p:cNvPr id="2067" name="Rectangle 2066">
            <a:extLst>
              <a:ext uri="{FF2B5EF4-FFF2-40B4-BE49-F238E27FC236}">
                <a16:creationId xmlns:a16="http://schemas.microsoft.com/office/drawing/2014/main" id="{CDCD63C0-8B18-2195-7417-0688C2B6CC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Espace réservé du contenu 2">
            <a:extLst>
              <a:ext uri="{FF2B5EF4-FFF2-40B4-BE49-F238E27FC236}">
                <a16:creationId xmlns:a16="http://schemas.microsoft.com/office/drawing/2014/main" id="{CBCF9238-7391-C174-76CD-BDBFB4725E42}"/>
              </a:ext>
            </a:extLst>
          </p:cNvPr>
          <p:cNvSpPr>
            <a:spLocks noGrp="1"/>
          </p:cNvSpPr>
          <p:nvPr>
            <p:ph type="body" sz="half" idx="2"/>
          </p:nvPr>
        </p:nvSpPr>
        <p:spPr>
          <a:xfrm>
            <a:off x="0" y="1847088"/>
            <a:ext cx="5309524" cy="4278327"/>
          </a:xfrm>
        </p:spPr>
        <p:txBody>
          <a:bodyPr vert="horz" lIns="91440" tIns="45720" rIns="91440" bIns="45720" rtlCol="0" anchor="t">
            <a:normAutofit fontScale="92500"/>
          </a:bodyPr>
          <a:lstStyle/>
          <a:p>
            <a:pPr indent="-228600" algn="just" defTabSz="914400">
              <a:lnSpc>
                <a:spcPct val="110000"/>
              </a:lnSpc>
              <a:buFont typeface="Arial" panose="020B0604020202020204" pitchFamily="34" charset="0"/>
              <a:buChar char="•"/>
            </a:pPr>
            <a:r>
              <a:rPr lang="en-US" dirty="0"/>
              <a:t>La </a:t>
            </a:r>
            <a:r>
              <a:rPr lang="en-US" dirty="0" err="1"/>
              <a:t>cohésion</a:t>
            </a:r>
            <a:r>
              <a:rPr lang="en-US" dirty="0"/>
              <a:t> </a:t>
            </a:r>
            <a:r>
              <a:rPr lang="en-US" dirty="0" err="1"/>
              <a:t>sociale</a:t>
            </a:r>
            <a:r>
              <a:rPr lang="en-US" dirty="0"/>
              <a:t> </a:t>
            </a:r>
            <a:r>
              <a:rPr lang="en-US" dirty="0" err="1"/>
              <a:t>est</a:t>
            </a:r>
            <a:r>
              <a:rPr lang="en-US" dirty="0"/>
              <a:t> un concept aux </a:t>
            </a:r>
            <a:r>
              <a:rPr lang="en-US" dirty="0" err="1"/>
              <a:t>interprètations</a:t>
            </a:r>
            <a:r>
              <a:rPr lang="en-US" dirty="0"/>
              <a:t> </a:t>
            </a:r>
            <a:r>
              <a:rPr lang="en-US" dirty="0" err="1"/>
              <a:t>diverses</a:t>
            </a:r>
            <a:r>
              <a:rPr lang="en-US" dirty="0"/>
              <a:t>. </a:t>
            </a:r>
            <a:r>
              <a:rPr lang="en-US" dirty="0" err="1"/>
              <a:t>Certaines</a:t>
            </a:r>
            <a:r>
              <a:rPr lang="en-US" dirty="0"/>
              <a:t> </a:t>
            </a:r>
            <a:r>
              <a:rPr lang="en-US" dirty="0" err="1"/>
              <a:t>définitions</a:t>
            </a:r>
            <a:r>
              <a:rPr lang="en-US" dirty="0"/>
              <a:t> </a:t>
            </a:r>
            <a:r>
              <a:rPr lang="en-US" dirty="0" err="1"/>
              <a:t>mettent</a:t>
            </a:r>
            <a:r>
              <a:rPr lang="en-US" dirty="0"/>
              <a:t> </a:t>
            </a:r>
            <a:r>
              <a:rPr lang="en-US" dirty="0" err="1"/>
              <a:t>l’accent</a:t>
            </a:r>
            <a:r>
              <a:rPr lang="en-US" dirty="0"/>
              <a:t> sur </a:t>
            </a:r>
            <a:r>
              <a:rPr lang="en-US" dirty="0" err="1"/>
              <a:t>l’harmonie</a:t>
            </a:r>
            <a:r>
              <a:rPr lang="en-US" dirty="0"/>
              <a:t> et </a:t>
            </a:r>
            <a:r>
              <a:rPr lang="en-US" dirty="0" err="1"/>
              <a:t>l’inclusion</a:t>
            </a:r>
            <a:r>
              <a:rPr lang="en-US" dirty="0"/>
              <a:t> </a:t>
            </a:r>
            <a:r>
              <a:rPr lang="en-US" dirty="0" err="1"/>
              <a:t>sociales</a:t>
            </a:r>
            <a:r>
              <a:rPr lang="en-US" dirty="0"/>
              <a:t>, la </a:t>
            </a:r>
            <a:r>
              <a:rPr lang="en-US" dirty="0" err="1"/>
              <a:t>solidarité</a:t>
            </a:r>
            <a:r>
              <a:rPr lang="en-US" dirty="0"/>
              <a:t> </a:t>
            </a:r>
            <a:r>
              <a:rPr lang="en-US" dirty="0" err="1"/>
              <a:t>humaine</a:t>
            </a:r>
            <a:r>
              <a:rPr lang="en-US" dirty="0"/>
              <a:t> dans la </a:t>
            </a:r>
            <a:r>
              <a:rPr lang="en-US" dirty="0" err="1"/>
              <a:t>diversité</a:t>
            </a:r>
            <a:r>
              <a:rPr lang="en-US" dirty="0"/>
              <a:t> et le bien-</a:t>
            </a:r>
            <a:r>
              <a:rPr lang="en-US" dirty="0" err="1"/>
              <a:t>être</a:t>
            </a:r>
            <a:r>
              <a:rPr lang="en-US" dirty="0"/>
              <a:t> </a:t>
            </a:r>
            <a:r>
              <a:rPr lang="en-US" dirty="0" err="1"/>
              <a:t>inclusif</a:t>
            </a:r>
            <a:r>
              <a:rPr lang="en-US" dirty="0"/>
              <a:t> </a:t>
            </a:r>
            <a:r>
              <a:rPr lang="en-US" dirty="0" err="1"/>
              <a:t>d’une</a:t>
            </a:r>
            <a:r>
              <a:rPr lang="en-US" dirty="0"/>
              <a:t> </a:t>
            </a:r>
            <a:r>
              <a:rPr lang="en-US" dirty="0" err="1"/>
              <a:t>communauté</a:t>
            </a:r>
            <a:r>
              <a:rPr lang="en-US" dirty="0"/>
              <a:t> </a:t>
            </a:r>
            <a:r>
              <a:rPr lang="en-US" dirty="0" err="1"/>
              <a:t>ou</a:t>
            </a:r>
            <a:r>
              <a:rPr lang="en-US" dirty="0"/>
              <a:t> </a:t>
            </a:r>
            <a:r>
              <a:rPr lang="en-US" dirty="0" err="1"/>
              <a:t>d’une</a:t>
            </a:r>
            <a:r>
              <a:rPr lang="en-US" dirty="0"/>
              <a:t> société. </a:t>
            </a:r>
            <a:r>
              <a:rPr lang="en-US" dirty="0" err="1"/>
              <a:t>D’autres</a:t>
            </a:r>
            <a:r>
              <a:rPr lang="en-US" dirty="0"/>
              <a:t> se </a:t>
            </a:r>
            <a:r>
              <a:rPr lang="en-US" dirty="0" err="1"/>
              <a:t>concentrent</a:t>
            </a:r>
            <a:r>
              <a:rPr lang="en-US" dirty="0"/>
              <a:t> sur le </a:t>
            </a:r>
            <a:r>
              <a:rPr lang="en-US" dirty="0" err="1"/>
              <a:t>tissu</a:t>
            </a:r>
            <a:r>
              <a:rPr lang="en-US" dirty="0"/>
              <a:t> social : </a:t>
            </a:r>
            <a:r>
              <a:rPr lang="en-US" dirty="0" err="1"/>
              <a:t>l’abondance</a:t>
            </a:r>
            <a:r>
              <a:rPr lang="en-US" dirty="0"/>
              <a:t> de </a:t>
            </a:r>
            <a:r>
              <a:rPr lang="en-US" dirty="0" err="1"/>
              <a:t>connexions</a:t>
            </a:r>
            <a:r>
              <a:rPr lang="en-US" dirty="0"/>
              <a:t> et </a:t>
            </a:r>
            <a:r>
              <a:rPr lang="en-US" dirty="0" err="1"/>
              <a:t>d’associations</a:t>
            </a:r>
            <a:r>
              <a:rPr lang="en-US" dirty="0"/>
              <a:t> dans </a:t>
            </a:r>
            <a:r>
              <a:rPr lang="en-US" dirty="0" err="1"/>
              <a:t>une</a:t>
            </a:r>
            <a:r>
              <a:rPr lang="en-US" dirty="0"/>
              <a:t> société et la </a:t>
            </a:r>
            <a:r>
              <a:rPr lang="en-US" dirty="0" err="1"/>
              <a:t>présence</a:t>
            </a:r>
            <a:r>
              <a:rPr lang="en-US" dirty="0"/>
              <a:t> de liens et de </a:t>
            </a:r>
            <a:r>
              <a:rPr lang="en-US" dirty="0" err="1"/>
              <a:t>contre-poids</a:t>
            </a:r>
            <a:r>
              <a:rPr lang="en-US" dirty="0"/>
              <a:t> qui </a:t>
            </a:r>
            <a:r>
              <a:rPr lang="en-US" dirty="0" err="1"/>
              <a:t>façonnent</a:t>
            </a:r>
            <a:r>
              <a:rPr lang="en-US" dirty="0"/>
              <a:t> la relation entre le </a:t>
            </a:r>
            <a:r>
              <a:rPr lang="en-US" dirty="0" err="1"/>
              <a:t>citoyen</a:t>
            </a:r>
            <a:r>
              <a:rPr lang="en-US" dirty="0"/>
              <a:t> et </a:t>
            </a:r>
            <a:r>
              <a:rPr lang="en-US" dirty="0" err="1"/>
              <a:t>l’État</a:t>
            </a:r>
            <a:r>
              <a:rPr lang="en-US" dirty="0"/>
              <a:t>.</a:t>
            </a:r>
          </a:p>
          <a:p>
            <a:pPr indent="-228600" algn="just" defTabSz="914400">
              <a:lnSpc>
                <a:spcPct val="110000"/>
              </a:lnSpc>
              <a:buFont typeface="Arial" panose="020B0604020202020204" pitchFamily="34" charset="0"/>
              <a:buChar char="•"/>
            </a:pPr>
            <a:r>
              <a:rPr lang="en-US" dirty="0"/>
              <a:t>Pour </a:t>
            </a:r>
            <a:r>
              <a:rPr lang="en-US" i="1" dirty="0"/>
              <a:t>Mercy Corps</a:t>
            </a:r>
            <a:r>
              <a:rPr lang="en-US" dirty="0"/>
              <a:t> : La </a:t>
            </a:r>
            <a:r>
              <a:rPr lang="en-US" dirty="0" err="1"/>
              <a:t>cohésion</a:t>
            </a:r>
            <a:r>
              <a:rPr lang="en-US" dirty="0"/>
              <a:t> </a:t>
            </a:r>
            <a:r>
              <a:rPr lang="en-US" dirty="0" err="1"/>
              <a:t>sociale</a:t>
            </a:r>
            <a:r>
              <a:rPr lang="en-US" dirty="0"/>
              <a:t> </a:t>
            </a:r>
            <a:r>
              <a:rPr lang="en-US" dirty="0" err="1"/>
              <a:t>est</a:t>
            </a:r>
            <a:r>
              <a:rPr lang="en-US" dirty="0"/>
              <a:t> </a:t>
            </a:r>
            <a:r>
              <a:rPr lang="en-US" b="1" i="1" dirty="0"/>
              <a:t>« un </a:t>
            </a:r>
            <a:r>
              <a:rPr lang="en-US" b="1" i="1" dirty="0" err="1"/>
              <a:t>sens</a:t>
            </a:r>
            <a:r>
              <a:rPr lang="en-US" b="1" i="1" dirty="0"/>
              <a:t> de </a:t>
            </a:r>
            <a:r>
              <a:rPr lang="en-US" b="1" i="1" dirty="0" err="1"/>
              <a:t>l’objectif</a:t>
            </a:r>
            <a:r>
              <a:rPr lang="en-US" b="1" i="1" dirty="0"/>
              <a:t> </a:t>
            </a:r>
            <a:r>
              <a:rPr lang="en-US" b="1" i="1" dirty="0" err="1"/>
              <a:t>partagé</a:t>
            </a:r>
            <a:r>
              <a:rPr lang="en-US" b="1" i="1" dirty="0"/>
              <a:t> et de la </a:t>
            </a:r>
            <a:r>
              <a:rPr lang="en-US" b="1" i="1" dirty="0" err="1"/>
              <a:t>confiance</a:t>
            </a:r>
            <a:r>
              <a:rPr lang="en-US" b="1" i="1" dirty="0"/>
              <a:t> entre les </a:t>
            </a:r>
            <a:r>
              <a:rPr lang="en-US" b="1" i="1" dirty="0" err="1"/>
              <a:t>membres</a:t>
            </a:r>
            <a:r>
              <a:rPr lang="en-US" b="1" i="1" dirty="0"/>
              <a:t> d’un </a:t>
            </a:r>
            <a:r>
              <a:rPr lang="en-US" b="1" i="1" dirty="0" err="1"/>
              <a:t>groupe</a:t>
            </a:r>
            <a:r>
              <a:rPr lang="en-US" b="1" i="1" dirty="0"/>
              <a:t> </a:t>
            </a:r>
            <a:r>
              <a:rPr lang="en-US" b="1" i="1" dirty="0" err="1"/>
              <a:t>ou</a:t>
            </a:r>
            <a:r>
              <a:rPr lang="en-US" b="1" i="1" dirty="0"/>
              <a:t> </a:t>
            </a:r>
            <a:r>
              <a:rPr lang="en-US" b="1" i="1" dirty="0" err="1"/>
              <a:t>d’une</a:t>
            </a:r>
            <a:r>
              <a:rPr lang="en-US" b="1" i="1" dirty="0"/>
              <a:t> </a:t>
            </a:r>
            <a:r>
              <a:rPr lang="en-US" b="1" i="1" dirty="0" err="1"/>
              <a:t>localité</a:t>
            </a:r>
            <a:r>
              <a:rPr lang="en-US" b="1" i="1" dirty="0"/>
              <a:t> donnée et la </a:t>
            </a:r>
            <a:r>
              <a:rPr lang="en-US" b="1" i="1" dirty="0" err="1"/>
              <a:t>volonté</a:t>
            </a:r>
            <a:r>
              <a:rPr lang="en-US" b="1" i="1" dirty="0"/>
              <a:t> de </a:t>
            </a:r>
            <a:r>
              <a:rPr lang="en-US" b="1" i="1" dirty="0" err="1"/>
              <a:t>ces</a:t>
            </a:r>
            <a:r>
              <a:rPr lang="en-US" b="1" i="1" dirty="0"/>
              <a:t> </a:t>
            </a:r>
            <a:r>
              <a:rPr lang="en-US" b="1" i="1" dirty="0" err="1"/>
              <a:t>membres</a:t>
            </a:r>
            <a:r>
              <a:rPr lang="en-US" b="1" i="1" dirty="0"/>
              <a:t> de </a:t>
            </a:r>
            <a:r>
              <a:rPr lang="en-US" b="1" i="1" dirty="0" err="1"/>
              <a:t>s’engager</a:t>
            </a:r>
            <a:r>
              <a:rPr lang="en-US" b="1" i="1" dirty="0"/>
              <a:t> et de </a:t>
            </a:r>
            <a:r>
              <a:rPr lang="en-US" b="1" i="1" dirty="0" err="1"/>
              <a:t>coopérer</a:t>
            </a:r>
            <a:r>
              <a:rPr lang="en-US" b="1" i="1" dirty="0"/>
              <a:t> les </a:t>
            </a:r>
            <a:r>
              <a:rPr lang="en-US" b="1" i="1" dirty="0" err="1"/>
              <a:t>uns</a:t>
            </a:r>
            <a:r>
              <a:rPr lang="en-US" b="1" i="1" dirty="0"/>
              <a:t> avec les </a:t>
            </a:r>
            <a:r>
              <a:rPr lang="en-US" b="1" i="1" dirty="0" err="1"/>
              <a:t>autres</a:t>
            </a:r>
            <a:r>
              <a:rPr lang="en-US" b="1" i="1" dirty="0"/>
              <a:t> pour </a:t>
            </a:r>
            <a:r>
              <a:rPr lang="en-US" b="1" i="1" dirty="0" err="1"/>
              <a:t>survivre</a:t>
            </a:r>
            <a:r>
              <a:rPr lang="en-US" b="1" i="1" dirty="0"/>
              <a:t> et </a:t>
            </a:r>
            <a:r>
              <a:rPr lang="en-US" b="1" i="1" dirty="0" err="1"/>
              <a:t>prospérer</a:t>
            </a:r>
            <a:r>
              <a:rPr lang="en-US" b="1" i="1" dirty="0"/>
              <a:t> »</a:t>
            </a:r>
            <a:r>
              <a:rPr lang="en-US" dirty="0"/>
              <a:t>.</a:t>
            </a:r>
          </a:p>
          <a:p>
            <a:pPr marL="0" indent="-228600" algn="just" defTabSz="914400">
              <a:lnSpc>
                <a:spcPct val="110000"/>
              </a:lnSpc>
              <a:buFont typeface="Arial" panose="020B0604020202020204" pitchFamily="34" charset="0"/>
              <a:buChar char="•"/>
            </a:pPr>
            <a:endParaRPr lang="en-US" b="1" dirty="0"/>
          </a:p>
          <a:p>
            <a:pPr indent="-228600" algn="just" defTabSz="914400">
              <a:lnSpc>
                <a:spcPct val="110000"/>
              </a:lnSpc>
              <a:buFont typeface="Arial" panose="020B0604020202020204" pitchFamily="34" charset="0"/>
              <a:buChar char="•"/>
            </a:pPr>
            <a:endParaRPr lang="en-US" b="1" dirty="0"/>
          </a:p>
        </p:txBody>
      </p:sp>
      <p:pic>
        <p:nvPicPr>
          <p:cNvPr id="2050" name="Picture 2" descr="Livre ouvert illustration de vecteur. Illustration du ...">
            <a:extLst>
              <a:ext uri="{FF2B5EF4-FFF2-40B4-BE49-F238E27FC236}">
                <a16:creationId xmlns:a16="http://schemas.microsoft.com/office/drawing/2014/main" id="{080EC9A5-500C-B929-2B01-13C3CB9208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04" t="-928" r="11726" b="8339"/>
          <a:stretch/>
        </p:blipFill>
        <p:spPr bwMode="auto">
          <a:xfrm>
            <a:off x="5309752" y="1751342"/>
            <a:ext cx="3720331" cy="3021492"/>
          </a:xfrm>
          <a:prstGeom prst="rect">
            <a:avLst/>
          </a:prstGeom>
          <a:noFill/>
          <a:extLst>
            <a:ext uri="{909E8E84-426E-40DD-AFC4-6F175D3DCCD1}">
              <a14:hiddenFill xmlns:a14="http://schemas.microsoft.com/office/drawing/2010/main">
                <a:solidFill>
                  <a:srgbClr val="FFFFFF"/>
                </a:solidFill>
              </a14:hiddenFill>
            </a:ext>
          </a:extLst>
        </p:spPr>
      </p:pic>
      <p:pic>
        <p:nvPicPr>
          <p:cNvPr id="2069" name="Picture 2068">
            <a:extLst>
              <a:ext uri="{FF2B5EF4-FFF2-40B4-BE49-F238E27FC236}">
                <a16:creationId xmlns:a16="http://schemas.microsoft.com/office/drawing/2014/main" id="{152FC0E9-C565-B970-F4FA-87E026EDE62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071" name="Straight Connector 2070">
            <a:extLst>
              <a:ext uri="{FF2B5EF4-FFF2-40B4-BE49-F238E27FC236}">
                <a16:creationId xmlns:a16="http://schemas.microsoft.com/office/drawing/2014/main" id="{AB99DA29-13C5-102B-661B-0A1C2AA75C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849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checkerboard(across)">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grpId="0" nodeType="clickEffect">
                                  <p:stCondLst>
                                    <p:cond delay="0"/>
                                  </p:stCondLst>
                                  <p:childTnLst>
                                    <p:animRot by="21600000">
                                      <p:cBhvr>
                                        <p:cTn id="16" dur="2000" fill="hold"/>
                                        <p:tgtEl>
                                          <p:spTgt spid="3">
                                            <p:txEl>
                                              <p:pRg st="0" end="0"/>
                                            </p:txEl>
                                          </p:spTgt>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8" presetClass="emph" presetSubtype="0" fill="hold" grpId="0" nodeType="clickEffect">
                                  <p:stCondLst>
                                    <p:cond delay="0"/>
                                  </p:stCondLst>
                                  <p:childTnLst>
                                    <p:animRot by="21600000">
                                      <p:cBhvr>
                                        <p:cTn id="20"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2" name="Rectangle 2061">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2064" name="Picture 2056">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066" name="Straight Connector 2058">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068" name="Straight Connector 2060">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70" name="Rectangle 2069">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Livre ouvert illustration de vecteur. Illustration du ...">
            <a:extLst>
              <a:ext uri="{FF2B5EF4-FFF2-40B4-BE49-F238E27FC236}">
                <a16:creationId xmlns:a16="http://schemas.microsoft.com/office/drawing/2014/main" id="{86DD8781-A2EB-E599-7341-8EE168A29856}"/>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t="4760" r="-2" b="-2"/>
          <a:stretch/>
        </p:blipFill>
        <p:spPr bwMode="auto">
          <a:xfrm>
            <a:off x="228" y="10"/>
            <a:ext cx="914377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72"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2074"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075" name="Rectangle 2074">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re 1">
            <a:extLst>
              <a:ext uri="{FF2B5EF4-FFF2-40B4-BE49-F238E27FC236}">
                <a16:creationId xmlns:a16="http://schemas.microsoft.com/office/drawing/2014/main" id="{E5AD7C06-F45E-4858-B0E9-9786323124CE}"/>
              </a:ext>
            </a:extLst>
          </p:cNvPr>
          <p:cNvSpPr>
            <a:spLocks noGrp="1"/>
          </p:cNvSpPr>
          <p:nvPr>
            <p:ph type="title"/>
          </p:nvPr>
        </p:nvSpPr>
        <p:spPr>
          <a:xfrm>
            <a:off x="847703" y="1193800"/>
            <a:ext cx="2394787" cy="4699000"/>
          </a:xfrm>
        </p:spPr>
        <p:txBody>
          <a:bodyPr vert="horz" lIns="91440" tIns="45720" rIns="91440" bIns="45720" rtlCol="0" anchor="ctr">
            <a:normAutofit/>
          </a:bodyPr>
          <a:lstStyle/>
          <a:p>
            <a:pPr defTabSz="914400"/>
            <a:br>
              <a:rPr lang="en-US" sz="3000" dirty="0"/>
            </a:br>
            <a:r>
              <a:rPr lang="en-US" sz="3000" dirty="0"/>
              <a:t>DEFINITION DU CONCEPT DE COHESION SOCIALE</a:t>
            </a:r>
          </a:p>
        </p:txBody>
      </p:sp>
      <p:cxnSp>
        <p:nvCxnSpPr>
          <p:cNvPr id="2076" name="Straight Connector 2070">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148B65F7-5C9C-4D95-A85E-CB24C156D4F6}"/>
              </a:ext>
            </a:extLst>
          </p:cNvPr>
          <p:cNvSpPr>
            <a:spLocks noGrp="1"/>
          </p:cNvSpPr>
          <p:nvPr>
            <p:ph type="body" sz="half" idx="2"/>
          </p:nvPr>
        </p:nvSpPr>
        <p:spPr>
          <a:xfrm>
            <a:off x="3485210" y="-1"/>
            <a:ext cx="5658562" cy="6779167"/>
          </a:xfrm>
        </p:spPr>
        <p:txBody>
          <a:bodyPr vert="horz" lIns="91440" tIns="45720" rIns="91440" bIns="45720" rtlCol="0" anchor="ctr">
            <a:normAutofit/>
          </a:bodyPr>
          <a:lstStyle/>
          <a:p>
            <a:pPr indent="-228600" algn="just" defTabSz="914400">
              <a:lnSpc>
                <a:spcPct val="110000"/>
              </a:lnSpc>
              <a:buFont typeface="Arial" panose="020B0604020202020204" pitchFamily="34" charset="0"/>
              <a:buChar char="•"/>
            </a:pPr>
            <a:r>
              <a:rPr lang="en-US" i="1" dirty="0"/>
              <a:t>Catholic Relief Service</a:t>
            </a:r>
            <a:r>
              <a:rPr lang="en-US" dirty="0"/>
              <a:t> (CRS) </a:t>
            </a:r>
            <a:r>
              <a:rPr lang="en-US" dirty="0" err="1"/>
              <a:t>considère</a:t>
            </a:r>
            <a:r>
              <a:rPr lang="en-US" dirty="0"/>
              <a:t> la </a:t>
            </a:r>
            <a:r>
              <a:rPr lang="en-US" dirty="0" err="1"/>
              <a:t>cohésion</a:t>
            </a:r>
            <a:r>
              <a:rPr lang="en-US" dirty="0"/>
              <a:t> </a:t>
            </a:r>
            <a:r>
              <a:rPr lang="en-US" dirty="0" err="1"/>
              <a:t>sociale</a:t>
            </a:r>
            <a:r>
              <a:rPr lang="en-US" dirty="0"/>
              <a:t> </a:t>
            </a:r>
            <a:r>
              <a:rPr lang="en-US" dirty="0" err="1"/>
              <a:t>comme</a:t>
            </a:r>
            <a:r>
              <a:rPr lang="en-US" dirty="0"/>
              <a:t> la force, la </a:t>
            </a:r>
            <a:r>
              <a:rPr lang="en-US" dirty="0" err="1"/>
              <a:t>qualité</a:t>
            </a:r>
            <a:r>
              <a:rPr lang="en-US" dirty="0"/>
              <a:t> et la </a:t>
            </a:r>
            <a:r>
              <a:rPr lang="en-US" dirty="0" err="1"/>
              <a:t>diversité</a:t>
            </a:r>
            <a:r>
              <a:rPr lang="en-US" dirty="0"/>
              <a:t> des relations entre les </a:t>
            </a:r>
            <a:r>
              <a:rPr lang="en-US" dirty="0" err="1"/>
              <a:t>individus</a:t>
            </a:r>
            <a:r>
              <a:rPr lang="en-US" dirty="0"/>
              <a:t>, les </a:t>
            </a:r>
            <a:r>
              <a:rPr lang="en-US" dirty="0" err="1"/>
              <a:t>groupes</a:t>
            </a:r>
            <a:r>
              <a:rPr lang="en-US" dirty="0"/>
              <a:t> et les </a:t>
            </a:r>
            <a:r>
              <a:rPr lang="en-US" dirty="0" err="1"/>
              <a:t>communautés</a:t>
            </a:r>
            <a:r>
              <a:rPr lang="en-US" dirty="0"/>
              <a:t>, </a:t>
            </a:r>
            <a:r>
              <a:rPr lang="en-US" dirty="0" err="1"/>
              <a:t>ainsi</a:t>
            </a:r>
            <a:r>
              <a:rPr lang="en-US" dirty="0"/>
              <a:t> que les liens entre la société et </a:t>
            </a:r>
            <a:r>
              <a:rPr lang="en-US" dirty="0" err="1"/>
              <a:t>l’État</a:t>
            </a:r>
            <a:r>
              <a:rPr lang="en-US" dirty="0"/>
              <a:t>, les </a:t>
            </a:r>
            <a:r>
              <a:rPr lang="en-US" dirty="0" err="1"/>
              <a:t>marchés</a:t>
            </a:r>
            <a:r>
              <a:rPr lang="en-US" dirty="0"/>
              <a:t> et </a:t>
            </a:r>
            <a:r>
              <a:rPr lang="en-US" dirty="0" err="1"/>
              <a:t>autres</a:t>
            </a:r>
            <a:r>
              <a:rPr lang="en-US" dirty="0"/>
              <a:t> institutions, </a:t>
            </a:r>
            <a:r>
              <a:rPr lang="en-US" dirty="0" err="1"/>
              <a:t>tous</a:t>
            </a:r>
            <a:r>
              <a:rPr lang="en-US" dirty="0"/>
              <a:t> </a:t>
            </a:r>
            <a:r>
              <a:rPr lang="en-US" dirty="0" err="1"/>
              <a:t>basés</a:t>
            </a:r>
            <a:r>
              <a:rPr lang="en-US" dirty="0"/>
              <a:t> sur la </a:t>
            </a:r>
            <a:r>
              <a:rPr lang="en-US" dirty="0" err="1"/>
              <a:t>confiance</a:t>
            </a:r>
            <a:r>
              <a:rPr lang="en-US" dirty="0"/>
              <a:t>, le respect, la </a:t>
            </a:r>
            <a:r>
              <a:rPr lang="en-US" dirty="0" err="1"/>
              <a:t>réciprocité</a:t>
            </a:r>
            <a:r>
              <a:rPr lang="en-US" dirty="0"/>
              <a:t> et </a:t>
            </a:r>
            <a:r>
              <a:rPr lang="en-US" dirty="0" err="1"/>
              <a:t>l’égalité</a:t>
            </a:r>
            <a:r>
              <a:rPr lang="en-US" dirty="0"/>
              <a:t> des chances, pour la </a:t>
            </a:r>
            <a:r>
              <a:rPr lang="en-US" dirty="0" err="1"/>
              <a:t>dignité</a:t>
            </a:r>
            <a:r>
              <a:rPr lang="en-US" dirty="0"/>
              <a:t> et le bien-</a:t>
            </a:r>
            <a:r>
              <a:rPr lang="en-US" dirty="0" err="1"/>
              <a:t>être</a:t>
            </a:r>
            <a:r>
              <a:rPr lang="en-US" dirty="0"/>
              <a:t> de </a:t>
            </a:r>
            <a:r>
              <a:rPr lang="en-US" dirty="0" err="1"/>
              <a:t>chaque</a:t>
            </a:r>
            <a:r>
              <a:rPr lang="en-US" dirty="0"/>
              <a:t> </a:t>
            </a:r>
            <a:r>
              <a:rPr lang="en-US" dirty="0" err="1"/>
              <a:t>personne</a:t>
            </a:r>
            <a:r>
              <a:rPr lang="en-US" dirty="0"/>
              <a:t> et le bien </a:t>
            </a:r>
            <a:r>
              <a:rPr lang="en-US" dirty="0" err="1"/>
              <a:t>commun</a:t>
            </a:r>
            <a:r>
              <a:rPr lang="en-US" dirty="0"/>
              <a:t> de </a:t>
            </a:r>
            <a:r>
              <a:rPr lang="en-US" dirty="0" err="1"/>
              <a:t>tous</a:t>
            </a:r>
            <a:r>
              <a:rPr lang="en-US" dirty="0"/>
              <a:t>.</a:t>
            </a:r>
          </a:p>
          <a:p>
            <a:pPr indent="-228600" algn="just" defTabSz="914400">
              <a:lnSpc>
                <a:spcPct val="110000"/>
              </a:lnSpc>
              <a:buFont typeface="Arial" panose="020B0604020202020204" pitchFamily="34" charset="0"/>
              <a:buChar char="•"/>
            </a:pPr>
            <a:r>
              <a:rPr lang="en-US" dirty="0" err="1"/>
              <a:t>Selon</a:t>
            </a:r>
            <a:r>
              <a:rPr lang="en-US" dirty="0"/>
              <a:t> le Conseil de </a:t>
            </a:r>
            <a:r>
              <a:rPr lang="en-US" dirty="0" err="1"/>
              <a:t>l’Europe</a:t>
            </a:r>
            <a:r>
              <a:rPr lang="en-US" dirty="0"/>
              <a:t>, la </a:t>
            </a:r>
            <a:r>
              <a:rPr lang="en-US" dirty="0" err="1"/>
              <a:t>cohésion</a:t>
            </a:r>
            <a:r>
              <a:rPr lang="en-US" dirty="0"/>
              <a:t> </a:t>
            </a:r>
            <a:r>
              <a:rPr lang="en-US" dirty="0" err="1"/>
              <a:t>sociale</a:t>
            </a:r>
            <a:r>
              <a:rPr lang="en-US" dirty="0"/>
              <a:t> conduit à </a:t>
            </a:r>
            <a:r>
              <a:rPr lang="en-US" dirty="0" err="1"/>
              <a:t>valoriser</a:t>
            </a:r>
            <a:r>
              <a:rPr lang="en-US" dirty="0"/>
              <a:t> le </a:t>
            </a:r>
            <a:r>
              <a:rPr lang="en-US" dirty="0" err="1"/>
              <a:t>contenu</a:t>
            </a:r>
            <a:r>
              <a:rPr lang="en-US" dirty="0"/>
              <a:t> des droits de </a:t>
            </a:r>
            <a:r>
              <a:rPr lang="en-US" dirty="0" err="1"/>
              <a:t>l’individu</a:t>
            </a:r>
            <a:r>
              <a:rPr lang="en-US" dirty="0"/>
              <a:t> par la participation collective, la </a:t>
            </a:r>
            <a:r>
              <a:rPr lang="en-US" dirty="0" err="1"/>
              <a:t>prise</a:t>
            </a:r>
            <a:r>
              <a:rPr lang="en-US" dirty="0"/>
              <a:t> </a:t>
            </a:r>
            <a:r>
              <a:rPr lang="en-US" dirty="0" err="1"/>
              <a:t>en</a:t>
            </a:r>
            <a:r>
              <a:rPr lang="en-US" dirty="0"/>
              <a:t> </a:t>
            </a:r>
            <a:r>
              <a:rPr lang="en-US" dirty="0" err="1"/>
              <a:t>compte</a:t>
            </a:r>
            <a:r>
              <a:rPr lang="en-US" dirty="0"/>
              <a:t> de la distribution des </a:t>
            </a:r>
            <a:r>
              <a:rPr lang="en-US" dirty="0" err="1"/>
              <a:t>bénéfices</a:t>
            </a:r>
            <a:r>
              <a:rPr lang="en-US" dirty="0"/>
              <a:t> </a:t>
            </a:r>
            <a:r>
              <a:rPr lang="en-US" dirty="0" err="1"/>
              <a:t>sociaux</a:t>
            </a:r>
            <a:r>
              <a:rPr lang="en-US" dirty="0"/>
              <a:t> et la reconnaissance de la </a:t>
            </a:r>
            <a:r>
              <a:rPr lang="en-US" dirty="0" err="1"/>
              <a:t>diversité</a:t>
            </a:r>
            <a:endParaRPr lang="en-US" dirty="0"/>
          </a:p>
          <a:p>
            <a:pPr marL="0" indent="-228600" algn="just" defTabSz="914400">
              <a:lnSpc>
                <a:spcPct val="110000"/>
              </a:lnSpc>
              <a:buFont typeface="Arial" panose="020B0604020202020204" pitchFamily="34" charset="0"/>
              <a:buChar char="•"/>
            </a:pPr>
            <a:endParaRPr lang="en-US" b="1" dirty="0"/>
          </a:p>
          <a:p>
            <a:pPr indent="-228600" algn="just" defTabSz="914400">
              <a:lnSpc>
                <a:spcPct val="110000"/>
              </a:lnSpc>
              <a:buFont typeface="Arial" panose="020B0604020202020204" pitchFamily="34" charset="0"/>
              <a:buChar char="•"/>
            </a:pPr>
            <a:endParaRPr lang="en-US" b="1" dirty="0"/>
          </a:p>
        </p:txBody>
      </p:sp>
      <p:sp>
        <p:nvSpPr>
          <p:cNvPr id="2077"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32283248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8" presetClass="entr" presetSubtype="12"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strips(downLeft)">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B37427-AD61-8F91-B14A-AFF90AABB287}"/>
              </a:ext>
            </a:extLst>
          </p:cNvPr>
          <p:cNvSpPr>
            <a:spLocks noGrp="1"/>
          </p:cNvSpPr>
          <p:nvPr>
            <p:ph type="title"/>
          </p:nvPr>
        </p:nvSpPr>
        <p:spPr>
          <a:xfrm>
            <a:off x="105103" y="646868"/>
            <a:ext cx="8933794" cy="1049235"/>
          </a:xfrm>
        </p:spPr>
        <p:txBody>
          <a:bodyPr vert="horz" lIns="91440" tIns="45720" rIns="91440" bIns="0" rtlCol="0">
            <a:normAutofit/>
          </a:bodyPr>
          <a:lstStyle/>
          <a:p>
            <a:pPr defTabSz="914400"/>
            <a:r>
              <a:rPr lang="fr-FR" b="1" dirty="0"/>
              <a:t>Définition de la cohésion sociale </a:t>
            </a:r>
            <a:endParaRPr lang="en-US" sz="3000" dirty="0"/>
          </a:p>
        </p:txBody>
      </p:sp>
      <p:sp>
        <p:nvSpPr>
          <p:cNvPr id="3" name="Espace réservé du contenu 2">
            <a:extLst>
              <a:ext uri="{FF2B5EF4-FFF2-40B4-BE49-F238E27FC236}">
                <a16:creationId xmlns:a16="http://schemas.microsoft.com/office/drawing/2014/main" id="{B3463D46-B1F0-ECAB-432E-1F5379F0931B}"/>
              </a:ext>
            </a:extLst>
          </p:cNvPr>
          <p:cNvSpPr>
            <a:spLocks noGrp="1"/>
          </p:cNvSpPr>
          <p:nvPr>
            <p:ph idx="1"/>
          </p:nvPr>
        </p:nvSpPr>
        <p:spPr>
          <a:xfrm>
            <a:off x="105103" y="1847088"/>
            <a:ext cx="5064566" cy="4206379"/>
          </a:xfrm>
        </p:spPr>
        <p:txBody>
          <a:bodyPr vert="horz" lIns="91440" tIns="91440" rIns="91440" bIns="91440" rtlCol="0">
            <a:normAutofit fontScale="85000" lnSpcReduction="10000"/>
          </a:bodyPr>
          <a:lstStyle/>
          <a:p>
            <a:pPr algn="just" defTabSz="914400">
              <a:lnSpc>
                <a:spcPct val="110000"/>
              </a:lnSpc>
            </a:pPr>
            <a:r>
              <a:rPr lang="fr-FR" dirty="0"/>
              <a:t>La cohésion sociale traduit la capacité d’un groupe à vivre ensemble, à travers le partage de normes et de valeurs, l’existence de relations de confiance et de solidarité, la constitution de réseaux sociaux, le sentiment d’appartenance à une, même communauté et un fort attachement au lieu de vie (</a:t>
            </a:r>
            <a:r>
              <a:rPr lang="fr-FR" dirty="0" err="1"/>
              <a:t>Carpiano</a:t>
            </a:r>
            <a:r>
              <a:rPr lang="fr-FR" dirty="0"/>
              <a:t>, 2006 ; Forrest et Kearns, 2001). </a:t>
            </a:r>
          </a:p>
          <a:p>
            <a:pPr algn="just" defTabSz="914400">
              <a:lnSpc>
                <a:spcPct val="110000"/>
              </a:lnSpc>
            </a:pPr>
            <a:r>
              <a:rPr lang="fr-FR" dirty="0"/>
              <a:t>L’une des dimensions importantes de la cohésion sociale est la mixité sociale qui renvoie à la coexistence de différents groupes sociaux (au sein d’une même unité géographique, autour d’un service ou d’un bien public, autour de valeurs partagées, etc.) (Brun et al., 2003). </a:t>
            </a:r>
            <a:endParaRPr lang="en-US" sz="1800" cap="all" dirty="0"/>
          </a:p>
        </p:txBody>
      </p:sp>
      <p:pic>
        <p:nvPicPr>
          <p:cNvPr id="1030" name="Picture 6">
            <a:extLst>
              <a:ext uri="{FF2B5EF4-FFF2-40B4-BE49-F238E27FC236}">
                <a16:creationId xmlns:a16="http://schemas.microsoft.com/office/drawing/2014/main" id="{A696E452-EA79-15FD-9ED6-A094137E9A3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69897" y="1930760"/>
            <a:ext cx="4078977" cy="3776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39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heckerboard(across)">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heckerboard(across)">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nforcer la cohésion sociale dans la commune de Dori, Burkina Faso">
            <a:extLst>
              <a:ext uri="{FF2B5EF4-FFF2-40B4-BE49-F238E27FC236}">
                <a16:creationId xmlns:a16="http://schemas.microsoft.com/office/drawing/2014/main" id="{74D663FF-4289-B9A2-F57D-18DE7DC80FD0}"/>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l="26109" r="14226" b="1"/>
          <a:stretch/>
        </p:blipFill>
        <p:spPr bwMode="auto">
          <a:xfrm>
            <a:off x="228" y="10"/>
            <a:ext cx="914377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2059"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061" name="Rectangle 2060">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re 1">
            <a:extLst>
              <a:ext uri="{FF2B5EF4-FFF2-40B4-BE49-F238E27FC236}">
                <a16:creationId xmlns:a16="http://schemas.microsoft.com/office/drawing/2014/main" id="{76121DBF-41CC-2717-F42C-162FB7B6E969}"/>
              </a:ext>
            </a:extLst>
          </p:cNvPr>
          <p:cNvSpPr>
            <a:spLocks noGrp="1"/>
          </p:cNvSpPr>
          <p:nvPr>
            <p:ph type="title"/>
          </p:nvPr>
        </p:nvSpPr>
        <p:spPr>
          <a:xfrm>
            <a:off x="847703" y="1193800"/>
            <a:ext cx="2394787" cy="4699000"/>
          </a:xfrm>
        </p:spPr>
        <p:txBody>
          <a:bodyPr vert="horz" lIns="91440" tIns="45720" rIns="91440" bIns="45720" rtlCol="0" anchor="ctr">
            <a:normAutofit/>
          </a:bodyPr>
          <a:lstStyle/>
          <a:p>
            <a:r>
              <a:rPr lang="en-US" dirty="0" err="1"/>
              <a:t>Pourquoi</a:t>
            </a:r>
            <a:r>
              <a:rPr lang="en-US" dirty="0"/>
              <a:t> la cohesion </a:t>
            </a:r>
            <a:r>
              <a:rPr lang="en-US" dirty="0" err="1"/>
              <a:t>sociale</a:t>
            </a:r>
            <a:r>
              <a:rPr lang="en-US" dirty="0"/>
              <a:t>?</a:t>
            </a:r>
          </a:p>
        </p:txBody>
      </p:sp>
      <p:cxnSp>
        <p:nvCxnSpPr>
          <p:cNvPr id="2063" name="Straight Connector 2062">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texte 2">
            <a:extLst>
              <a:ext uri="{FF2B5EF4-FFF2-40B4-BE49-F238E27FC236}">
                <a16:creationId xmlns:a16="http://schemas.microsoft.com/office/drawing/2014/main" id="{5770D700-AC64-B4BF-5D87-4EBCFD2ACCA0}"/>
              </a:ext>
            </a:extLst>
          </p:cNvPr>
          <p:cNvSpPr>
            <a:spLocks noGrp="1"/>
          </p:cNvSpPr>
          <p:nvPr>
            <p:ph idx="1"/>
          </p:nvPr>
        </p:nvSpPr>
        <p:spPr>
          <a:xfrm>
            <a:off x="3490722" y="850122"/>
            <a:ext cx="5653050" cy="5929050"/>
          </a:xfrm>
        </p:spPr>
        <p:txBody>
          <a:bodyPr vert="horz" lIns="91440" tIns="45720" rIns="91440" bIns="45720" rtlCol="0" anchor="ctr">
            <a:noAutofit/>
          </a:bodyPr>
          <a:lstStyle/>
          <a:p>
            <a:pPr marL="0" indent="0" algn="just">
              <a:lnSpc>
                <a:spcPct val="110000"/>
              </a:lnSpc>
              <a:buNone/>
            </a:pPr>
            <a:endParaRPr lang="en-US" sz="1800" dirty="0"/>
          </a:p>
          <a:p>
            <a:pPr algn="just">
              <a:lnSpc>
                <a:spcPct val="110000"/>
              </a:lnSpc>
            </a:pPr>
            <a:endParaRPr lang="fr-BJ" sz="1800" dirty="0"/>
          </a:p>
          <a:p>
            <a:pPr algn="just">
              <a:lnSpc>
                <a:spcPct val="110000"/>
              </a:lnSpc>
            </a:pPr>
            <a:endParaRPr lang="fr-BJ" sz="1800" dirty="0"/>
          </a:p>
          <a:p>
            <a:pPr algn="just">
              <a:lnSpc>
                <a:spcPct val="110000"/>
              </a:lnSpc>
            </a:pPr>
            <a:endParaRPr lang="fr-BJ" sz="1800" dirty="0"/>
          </a:p>
          <a:p>
            <a:pPr algn="just">
              <a:lnSpc>
                <a:spcPct val="110000"/>
              </a:lnSpc>
            </a:pPr>
            <a:endParaRPr lang="fr-BJ" sz="1800" dirty="0"/>
          </a:p>
          <a:p>
            <a:pPr algn="just">
              <a:lnSpc>
                <a:spcPct val="110000"/>
              </a:lnSpc>
            </a:pPr>
            <a:r>
              <a:rPr lang="fr-BJ" sz="1800" dirty="0"/>
              <a:t>Dans nos sociétés modernes, nous assistons aux  changements de société qui comportent des risques accrus d’inégalité et d’instabilité. </a:t>
            </a:r>
          </a:p>
          <a:p>
            <a:pPr lvl="0" algn="just">
              <a:lnSpc>
                <a:spcPct val="110000"/>
              </a:lnSpc>
            </a:pPr>
            <a:r>
              <a:rPr lang="fr-FR" sz="1800" dirty="0"/>
              <a:t>Nos sociétés sont marquées par des clivages sociaux, économiques et politiques fondés sur l’ethnicité, le statut social (noble vs servile ; autochtone vs étranger), la race, la religion, la classe sociale, le genre, l’âge, la condition physique et la géographie </a:t>
            </a:r>
            <a:endParaRPr lang="fr-BJ" sz="1800" dirty="0"/>
          </a:p>
          <a:p>
            <a:pPr lvl="0" algn="just">
              <a:lnSpc>
                <a:spcPct val="110000"/>
              </a:lnSpc>
            </a:pPr>
            <a:r>
              <a:rPr lang="fr-FR" sz="1800" dirty="0"/>
              <a:t>Ces clivages, se traduisent par des formes d’injustice flagrantes, des dynamiques d’exclusion dans l’accès aux ressources, aux biens et aux services publics</a:t>
            </a:r>
            <a:endParaRPr lang="fr-BJ" sz="1800" dirty="0"/>
          </a:p>
          <a:p>
            <a:pPr lvl="0" algn="just">
              <a:lnSpc>
                <a:spcPct val="110000"/>
              </a:lnSpc>
            </a:pPr>
            <a:r>
              <a:rPr lang="fr-FR" sz="1800" dirty="0"/>
              <a:t>Ils sont entretenus par des pratiques de mauvaise gouvernance qui donnent lieu à de violents conflits (politiques; économiques; socioculturels). </a:t>
            </a:r>
            <a:endParaRPr lang="fr-BJ" sz="1800" dirty="0"/>
          </a:p>
          <a:p>
            <a:pPr lvl="0" algn="just">
              <a:lnSpc>
                <a:spcPct val="110000"/>
              </a:lnSpc>
            </a:pPr>
            <a:r>
              <a:rPr lang="fr-FR" sz="1800" dirty="0"/>
              <a:t>Les solutions à ces clivages sont parfois tout aussi disparates, exclusives et stigmatisantes</a:t>
            </a:r>
            <a:endParaRPr lang="fr-BJ" sz="1800" dirty="0"/>
          </a:p>
          <a:p>
            <a:pPr algn="just">
              <a:lnSpc>
                <a:spcPct val="110000"/>
              </a:lnSpc>
            </a:pPr>
            <a:endParaRPr lang="en-US" sz="1800" dirty="0"/>
          </a:p>
          <a:p>
            <a:pPr algn="just">
              <a:lnSpc>
                <a:spcPct val="110000"/>
              </a:lnSpc>
            </a:pPr>
            <a:endParaRPr lang="en-US" sz="1800" dirty="0"/>
          </a:p>
          <a:p>
            <a:pPr algn="just">
              <a:lnSpc>
                <a:spcPct val="110000"/>
              </a:lnSpc>
            </a:pPr>
            <a:endParaRPr lang="en-US" sz="1800" dirty="0"/>
          </a:p>
          <a:p>
            <a:pPr algn="just">
              <a:lnSpc>
                <a:spcPct val="110000"/>
              </a:lnSpc>
            </a:pPr>
            <a:endParaRPr lang="en-US" sz="1800" dirty="0"/>
          </a:p>
          <a:p>
            <a:pPr algn="just">
              <a:lnSpc>
                <a:spcPct val="110000"/>
              </a:lnSpc>
            </a:pPr>
            <a:r>
              <a:rPr lang="en-US" sz="1800" dirty="0"/>
              <a:t>.</a:t>
            </a:r>
          </a:p>
        </p:txBody>
      </p:sp>
      <p:sp>
        <p:nvSpPr>
          <p:cNvPr id="2065"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17417753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6" name="Rectangle 2075">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2078" name="Picture 2077">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080" name="Straight Connector 2079">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082" name="Straight Connector 2081">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84" name="Rectangle 2083">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nforcer la cohésion sociale dans la commune de Dori, Burkina Faso">
            <a:extLst>
              <a:ext uri="{FF2B5EF4-FFF2-40B4-BE49-F238E27FC236}">
                <a16:creationId xmlns:a16="http://schemas.microsoft.com/office/drawing/2014/main" id="{74D663FF-4289-B9A2-F57D-18DE7DC80FD0}"/>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l="26109" r="14226" b="1"/>
          <a:stretch/>
        </p:blipFill>
        <p:spPr bwMode="auto">
          <a:xfrm>
            <a:off x="228" y="10"/>
            <a:ext cx="914377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86"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2088"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090" name="Rectangle 2089">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re 1">
            <a:extLst>
              <a:ext uri="{FF2B5EF4-FFF2-40B4-BE49-F238E27FC236}">
                <a16:creationId xmlns:a16="http://schemas.microsoft.com/office/drawing/2014/main" id="{76121DBF-41CC-2717-F42C-162FB7B6E969}"/>
              </a:ext>
            </a:extLst>
          </p:cNvPr>
          <p:cNvSpPr>
            <a:spLocks noGrp="1"/>
          </p:cNvSpPr>
          <p:nvPr>
            <p:ph type="title"/>
          </p:nvPr>
        </p:nvSpPr>
        <p:spPr>
          <a:xfrm>
            <a:off x="847703" y="1193800"/>
            <a:ext cx="2394787" cy="4699000"/>
          </a:xfrm>
        </p:spPr>
        <p:txBody>
          <a:bodyPr vert="horz" lIns="91440" tIns="45720" rIns="91440" bIns="45720" rtlCol="0" anchor="ctr">
            <a:normAutofit/>
          </a:bodyPr>
          <a:lstStyle/>
          <a:p>
            <a:pPr defTabSz="914400"/>
            <a:br>
              <a:rPr lang="en-US" sz="2500" dirty="0"/>
            </a:br>
            <a:br>
              <a:rPr lang="en-US" sz="2500" dirty="0"/>
            </a:br>
            <a:br>
              <a:rPr lang="en-US" sz="2500" dirty="0"/>
            </a:br>
            <a:br>
              <a:rPr lang="en-US" sz="2500" dirty="0"/>
            </a:br>
            <a:br>
              <a:rPr lang="en-US" sz="2500" dirty="0"/>
            </a:br>
            <a:br>
              <a:rPr lang="en-US" sz="2500" dirty="0"/>
            </a:br>
            <a:r>
              <a:rPr lang="en-US" sz="2500" dirty="0" err="1"/>
              <a:t>Pourquoi</a:t>
            </a:r>
            <a:r>
              <a:rPr lang="en-US" sz="2500" dirty="0"/>
              <a:t> la cohesion </a:t>
            </a:r>
            <a:r>
              <a:rPr lang="en-US" sz="2500" dirty="0" err="1"/>
              <a:t>sociale</a:t>
            </a:r>
            <a:r>
              <a:rPr lang="en-US" sz="2500" dirty="0"/>
              <a:t> </a:t>
            </a:r>
            <a:r>
              <a:rPr lang="en-US" sz="2500" dirty="0" err="1"/>
              <a:t>est</a:t>
            </a:r>
            <a:r>
              <a:rPr lang="en-US" sz="2500" dirty="0"/>
              <a:t>-ELLE IMPORTANTE?</a:t>
            </a:r>
            <a:br>
              <a:rPr lang="en-US" sz="2500" dirty="0"/>
            </a:br>
            <a:endParaRPr lang="en-US" sz="2500" dirty="0"/>
          </a:p>
        </p:txBody>
      </p:sp>
      <p:cxnSp>
        <p:nvCxnSpPr>
          <p:cNvPr id="2092" name="Straight Connector 2091">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texte 2">
            <a:extLst>
              <a:ext uri="{FF2B5EF4-FFF2-40B4-BE49-F238E27FC236}">
                <a16:creationId xmlns:a16="http://schemas.microsoft.com/office/drawing/2014/main" id="{5770D700-AC64-B4BF-5D87-4EBCFD2ACCA0}"/>
              </a:ext>
            </a:extLst>
          </p:cNvPr>
          <p:cNvSpPr>
            <a:spLocks noGrp="1"/>
          </p:cNvSpPr>
          <p:nvPr>
            <p:ph type="body" sz="half" idx="2"/>
          </p:nvPr>
        </p:nvSpPr>
        <p:spPr>
          <a:xfrm>
            <a:off x="3563044" y="199713"/>
            <a:ext cx="5465340" cy="6658266"/>
          </a:xfrm>
        </p:spPr>
        <p:txBody>
          <a:bodyPr vert="horz" lIns="91440" tIns="45720" rIns="91440" bIns="45720" rtlCol="0" anchor="ctr">
            <a:noAutofit/>
          </a:bodyPr>
          <a:lstStyle/>
          <a:p>
            <a:pPr marL="285750" indent="-228600" defTabSz="914400">
              <a:lnSpc>
                <a:spcPct val="110000"/>
              </a:lnSpc>
              <a:buFont typeface="Arial" panose="020B0604020202020204" pitchFamily="34" charset="0"/>
              <a:buChar char="•"/>
            </a:pPr>
            <a:endParaRPr lang="en-US" sz="2400" dirty="0"/>
          </a:p>
          <a:p>
            <a:pPr marL="285750" indent="-228600" defTabSz="914400">
              <a:lnSpc>
                <a:spcPct val="110000"/>
              </a:lnSpc>
              <a:buFont typeface="Arial" panose="020B0604020202020204" pitchFamily="34" charset="0"/>
              <a:buChar char="•"/>
            </a:pPr>
            <a:endParaRPr lang="en-US" sz="2400" dirty="0"/>
          </a:p>
          <a:p>
            <a:pPr marL="285750" indent="-228600" defTabSz="914400">
              <a:lnSpc>
                <a:spcPct val="110000"/>
              </a:lnSpc>
              <a:buFont typeface="Arial" panose="020B0604020202020204" pitchFamily="34" charset="0"/>
              <a:buChar char="•"/>
            </a:pPr>
            <a:endParaRPr lang="en-US" sz="2400" dirty="0"/>
          </a:p>
          <a:p>
            <a:pPr marL="285750" indent="-228600" defTabSz="914400">
              <a:lnSpc>
                <a:spcPct val="110000"/>
              </a:lnSpc>
              <a:buFont typeface="Arial" panose="020B0604020202020204" pitchFamily="34" charset="0"/>
              <a:buChar char="•"/>
            </a:pPr>
            <a:endParaRPr lang="en-US" sz="2400" dirty="0"/>
          </a:p>
          <a:p>
            <a:pPr indent="-228600" defTabSz="914400">
              <a:lnSpc>
                <a:spcPct val="110000"/>
              </a:lnSpc>
              <a:buFont typeface="Arial" panose="020B0604020202020204" pitchFamily="34" charset="0"/>
              <a:buChar char="•"/>
            </a:pPr>
            <a:endParaRPr lang="en-US" sz="2400" dirty="0"/>
          </a:p>
          <a:p>
            <a:pPr marL="285750" indent="-228600" defTabSz="914400">
              <a:lnSpc>
                <a:spcPct val="110000"/>
              </a:lnSpc>
              <a:buFont typeface="Arial" panose="020B0604020202020204" pitchFamily="34" charset="0"/>
              <a:buChar char="•"/>
            </a:pPr>
            <a:r>
              <a:rPr lang="en-US" sz="2400" dirty="0"/>
              <a:t>Les </a:t>
            </a:r>
            <a:r>
              <a:rPr lang="en-US" sz="2400" dirty="0" err="1"/>
              <a:t>clivages</a:t>
            </a:r>
            <a:r>
              <a:rPr lang="en-US" sz="2400" dirty="0"/>
              <a:t> </a:t>
            </a:r>
            <a:r>
              <a:rPr lang="en-US" sz="2400" dirty="0" err="1"/>
              <a:t>sociaux</a:t>
            </a:r>
            <a:r>
              <a:rPr lang="en-US" sz="2400" dirty="0"/>
              <a:t>, </a:t>
            </a:r>
            <a:r>
              <a:rPr lang="en-US" sz="2400" dirty="0" err="1"/>
              <a:t>économiques</a:t>
            </a:r>
            <a:r>
              <a:rPr lang="en-US" sz="2400" dirty="0"/>
              <a:t> et politiques </a:t>
            </a:r>
            <a:r>
              <a:rPr lang="en-US" sz="2400" dirty="0" err="1"/>
              <a:t>fondés</a:t>
            </a:r>
            <a:r>
              <a:rPr lang="en-US" sz="2400" dirty="0"/>
              <a:t> sur </a:t>
            </a:r>
            <a:r>
              <a:rPr lang="en-US" sz="2400" dirty="0" err="1"/>
              <a:t>l’ethnicité</a:t>
            </a:r>
            <a:r>
              <a:rPr lang="en-US" sz="2400" dirty="0"/>
              <a:t>, le </a:t>
            </a:r>
            <a:r>
              <a:rPr lang="en-US" sz="2400" dirty="0" err="1"/>
              <a:t>statut</a:t>
            </a:r>
            <a:r>
              <a:rPr lang="en-US" sz="2400" dirty="0"/>
              <a:t> social (noble vs servile ; </a:t>
            </a:r>
            <a:r>
              <a:rPr lang="en-US" sz="2400" dirty="0" err="1"/>
              <a:t>autochtone</a:t>
            </a:r>
            <a:r>
              <a:rPr lang="en-US" sz="2400" dirty="0"/>
              <a:t> vs </a:t>
            </a:r>
            <a:r>
              <a:rPr lang="en-US" sz="2400" dirty="0" err="1"/>
              <a:t>immigré</a:t>
            </a:r>
            <a:r>
              <a:rPr lang="en-US" sz="2400" dirty="0"/>
              <a:t>), la race, la religion, la </a:t>
            </a:r>
            <a:r>
              <a:rPr lang="en-US" sz="2400" dirty="0" err="1"/>
              <a:t>classe</a:t>
            </a:r>
            <a:r>
              <a:rPr lang="en-US" sz="2400" dirty="0"/>
              <a:t> </a:t>
            </a:r>
            <a:r>
              <a:rPr lang="en-US" sz="2400" dirty="0" err="1"/>
              <a:t>sociale</a:t>
            </a:r>
            <a:r>
              <a:rPr lang="en-US" sz="2400" dirty="0"/>
              <a:t>, le genre, </a:t>
            </a:r>
            <a:r>
              <a:rPr lang="en-US" sz="2400" dirty="0" err="1"/>
              <a:t>l’âge</a:t>
            </a:r>
            <a:r>
              <a:rPr lang="en-US" sz="2400" dirty="0"/>
              <a:t>, la condition physique et la </a:t>
            </a:r>
            <a:r>
              <a:rPr lang="en-US" sz="2400" dirty="0" err="1"/>
              <a:t>géographie</a:t>
            </a:r>
            <a:r>
              <a:rPr lang="en-US" sz="2400" dirty="0"/>
              <a:t> </a:t>
            </a:r>
            <a:r>
              <a:rPr lang="en-US" sz="2400" dirty="0" err="1"/>
              <a:t>sont</a:t>
            </a:r>
            <a:r>
              <a:rPr lang="en-US" sz="2400" dirty="0"/>
              <a:t> </a:t>
            </a:r>
            <a:r>
              <a:rPr lang="en-US" sz="2400" dirty="0" err="1"/>
              <a:t>toujours</a:t>
            </a:r>
            <a:r>
              <a:rPr lang="en-US" sz="2400" dirty="0"/>
              <a:t> </a:t>
            </a:r>
            <a:r>
              <a:rPr lang="en-US" sz="2400" dirty="0" err="1"/>
              <a:t>présents</a:t>
            </a:r>
            <a:r>
              <a:rPr lang="en-US" sz="2400" dirty="0"/>
              <a:t> dans les sociétés </a:t>
            </a:r>
            <a:r>
              <a:rPr lang="en-US" sz="2400" dirty="0" err="1"/>
              <a:t>humaines</a:t>
            </a:r>
            <a:r>
              <a:rPr lang="en-US" sz="2400" dirty="0"/>
              <a:t>. </a:t>
            </a:r>
          </a:p>
          <a:p>
            <a:pPr marL="285750" indent="-228600" defTabSz="914400">
              <a:lnSpc>
                <a:spcPct val="110000"/>
              </a:lnSpc>
              <a:buFont typeface="Arial" panose="020B0604020202020204" pitchFamily="34" charset="0"/>
              <a:buChar char="•"/>
            </a:pPr>
            <a:r>
              <a:rPr lang="en-US" sz="2400" dirty="0" err="1"/>
              <a:t>Ces</a:t>
            </a:r>
            <a:r>
              <a:rPr lang="en-US" sz="2400" dirty="0"/>
              <a:t> divisions, </a:t>
            </a:r>
            <a:r>
              <a:rPr lang="en-US" sz="2400" dirty="0" err="1"/>
              <a:t>alimentées</a:t>
            </a:r>
            <a:r>
              <a:rPr lang="en-US" sz="2400" dirty="0"/>
              <a:t> par </a:t>
            </a:r>
            <a:r>
              <a:rPr lang="en-US" sz="2400" dirty="0" err="1"/>
              <a:t>l’injustice</a:t>
            </a:r>
            <a:r>
              <a:rPr lang="en-US" sz="2400" dirty="0"/>
              <a:t>, </a:t>
            </a:r>
            <a:r>
              <a:rPr lang="en-US" sz="2400" dirty="0" err="1"/>
              <a:t>l’inégalité</a:t>
            </a:r>
            <a:r>
              <a:rPr lang="en-US" sz="2400" dirty="0"/>
              <a:t>, </a:t>
            </a:r>
            <a:r>
              <a:rPr lang="en-US" sz="2400" dirty="0" err="1"/>
              <a:t>l’exclusion</a:t>
            </a:r>
            <a:r>
              <a:rPr lang="en-US" sz="2400" dirty="0"/>
              <a:t> et la </a:t>
            </a:r>
            <a:r>
              <a:rPr lang="en-US" sz="2400" dirty="0" err="1"/>
              <a:t>mauvaise</a:t>
            </a:r>
            <a:r>
              <a:rPr lang="en-US" sz="2400" dirty="0"/>
              <a:t> </a:t>
            </a:r>
            <a:r>
              <a:rPr lang="en-US" sz="2400" dirty="0" err="1"/>
              <a:t>gouvernance</a:t>
            </a:r>
            <a:r>
              <a:rPr lang="en-US" sz="2400" dirty="0"/>
              <a:t>, </a:t>
            </a:r>
            <a:r>
              <a:rPr lang="en-US" sz="2400" dirty="0" err="1"/>
              <a:t>peuvent</a:t>
            </a:r>
            <a:r>
              <a:rPr lang="en-US" sz="2400" dirty="0"/>
              <a:t> donner lieu à de </a:t>
            </a:r>
            <a:r>
              <a:rPr lang="en-US" sz="2400" dirty="0" err="1"/>
              <a:t>violents</a:t>
            </a:r>
            <a:r>
              <a:rPr lang="en-US" sz="2400" dirty="0"/>
              <a:t> </a:t>
            </a:r>
            <a:r>
              <a:rPr lang="en-US" sz="2400" dirty="0" err="1"/>
              <a:t>conflits</a:t>
            </a:r>
            <a:r>
              <a:rPr lang="en-US" sz="2400" dirty="0"/>
              <a:t>. </a:t>
            </a:r>
          </a:p>
          <a:p>
            <a:pPr marL="0" indent="-228600" defTabSz="914400">
              <a:lnSpc>
                <a:spcPct val="110000"/>
              </a:lnSpc>
              <a:buFont typeface="Arial" panose="020B0604020202020204" pitchFamily="34" charset="0"/>
              <a:buChar char="•"/>
            </a:pPr>
            <a:endParaRPr lang="en-US" sz="2400" dirty="0"/>
          </a:p>
          <a:p>
            <a:pPr marL="0" indent="-228600" defTabSz="914400">
              <a:lnSpc>
                <a:spcPct val="110000"/>
              </a:lnSpc>
              <a:buFont typeface="Arial" panose="020B0604020202020204" pitchFamily="34" charset="0"/>
              <a:buChar char="•"/>
            </a:pPr>
            <a:endParaRPr lang="en-US" sz="2400" dirty="0"/>
          </a:p>
          <a:p>
            <a:pPr marL="0" indent="-228600" defTabSz="914400">
              <a:lnSpc>
                <a:spcPct val="110000"/>
              </a:lnSpc>
              <a:buFont typeface="Arial" panose="020B0604020202020204" pitchFamily="34" charset="0"/>
              <a:buChar char="•"/>
            </a:pPr>
            <a:endParaRPr lang="en-US" sz="2400" dirty="0"/>
          </a:p>
          <a:p>
            <a:pPr marL="0" indent="-228600" defTabSz="914400">
              <a:lnSpc>
                <a:spcPct val="110000"/>
              </a:lnSpc>
              <a:buFont typeface="Arial" panose="020B0604020202020204" pitchFamily="34" charset="0"/>
              <a:buChar char="•"/>
            </a:pPr>
            <a:endParaRPr lang="en-US" sz="2400" dirty="0"/>
          </a:p>
          <a:p>
            <a:pPr marL="285750" indent="-228600" defTabSz="914400">
              <a:lnSpc>
                <a:spcPct val="110000"/>
              </a:lnSpc>
              <a:buFont typeface="Arial" panose="020B0604020202020204" pitchFamily="34" charset="0"/>
              <a:buChar char="•"/>
            </a:pPr>
            <a:r>
              <a:rPr lang="en-US" sz="2400" dirty="0"/>
              <a:t>.</a:t>
            </a:r>
          </a:p>
        </p:txBody>
      </p:sp>
      <p:sp>
        <p:nvSpPr>
          <p:cNvPr id="2094"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225231623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8" presetClass="entr" presetSubtype="12" fill="hold" grpId="0"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Effect transition="in" filter="strips(downLeft)">
                                      <p:cBhvr>
                                        <p:cTn id="11" dur="500"/>
                                        <p:tgtEl>
                                          <p:spTgt spid="3">
                                            <p:txEl>
                                              <p:pRg st="5" end="5"/>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strips(downLeft)">
                                      <p:cBhvr>
                                        <p:cTn id="16" dur="500"/>
                                        <p:tgtEl>
                                          <p:spTgt spid="3">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12" fill="hold" grpId="0" nodeType="clickEffect">
                                  <p:stCondLst>
                                    <p:cond delay="0"/>
                                  </p:stCondLst>
                                  <p:childTnLst>
                                    <p:set>
                                      <p:cBhvr>
                                        <p:cTn id="20" dur="1" fill="hold">
                                          <p:stCondLst>
                                            <p:cond delay="0"/>
                                          </p:stCondLst>
                                        </p:cTn>
                                        <p:tgtEl>
                                          <p:spTgt spid="3">
                                            <p:txEl>
                                              <p:pRg st="11" end="11"/>
                                            </p:txEl>
                                          </p:spTgt>
                                        </p:tgtEl>
                                        <p:attrNameLst>
                                          <p:attrName>style.visibility</p:attrName>
                                        </p:attrNameLst>
                                      </p:cBhvr>
                                      <p:to>
                                        <p:strVal val="visible"/>
                                      </p:to>
                                    </p:set>
                                    <p:animEffect transition="in" filter="strips(downLeft)">
                                      <p:cBhvr>
                                        <p:cTn id="2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12" name="Picture 1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4" name="Straight Connector 13">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813335" y="3528542"/>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8BC298DB-2D5C-40A1-9A78-6B4A12198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5C2355B-7CE9-4192-9142-A41CA0A0C0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re 1">
            <a:extLst>
              <a:ext uri="{FF2B5EF4-FFF2-40B4-BE49-F238E27FC236}">
                <a16:creationId xmlns:a16="http://schemas.microsoft.com/office/drawing/2014/main" id="{3A1E535C-70C5-1CC5-BCA3-EEDEFB77D4BC}"/>
              </a:ext>
            </a:extLst>
          </p:cNvPr>
          <p:cNvSpPr>
            <a:spLocks noGrp="1"/>
          </p:cNvSpPr>
          <p:nvPr>
            <p:ph type="title"/>
          </p:nvPr>
        </p:nvSpPr>
        <p:spPr>
          <a:xfrm>
            <a:off x="5343142" y="954941"/>
            <a:ext cx="3538099" cy="2560119"/>
          </a:xfrm>
        </p:spPr>
        <p:txBody>
          <a:bodyPr vert="horz" lIns="91440" tIns="45720" rIns="91440" bIns="0" rtlCol="0" anchor="b">
            <a:normAutofit/>
          </a:bodyPr>
          <a:lstStyle/>
          <a:p>
            <a:pPr defTabSz="914400"/>
            <a:r>
              <a:rPr lang="en-US" sz="4400" dirty="0" err="1"/>
              <a:t>Pourquoi</a:t>
            </a:r>
            <a:r>
              <a:rPr lang="en-US" sz="4400" dirty="0"/>
              <a:t> la cohesion </a:t>
            </a:r>
            <a:r>
              <a:rPr lang="en-US" sz="4400" dirty="0" err="1"/>
              <a:t>sociale</a:t>
            </a:r>
            <a:r>
              <a:rPr lang="en-US" sz="4400" dirty="0"/>
              <a:t>?</a:t>
            </a:r>
            <a:endParaRPr lang="en-US" sz="4200" dirty="0"/>
          </a:p>
        </p:txBody>
      </p:sp>
      <p:pic>
        <p:nvPicPr>
          <p:cNvPr id="5" name="Image 4">
            <a:extLst>
              <a:ext uri="{FF2B5EF4-FFF2-40B4-BE49-F238E27FC236}">
                <a16:creationId xmlns:a16="http://schemas.microsoft.com/office/drawing/2014/main" id="{8E4642C8-1529-0E48-148F-828EA76E5E3C}"/>
              </a:ext>
            </a:extLst>
          </p:cNvPr>
          <p:cNvPicPr>
            <a:picLocks noChangeAspect="1"/>
          </p:cNvPicPr>
          <p:nvPr/>
        </p:nvPicPr>
        <p:blipFill>
          <a:blip r:embed="rId3"/>
          <a:srcRect l="23027" r="28101" b="-2"/>
          <a:stretch/>
        </p:blipFill>
        <p:spPr>
          <a:xfrm>
            <a:off x="105102" y="1147185"/>
            <a:ext cx="5132939" cy="3977557"/>
          </a:xfrm>
          <a:prstGeom prst="rect">
            <a:avLst/>
          </a:prstGeom>
        </p:spPr>
      </p:pic>
      <p:cxnSp>
        <p:nvCxnSpPr>
          <p:cNvPr id="22" name="Straight Connector 21">
            <a:extLst>
              <a:ext uri="{FF2B5EF4-FFF2-40B4-BE49-F238E27FC236}">
                <a16:creationId xmlns:a16="http://schemas.microsoft.com/office/drawing/2014/main" id="{06D05ED8-39E4-42F8-92CB-704C2BD0D2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34735" y="3526496"/>
            <a:ext cx="3112448"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4" name="Picture 23">
            <a:extLst>
              <a:ext uri="{FF2B5EF4-FFF2-40B4-BE49-F238E27FC236}">
                <a16:creationId xmlns:a16="http://schemas.microsoft.com/office/drawing/2014/main" id="{45CE2E7C-6AA3-4710-825D-4CDDF788C7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6" name="Straight Connector 25">
            <a:extLst>
              <a:ext uri="{FF2B5EF4-FFF2-40B4-BE49-F238E27FC236}">
                <a16:creationId xmlns:a16="http://schemas.microsoft.com/office/drawing/2014/main" id="{3256C6C3-0EDC-4651-AB37-9F26CFAA6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811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046595"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6121DBF-41CC-2717-F42C-162FB7B6E969}"/>
              </a:ext>
            </a:extLst>
          </p:cNvPr>
          <p:cNvSpPr>
            <a:spLocks noGrp="1"/>
          </p:cNvSpPr>
          <p:nvPr>
            <p:ph type="title"/>
          </p:nvPr>
        </p:nvSpPr>
        <p:spPr>
          <a:xfrm>
            <a:off x="0" y="1240076"/>
            <a:ext cx="3046594" cy="5617924"/>
          </a:xfrm>
        </p:spPr>
        <p:txBody>
          <a:bodyPr>
            <a:normAutofit/>
          </a:bodyPr>
          <a:lstStyle/>
          <a:p>
            <a:pPr algn="ctr">
              <a:lnSpc>
                <a:spcPct val="110000"/>
              </a:lnSpc>
            </a:pP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r>
              <a:rPr lang="fr-FR" sz="1600" b="1" dirty="0">
                <a:latin typeface="Arial Black" panose="020B0A04020102020204" pitchFamily="34" charset="0"/>
              </a:rPr>
              <a:t>LES CARACTERISTIQUES DE LA COHESION SOCIALE</a:t>
            </a:r>
            <a:endParaRPr lang="fr-FR" sz="2000" b="1" dirty="0">
              <a:latin typeface="Arial Black" panose="020B0A04020102020204" pitchFamily="34" charset="0"/>
            </a:endParaRPr>
          </a:p>
        </p:txBody>
      </p:sp>
      <p:sp>
        <p:nvSpPr>
          <p:cNvPr id="3" name="Espace réservé du texte 2">
            <a:extLst>
              <a:ext uri="{FF2B5EF4-FFF2-40B4-BE49-F238E27FC236}">
                <a16:creationId xmlns:a16="http://schemas.microsoft.com/office/drawing/2014/main" id="{5770D700-AC64-B4BF-5D87-4EBCFD2ACCA0}"/>
              </a:ext>
            </a:extLst>
          </p:cNvPr>
          <p:cNvSpPr>
            <a:spLocks noGrp="1"/>
          </p:cNvSpPr>
          <p:nvPr>
            <p:ph idx="1"/>
          </p:nvPr>
        </p:nvSpPr>
        <p:spPr>
          <a:xfrm>
            <a:off x="3046595" y="1"/>
            <a:ext cx="5997044" cy="6858000"/>
          </a:xfrm>
        </p:spPr>
        <p:txBody>
          <a:bodyPr anchor="t">
            <a:noAutofit/>
          </a:bodyPr>
          <a:lstStyle/>
          <a:p>
            <a:pPr algn="just">
              <a:lnSpc>
                <a:spcPct val="100000"/>
              </a:lnSpc>
            </a:pPr>
            <a:r>
              <a:rPr lang="fr-FR" sz="2800" dirty="0"/>
              <a:t>Deux éléments clés caractérisent la cohésion sociale. Il s’agit de:</a:t>
            </a:r>
          </a:p>
          <a:p>
            <a:pPr lvl="0">
              <a:lnSpc>
                <a:spcPct val="100000"/>
              </a:lnSpc>
              <a:buFontTx/>
              <a:buChar char="-"/>
            </a:pPr>
            <a:r>
              <a:rPr lang="fr-FR" sz="2800" dirty="0"/>
              <a:t>La dimensionnalité horizontale et verticale et</a:t>
            </a:r>
          </a:p>
          <a:p>
            <a:pPr lvl="0">
              <a:lnSpc>
                <a:spcPct val="100000"/>
              </a:lnSpc>
              <a:buFontTx/>
              <a:buChar char="-"/>
            </a:pPr>
            <a:r>
              <a:rPr lang="fr-FR" sz="2800" dirty="0"/>
              <a:t>Les sphères socioculturelle, économique et politique de la société.</a:t>
            </a:r>
          </a:p>
          <a:p>
            <a:pPr algn="just">
              <a:lnSpc>
                <a:spcPct val="100000"/>
              </a:lnSpc>
            </a:pPr>
            <a:r>
              <a:rPr lang="fr-FR" sz="2800" dirty="0"/>
              <a:t>La cohésion sociale est déterminée par </a:t>
            </a:r>
            <a:r>
              <a:rPr lang="fr-FR" sz="2800" b="1" dirty="0">
                <a:solidFill>
                  <a:srgbClr val="FF0000"/>
                </a:solidFill>
              </a:rPr>
              <a:t>la force et la qualité des relations horizontales et verticales</a:t>
            </a:r>
            <a:r>
              <a:rPr lang="fr-FR" sz="2800" dirty="0"/>
              <a:t> dans une société.</a:t>
            </a:r>
          </a:p>
          <a:p>
            <a:pPr algn="just">
              <a:lnSpc>
                <a:spcPct val="100000"/>
              </a:lnSpc>
            </a:pPr>
            <a:r>
              <a:rPr lang="fr-BJ" sz="2800" dirty="0"/>
              <a:t>Elle prend ainsi en compte la façon dont les différents acteurs de la société interagissent, se confrontent et parviennent à assurer le bien-être de tous.</a:t>
            </a:r>
          </a:p>
          <a:p>
            <a:pPr algn="just">
              <a:lnSpc>
                <a:spcPct val="100000"/>
              </a:lnSpc>
            </a:pPr>
            <a:endParaRPr lang="fr-FR" sz="2800" dirty="0"/>
          </a:p>
          <a:p>
            <a:pPr marL="0" lvl="0" indent="0">
              <a:buNone/>
            </a:pPr>
            <a:endParaRPr lang="fr-BJ" sz="2400" dirty="0"/>
          </a:p>
        </p:txBody>
      </p:sp>
    </p:spTree>
    <p:extLst>
      <p:ext uri="{BB962C8B-B14F-4D97-AF65-F5344CB8AC3E}">
        <p14:creationId xmlns:p14="http://schemas.microsoft.com/office/powerpoint/2010/main" val="391914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2050" name="Picture 2" descr="Livre ouvert illustration de vecteur. Illustration du ...">
            <a:extLst>
              <a:ext uri="{FF2B5EF4-FFF2-40B4-BE49-F238E27FC236}">
                <a16:creationId xmlns:a16="http://schemas.microsoft.com/office/drawing/2014/main" id="{86DD8781-A2EB-E599-7341-8EE168A298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1" t="13418" r="-1" b="-1"/>
          <a:stretch/>
        </p:blipFill>
        <p:spPr bwMode="auto">
          <a:xfrm>
            <a:off x="1" y="10"/>
            <a:ext cx="9143771"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368B8211-0B9F-4516-8771-3316E00DB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18732" y="636753"/>
            <a:ext cx="6224576" cy="5572811"/>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E5AD7C06-F45E-4858-B0E9-9786323124CE}"/>
              </a:ext>
            </a:extLst>
          </p:cNvPr>
          <p:cNvSpPr>
            <a:spLocks noGrp="1"/>
          </p:cNvSpPr>
          <p:nvPr>
            <p:ph type="title"/>
          </p:nvPr>
        </p:nvSpPr>
        <p:spPr>
          <a:xfrm>
            <a:off x="3047565" y="804520"/>
            <a:ext cx="5111799" cy="1049235"/>
          </a:xfrm>
        </p:spPr>
        <p:txBody>
          <a:bodyPr vert="horz" lIns="91440" tIns="45720" rIns="91440" bIns="45720" rtlCol="0">
            <a:normAutofit/>
          </a:bodyPr>
          <a:lstStyle/>
          <a:p>
            <a:pPr defTabSz="914400"/>
            <a:br>
              <a:rPr lang="en-US" sz="2200" dirty="0">
                <a:solidFill>
                  <a:srgbClr val="FFFFFE"/>
                </a:solidFill>
              </a:rPr>
            </a:br>
            <a:r>
              <a:rPr lang="fr-FR" sz="2200" b="1" dirty="0" err="1">
                <a:solidFill>
                  <a:srgbClr val="FFFFFE"/>
                </a:solidFill>
              </a:rPr>
              <a:t>CaractéristiqueS</a:t>
            </a:r>
            <a:r>
              <a:rPr lang="fr-FR" sz="2200" b="1" dirty="0">
                <a:solidFill>
                  <a:srgbClr val="FFFFFE"/>
                </a:solidFill>
              </a:rPr>
              <a:t> de la cohésion sociale </a:t>
            </a:r>
            <a:endParaRPr lang="en-US" sz="2200" dirty="0">
              <a:solidFill>
                <a:srgbClr val="FFFFFE"/>
              </a:solidFill>
            </a:endParaRPr>
          </a:p>
        </p:txBody>
      </p:sp>
      <p:cxnSp>
        <p:nvCxnSpPr>
          <p:cNvPr id="2057" name="Straight Connector 2056">
            <a:extLst>
              <a:ext uri="{FF2B5EF4-FFF2-40B4-BE49-F238E27FC236}">
                <a16:creationId xmlns:a16="http://schemas.microsoft.com/office/drawing/2014/main" id="{B7582E73-8B46-4A0E-944E-58357C8088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49341" y="1847088"/>
            <a:ext cx="5110023" cy="0"/>
          </a:xfrm>
          <a:prstGeom prst="line">
            <a:avLst/>
          </a:prstGeom>
          <a:ln w="31750">
            <a:solidFill>
              <a:srgbClr val="27D7FF"/>
            </a:solidFill>
          </a:ln>
        </p:spPr>
        <p:style>
          <a:lnRef idx="3">
            <a:schemeClr val="accent1"/>
          </a:lnRef>
          <a:fillRef idx="0">
            <a:schemeClr val="accent1"/>
          </a:fillRef>
          <a:effectRef idx="2">
            <a:schemeClr val="accent1"/>
          </a:effectRef>
          <a:fontRef idx="minor">
            <a:schemeClr val="tx1"/>
          </a:fontRef>
        </p:style>
      </p:cxnSp>
      <p:sp>
        <p:nvSpPr>
          <p:cNvPr id="3" name="Espace réservé du contenu 2">
            <a:extLst>
              <a:ext uri="{FF2B5EF4-FFF2-40B4-BE49-F238E27FC236}">
                <a16:creationId xmlns:a16="http://schemas.microsoft.com/office/drawing/2014/main" id="{148B65F7-5C9C-4D95-A85E-CB24C156D4F6}"/>
              </a:ext>
            </a:extLst>
          </p:cNvPr>
          <p:cNvSpPr>
            <a:spLocks noGrp="1"/>
          </p:cNvSpPr>
          <p:nvPr>
            <p:ph idx="1"/>
          </p:nvPr>
        </p:nvSpPr>
        <p:spPr>
          <a:xfrm>
            <a:off x="3047565" y="2015733"/>
            <a:ext cx="6001842" cy="4021267"/>
          </a:xfrm>
        </p:spPr>
        <p:txBody>
          <a:bodyPr vert="horz" lIns="91440" tIns="45720" rIns="91440" bIns="45720" rtlCol="0">
            <a:normAutofit fontScale="92500" lnSpcReduction="10000"/>
          </a:bodyPr>
          <a:lstStyle/>
          <a:p>
            <a:pPr algn="just">
              <a:lnSpc>
                <a:spcPct val="110000"/>
              </a:lnSpc>
              <a:buClr>
                <a:srgbClr val="27D7FF"/>
              </a:buClr>
            </a:pPr>
            <a:endParaRPr lang="fr-FR" sz="1800" dirty="0">
              <a:solidFill>
                <a:srgbClr val="FFFFFE"/>
              </a:solidFill>
            </a:endParaRPr>
          </a:p>
          <a:p>
            <a:pPr algn="just">
              <a:lnSpc>
                <a:spcPct val="110000"/>
              </a:lnSpc>
              <a:buClr>
                <a:srgbClr val="27D7FF"/>
              </a:buClr>
            </a:pPr>
            <a:r>
              <a:rPr lang="fr-FR" sz="1800" dirty="0">
                <a:solidFill>
                  <a:srgbClr val="FFFFFE"/>
                </a:solidFill>
              </a:rPr>
              <a:t>Pour apprécier le niveau de cohésion sociale, il faut prendre en compte sa double dimension :</a:t>
            </a:r>
            <a:endParaRPr lang="fr-BJ" sz="1800" dirty="0">
              <a:solidFill>
                <a:srgbClr val="FFFFFE"/>
              </a:solidFill>
            </a:endParaRPr>
          </a:p>
          <a:p>
            <a:pPr marL="285750" lvl="0" indent="-285750" algn="just">
              <a:lnSpc>
                <a:spcPct val="110000"/>
              </a:lnSpc>
              <a:buClr>
                <a:srgbClr val="27D7FF"/>
              </a:buClr>
              <a:buFontTx/>
              <a:buChar char="-"/>
            </a:pPr>
            <a:r>
              <a:rPr lang="fr-FR" sz="1800" b="1" dirty="0">
                <a:solidFill>
                  <a:srgbClr val="FFFFFE"/>
                </a:solidFill>
              </a:rPr>
              <a:t>La cohésion sociale horizontale</a:t>
            </a:r>
            <a:r>
              <a:rPr lang="fr-FR" sz="1800" dirty="0">
                <a:solidFill>
                  <a:srgbClr val="FFFFFE"/>
                </a:solidFill>
              </a:rPr>
              <a:t> qui renvoie à la qualité des relations entre les égaux ou presque égaux, tant pour les individus que pour les divers groupes au sein d’une société, c’est-à-dire les niveaux de solidarité, de confiance, d’acceptation, de réciprocité et de multiplicité des liens.</a:t>
            </a:r>
          </a:p>
          <a:p>
            <a:pPr marL="285750" lvl="0" indent="-285750" algn="just">
              <a:lnSpc>
                <a:spcPct val="110000"/>
              </a:lnSpc>
              <a:buClr>
                <a:srgbClr val="27D7FF"/>
              </a:buClr>
              <a:buFontTx/>
              <a:buChar char="-"/>
            </a:pPr>
            <a:r>
              <a:rPr lang="fr-FR" sz="1800" b="1" dirty="0">
                <a:solidFill>
                  <a:srgbClr val="FFFFFE"/>
                </a:solidFill>
              </a:rPr>
              <a:t>La cohésion sociale verticale </a:t>
            </a:r>
            <a:r>
              <a:rPr lang="fr-FR" sz="1800" dirty="0">
                <a:solidFill>
                  <a:srgbClr val="FFFFFE"/>
                </a:solidFill>
              </a:rPr>
              <a:t>qui fait référence aux liens qui tissent des relations entre les hiérarchies, par exemple les niveaux de leadership, d’autorité, de pouvoir et d’influence (interactions entre les institutions étatiques ou non-étatiques et les communautés).</a:t>
            </a:r>
            <a:endParaRPr lang="fr-BJ" sz="1800" dirty="0">
              <a:solidFill>
                <a:srgbClr val="FFFFFE"/>
              </a:solidFill>
            </a:endParaRPr>
          </a:p>
          <a:p>
            <a:pPr marL="0" indent="-228600" algn="just" defTabSz="914400">
              <a:lnSpc>
                <a:spcPct val="110000"/>
              </a:lnSpc>
              <a:buClr>
                <a:srgbClr val="27D7FF"/>
              </a:buClr>
              <a:buFont typeface="Arial" panose="020B0604020202020204" pitchFamily="34" charset="0"/>
              <a:buChar char="•"/>
            </a:pPr>
            <a:endParaRPr lang="en-US" sz="1800" b="1" dirty="0">
              <a:solidFill>
                <a:srgbClr val="FFFFFE"/>
              </a:solidFill>
            </a:endParaRPr>
          </a:p>
          <a:p>
            <a:pPr indent="-228600" algn="just" defTabSz="914400">
              <a:lnSpc>
                <a:spcPct val="110000"/>
              </a:lnSpc>
              <a:buClr>
                <a:srgbClr val="27D7FF"/>
              </a:buClr>
              <a:buFont typeface="Arial" panose="020B0604020202020204" pitchFamily="34" charset="0"/>
              <a:buChar char="•"/>
            </a:pPr>
            <a:endParaRPr lang="en-US" sz="1800" b="1" dirty="0">
              <a:solidFill>
                <a:srgbClr val="FFFFFE"/>
              </a:solidFill>
            </a:endParaRPr>
          </a:p>
        </p:txBody>
      </p:sp>
    </p:spTree>
    <p:extLst>
      <p:ext uri="{BB962C8B-B14F-4D97-AF65-F5344CB8AC3E}">
        <p14:creationId xmlns:p14="http://schemas.microsoft.com/office/powerpoint/2010/main" val="373394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046595"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6121DBF-41CC-2717-F42C-162FB7B6E969}"/>
              </a:ext>
            </a:extLst>
          </p:cNvPr>
          <p:cNvSpPr>
            <a:spLocks noGrp="1"/>
          </p:cNvSpPr>
          <p:nvPr>
            <p:ph type="title"/>
          </p:nvPr>
        </p:nvSpPr>
        <p:spPr>
          <a:xfrm>
            <a:off x="0" y="1240076"/>
            <a:ext cx="3046594" cy="5617924"/>
          </a:xfrm>
        </p:spPr>
        <p:txBody>
          <a:bodyPr>
            <a:normAutofit/>
          </a:bodyPr>
          <a:lstStyle/>
          <a:p>
            <a:pPr algn="ctr">
              <a:lnSpc>
                <a:spcPct val="110000"/>
              </a:lnSpc>
            </a:pP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br>
              <a:rPr lang="fr-FR" sz="2000" b="1" dirty="0">
                <a:latin typeface="Arial Black" panose="020B0A04020102020204" pitchFamily="34" charset="0"/>
              </a:rPr>
            </a:br>
            <a:r>
              <a:rPr lang="fr-FR" sz="1600" b="1" dirty="0">
                <a:latin typeface="Arial Black" panose="020B0A04020102020204" pitchFamily="34" charset="0"/>
              </a:rPr>
              <a:t>LES CARACTERISTIQUES DE LA COHESION SOCIALE 3/4</a:t>
            </a:r>
            <a:endParaRPr lang="fr-FR" sz="2000" b="1" dirty="0">
              <a:latin typeface="Arial Black" panose="020B0A04020102020204" pitchFamily="34" charset="0"/>
            </a:endParaRPr>
          </a:p>
        </p:txBody>
      </p:sp>
      <p:sp>
        <p:nvSpPr>
          <p:cNvPr id="3" name="Espace réservé du texte 2">
            <a:extLst>
              <a:ext uri="{FF2B5EF4-FFF2-40B4-BE49-F238E27FC236}">
                <a16:creationId xmlns:a16="http://schemas.microsoft.com/office/drawing/2014/main" id="{5770D700-AC64-B4BF-5D87-4EBCFD2ACCA0}"/>
              </a:ext>
            </a:extLst>
          </p:cNvPr>
          <p:cNvSpPr>
            <a:spLocks noGrp="1"/>
          </p:cNvSpPr>
          <p:nvPr>
            <p:ph idx="1"/>
          </p:nvPr>
        </p:nvSpPr>
        <p:spPr>
          <a:xfrm>
            <a:off x="3046595" y="1"/>
            <a:ext cx="6097178" cy="6858000"/>
          </a:xfrm>
        </p:spPr>
        <p:txBody>
          <a:bodyPr anchor="t">
            <a:noAutofit/>
          </a:bodyPr>
          <a:lstStyle/>
          <a:p>
            <a:pPr marL="0" indent="0" algn="just">
              <a:buNone/>
            </a:pPr>
            <a:r>
              <a:rPr lang="fr-FR" sz="1800" dirty="0"/>
              <a:t>La cohésion sociale englobe trois grandes sphères de la société : les sphères socioculturelle, économique et politique. </a:t>
            </a:r>
          </a:p>
          <a:p>
            <a:pPr marL="0" lvl="0" indent="0" algn="just">
              <a:buNone/>
            </a:pPr>
            <a:r>
              <a:rPr lang="fr-FR" sz="1800" b="1" i="1" dirty="0">
                <a:solidFill>
                  <a:srgbClr val="FF0000"/>
                </a:solidFill>
              </a:rPr>
              <a:t>La sphère socioculturelle</a:t>
            </a:r>
            <a:r>
              <a:rPr lang="fr-FR" sz="1800" dirty="0">
                <a:solidFill>
                  <a:srgbClr val="FF0000"/>
                </a:solidFill>
              </a:rPr>
              <a:t> </a:t>
            </a:r>
            <a:r>
              <a:rPr lang="fr-FR" sz="1800" dirty="0"/>
              <a:t>concerne : les relations sociales au-delà des clivages tels que la coexistence, la tolérance et l’acceptation des différences ; l’identité de groupe et l’appartenance à un ensemble plus large ; le capital social qui englobe la confiance mutuelle, la réciprocité et les autres capitaux qui découlent des réseaux et de la vie associative et facilitent la coopération autour de buts communs et les normes qui modèrent et influence la vie socioculturelle.</a:t>
            </a:r>
          </a:p>
          <a:p>
            <a:pPr marL="0" indent="0" algn="just">
              <a:buNone/>
            </a:pPr>
            <a:r>
              <a:rPr lang="fr-FR" sz="1800" b="1" dirty="0">
                <a:solidFill>
                  <a:srgbClr val="FF0000"/>
                </a:solidFill>
              </a:rPr>
              <a:t>La sphère politique</a:t>
            </a:r>
            <a:r>
              <a:rPr lang="fr-FR" sz="1800" dirty="0">
                <a:solidFill>
                  <a:srgbClr val="FF0000"/>
                </a:solidFill>
              </a:rPr>
              <a:t> </a:t>
            </a:r>
            <a:r>
              <a:rPr lang="fr-FR" sz="1800" dirty="0"/>
              <a:t>concerne : le degré de confiance dans les institutions de l’État, l’engagement civique inclusif pour influer sur les processus décisionnels qui affectent la vie publique, l’efficacité des institutions de l’État pour assurer l’égalité des chances, réduire les inégalités et les divisions dans la société et fournir des cadres politiques répondant aux besoins de tous les citoyens.</a:t>
            </a:r>
            <a:endParaRPr lang="fr-BJ" sz="1800" dirty="0"/>
          </a:p>
          <a:p>
            <a:pPr marL="0" lvl="0" indent="0" algn="just">
              <a:buNone/>
            </a:pPr>
            <a:endParaRPr lang="fr-FR" sz="1800" dirty="0"/>
          </a:p>
        </p:txBody>
      </p:sp>
    </p:spTree>
    <p:extLst>
      <p:ext uri="{BB962C8B-B14F-4D97-AF65-F5344CB8AC3E}">
        <p14:creationId xmlns:p14="http://schemas.microsoft.com/office/powerpoint/2010/main" val="342289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A740B4-2F8E-355F-54E8-D4D952CC5BFB}"/>
              </a:ext>
            </a:extLst>
          </p:cNvPr>
          <p:cNvSpPr>
            <a:spLocks noGrp="1"/>
          </p:cNvSpPr>
          <p:nvPr>
            <p:ph type="title"/>
          </p:nvPr>
        </p:nvSpPr>
        <p:spPr>
          <a:xfrm>
            <a:off x="189187" y="499720"/>
            <a:ext cx="8502868" cy="1049235"/>
          </a:xfrm>
        </p:spPr>
        <p:txBody>
          <a:bodyPr>
            <a:normAutofit/>
          </a:bodyPr>
          <a:lstStyle/>
          <a:p>
            <a:r>
              <a:rPr lang="fr-FR" sz="3200" b="1" dirty="0">
                <a:latin typeface="Arial Black" panose="020B0A04020102020204" pitchFamily="34" charset="0"/>
              </a:rPr>
              <a:t>LES CARACTERISTIQUES DE LA COHESION SOCIALE </a:t>
            </a:r>
            <a:r>
              <a:rPr lang="fr-FR" b="1" dirty="0">
                <a:latin typeface="Arial Black" panose="020B0A04020102020204" pitchFamily="34" charset="0"/>
              </a:rPr>
              <a:t>4</a:t>
            </a:r>
            <a:r>
              <a:rPr lang="fr-FR" sz="3200" b="1" dirty="0">
                <a:latin typeface="Arial Black" panose="020B0A04020102020204" pitchFamily="34" charset="0"/>
              </a:rPr>
              <a:t>/4</a:t>
            </a:r>
            <a:endParaRPr lang="fr-BJ" dirty="0"/>
          </a:p>
        </p:txBody>
      </p:sp>
      <p:sp>
        <p:nvSpPr>
          <p:cNvPr id="3" name="Espace réservé du contenu 2">
            <a:extLst>
              <a:ext uri="{FF2B5EF4-FFF2-40B4-BE49-F238E27FC236}">
                <a16:creationId xmlns:a16="http://schemas.microsoft.com/office/drawing/2014/main" id="{E6CDBD0D-6DBA-86D9-31B3-8873D0DA7749}"/>
              </a:ext>
            </a:extLst>
          </p:cNvPr>
          <p:cNvSpPr>
            <a:spLocks noGrp="1"/>
          </p:cNvSpPr>
          <p:nvPr>
            <p:ph idx="1"/>
          </p:nvPr>
        </p:nvSpPr>
        <p:spPr>
          <a:xfrm>
            <a:off x="0" y="1860332"/>
            <a:ext cx="9144000" cy="4172607"/>
          </a:xfrm>
        </p:spPr>
        <p:txBody>
          <a:bodyPr>
            <a:normAutofit/>
          </a:bodyPr>
          <a:lstStyle/>
          <a:p>
            <a:pPr algn="just"/>
            <a:r>
              <a:rPr lang="fr-FR" sz="2400" b="1" i="1" dirty="0">
                <a:solidFill>
                  <a:srgbClr val="FF0000"/>
                </a:solidFill>
              </a:rPr>
              <a:t>La sphère économique</a:t>
            </a:r>
            <a:r>
              <a:rPr lang="fr-FR" sz="2400" i="1" dirty="0">
                <a:solidFill>
                  <a:srgbClr val="FF0000"/>
                </a:solidFill>
              </a:rPr>
              <a:t> </a:t>
            </a:r>
            <a:r>
              <a:rPr lang="fr-FR" sz="2400" dirty="0"/>
              <a:t>englobe : l’équité dans le partage, la distribution et la gestion des ressources (financières, naturelles et physiques) et l’égalité des chances dans l’accès aux services sociaux de base, les opportunités économiques et de subsistance et le progrès dans la vie (ascension sociale). Elle englobe également l’entraide mutuelle ainsi que les normes du marché concernées par l’équité dans l’accès aux marchés et l’échange de biens et services, y compris dans le marché du travail. </a:t>
            </a:r>
            <a:endParaRPr lang="fr-BJ" sz="2400" dirty="0"/>
          </a:p>
          <a:p>
            <a:pPr algn="just"/>
            <a:endParaRPr lang="fr-BJ" sz="2400" dirty="0"/>
          </a:p>
        </p:txBody>
      </p:sp>
    </p:spTree>
    <p:extLst>
      <p:ext uri="{BB962C8B-B14F-4D97-AF65-F5344CB8AC3E}">
        <p14:creationId xmlns:p14="http://schemas.microsoft.com/office/powerpoint/2010/main" val="179106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E9DCAB-96EB-8248-356E-33A39CD62A7E}"/>
              </a:ext>
            </a:extLst>
          </p:cNvPr>
          <p:cNvSpPr>
            <a:spLocks noGrp="1"/>
          </p:cNvSpPr>
          <p:nvPr>
            <p:ph type="title"/>
          </p:nvPr>
        </p:nvSpPr>
        <p:spPr>
          <a:xfrm>
            <a:off x="1286328" y="342419"/>
            <a:ext cx="7037865" cy="1549443"/>
          </a:xfrm>
        </p:spPr>
        <p:txBody>
          <a:bodyPr>
            <a:normAutofit/>
          </a:bodyPr>
          <a:lstStyle/>
          <a:p>
            <a:r>
              <a:rPr lang="fr-BJ" dirty="0"/>
              <a:t>TROIS approches d’intervention adressent la problematique de la cohesion sociale</a:t>
            </a:r>
          </a:p>
        </p:txBody>
      </p:sp>
      <p:sp>
        <p:nvSpPr>
          <p:cNvPr id="3" name="Espace réservé du contenu 2">
            <a:extLst>
              <a:ext uri="{FF2B5EF4-FFF2-40B4-BE49-F238E27FC236}">
                <a16:creationId xmlns:a16="http://schemas.microsoft.com/office/drawing/2014/main" id="{8FED7731-7178-508F-97DB-742160FAD6C2}"/>
              </a:ext>
            </a:extLst>
          </p:cNvPr>
          <p:cNvSpPr>
            <a:spLocks noGrp="1"/>
          </p:cNvSpPr>
          <p:nvPr>
            <p:ph idx="1"/>
          </p:nvPr>
        </p:nvSpPr>
        <p:spPr/>
        <p:txBody>
          <a:bodyPr/>
          <a:lstStyle/>
          <a:p>
            <a:r>
              <a:rPr lang="fr-FR" sz="2000" kern="100" dirty="0">
                <a:ea typeface="DengXian" panose="02010600030101010101"/>
                <a:cs typeface="Times New Roman" panose="02020603050405020304" pitchFamily="18" charset="0"/>
              </a:rPr>
              <a:t>L’approche top-down</a:t>
            </a:r>
          </a:p>
          <a:p>
            <a:r>
              <a:rPr lang="fr-FR" sz="2000" kern="100" dirty="0">
                <a:ea typeface="DengXian" panose="02010600030101010101"/>
                <a:cs typeface="Times New Roman" panose="02020603050405020304" pitchFamily="18" charset="0"/>
              </a:rPr>
              <a:t>L’approche niveau communal </a:t>
            </a:r>
          </a:p>
          <a:p>
            <a:r>
              <a:rPr lang="fr-FR" kern="100" dirty="0">
                <a:ea typeface="DengXian" panose="02010600030101010101"/>
                <a:cs typeface="Times New Roman" panose="02020603050405020304" pitchFamily="18" charset="0"/>
              </a:rPr>
              <a:t>L’approche Bottom-up (communautaire </a:t>
            </a:r>
            <a:r>
              <a:rPr lang="fr-FR" sz="2000" kern="100" dirty="0">
                <a:ea typeface="DengXian" panose="02010600030101010101"/>
                <a:cs typeface="Times New Roman" panose="02020603050405020304" pitchFamily="18" charset="0"/>
              </a:rPr>
              <a:t>/DCC)</a:t>
            </a:r>
          </a:p>
          <a:p>
            <a:endParaRPr lang="fr-BJ" dirty="0"/>
          </a:p>
        </p:txBody>
      </p:sp>
    </p:spTree>
    <p:extLst>
      <p:ext uri="{BB962C8B-B14F-4D97-AF65-F5344CB8AC3E}">
        <p14:creationId xmlns:p14="http://schemas.microsoft.com/office/powerpoint/2010/main" val="2397845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25201-4403-726B-B066-8FF9CC9DEBB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3290D77-714B-8507-AA36-C86BF6BB7720}"/>
              </a:ext>
            </a:extLst>
          </p:cNvPr>
          <p:cNvSpPr>
            <a:spLocks noGrp="1"/>
          </p:cNvSpPr>
          <p:nvPr>
            <p:ph type="title"/>
          </p:nvPr>
        </p:nvSpPr>
        <p:spPr>
          <a:xfrm>
            <a:off x="1286328" y="342419"/>
            <a:ext cx="7037865" cy="1549443"/>
          </a:xfrm>
        </p:spPr>
        <p:txBody>
          <a:bodyPr>
            <a:normAutofit/>
          </a:bodyPr>
          <a:lstStyle/>
          <a:p>
            <a:r>
              <a:rPr lang="fr-BJ" dirty="0"/>
              <a:t>TROIS approches d’intervention adressent la problematique de la cohesion sociale</a:t>
            </a:r>
          </a:p>
        </p:txBody>
      </p:sp>
      <p:sp>
        <p:nvSpPr>
          <p:cNvPr id="3" name="Espace réservé du contenu 2">
            <a:extLst>
              <a:ext uri="{FF2B5EF4-FFF2-40B4-BE49-F238E27FC236}">
                <a16:creationId xmlns:a16="http://schemas.microsoft.com/office/drawing/2014/main" id="{B4714B23-8C99-972B-9658-21D89DB98036}"/>
              </a:ext>
            </a:extLst>
          </p:cNvPr>
          <p:cNvSpPr>
            <a:spLocks noGrp="1"/>
          </p:cNvSpPr>
          <p:nvPr>
            <p:ph idx="1"/>
          </p:nvPr>
        </p:nvSpPr>
        <p:spPr>
          <a:xfrm>
            <a:off x="105103" y="2015732"/>
            <a:ext cx="8944304" cy="4132819"/>
          </a:xfrm>
        </p:spPr>
        <p:txBody>
          <a:bodyPr>
            <a:normAutofit fontScale="92500"/>
          </a:bodyPr>
          <a:lstStyle/>
          <a:p>
            <a:r>
              <a:rPr lang="fr-FR" sz="2000" kern="100" dirty="0">
                <a:ea typeface="DengXian" panose="02010600030101010101"/>
                <a:cs typeface="Times New Roman" panose="02020603050405020304" pitchFamily="18" charset="0"/>
              </a:rPr>
              <a:t>L’approche top-down : Une approche dite descendante (« de haut en bas »), la direction n'a qu'une idée simplifiée des capacités et des contraintes propres aux différents services. Il peut en résulter des objectifs irréalistes et donc inatteignables.</a:t>
            </a:r>
          </a:p>
          <a:p>
            <a:r>
              <a:rPr lang="fr-FR" sz="2000" kern="100" dirty="0">
                <a:ea typeface="DengXian" panose="02010600030101010101"/>
                <a:cs typeface="Times New Roman" panose="02020603050405020304" pitchFamily="18" charset="0"/>
              </a:rPr>
              <a:t>L’approche niveau communal : Plus proches de populations mais avec une dimension fortement politisée qui peut compromettre l’inclusion et la prise en compte de groupes marginalisés</a:t>
            </a:r>
          </a:p>
          <a:p>
            <a:r>
              <a:rPr lang="fr-FR" kern="100" dirty="0">
                <a:ea typeface="DengXian" panose="02010600030101010101"/>
                <a:cs typeface="Times New Roman" panose="02020603050405020304" pitchFamily="18" charset="0"/>
              </a:rPr>
              <a:t>L’approche Bottom-up (communautaire </a:t>
            </a:r>
            <a:r>
              <a:rPr lang="fr-FR" sz="2000" kern="100" dirty="0">
                <a:ea typeface="DengXian" panose="02010600030101010101"/>
                <a:cs typeface="Times New Roman" panose="02020603050405020304" pitchFamily="18" charset="0"/>
              </a:rPr>
              <a:t>/DCC) :  consiste en la montée des politiques et des projets de développement par les communautés à partir de leur vécu quotidien. Elle favorise la prise en compte des diversités, des valeurs et des normes sociales</a:t>
            </a:r>
          </a:p>
          <a:p>
            <a:r>
              <a:rPr lang="fr-FR" kern="100" dirty="0">
                <a:ea typeface="DengXian" panose="02010600030101010101"/>
                <a:cs typeface="Times New Roman" panose="02020603050405020304" pitchFamily="18" charset="0"/>
              </a:rPr>
              <a:t>C’est cette approche que le projet COSO essaie d’implémenter au Bénin</a:t>
            </a:r>
            <a:endParaRPr lang="fr-FR" sz="2000" kern="100" dirty="0">
              <a:ea typeface="DengXian" panose="02010600030101010101"/>
              <a:cs typeface="Times New Roman" panose="02020603050405020304" pitchFamily="18" charset="0"/>
            </a:endParaRPr>
          </a:p>
          <a:p>
            <a:endParaRPr lang="fr-BJ" dirty="0"/>
          </a:p>
        </p:txBody>
      </p:sp>
    </p:spTree>
    <p:extLst>
      <p:ext uri="{BB962C8B-B14F-4D97-AF65-F5344CB8AC3E}">
        <p14:creationId xmlns:p14="http://schemas.microsoft.com/office/powerpoint/2010/main" val="3354987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BJ"/>
          </a:p>
        </p:txBody>
      </p:sp>
      <p:pic>
        <p:nvPicPr>
          <p:cNvPr id="2059" name="Picture 2058">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061" name="Straight Connector 2060">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063" name="Straight Connector 2062">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813335" y="3528542"/>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052" name="Picture 4" descr="La socialisation : l'homme en tant qu'être social | SkyMinds.Net">
            <a:extLst>
              <a:ext uri="{FF2B5EF4-FFF2-40B4-BE49-F238E27FC236}">
                <a16:creationId xmlns:a16="http://schemas.microsoft.com/office/drawing/2014/main" id="{578BB135-F3F6-C20C-590C-9A5A89B5F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5759" b="9091"/>
          <a:stretch/>
        </p:blipFill>
        <p:spPr bwMode="auto">
          <a:xfrm>
            <a:off x="1" y="10"/>
            <a:ext cx="9143771" cy="6857990"/>
          </a:xfrm>
          <a:prstGeom prst="rect">
            <a:avLst/>
          </a:prstGeom>
          <a:noFill/>
          <a:extLst>
            <a:ext uri="{909E8E84-426E-40DD-AFC4-6F175D3DCCD1}">
              <a14:hiddenFill xmlns:a14="http://schemas.microsoft.com/office/drawing/2010/main">
                <a:solidFill>
                  <a:srgbClr val="FFFFFF"/>
                </a:solidFill>
              </a14:hiddenFill>
            </a:ext>
          </a:extLst>
        </p:spPr>
      </p:pic>
      <p:sp>
        <p:nvSpPr>
          <p:cNvPr id="2065" name="Rectangle 2064">
            <a:extLst>
              <a:ext uri="{FF2B5EF4-FFF2-40B4-BE49-F238E27FC236}">
                <a16:creationId xmlns:a16="http://schemas.microsoft.com/office/drawing/2014/main" id="{A4092ECB-D375-4A85-AD6E-85644D2A9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2" y="3064931"/>
            <a:ext cx="6219780"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486FB24D-A18F-F5C9-FC91-DCC32715E2A1}"/>
              </a:ext>
            </a:extLst>
          </p:cNvPr>
          <p:cNvSpPr>
            <a:spLocks noGrp="1"/>
          </p:cNvSpPr>
          <p:nvPr>
            <p:ph type="title"/>
          </p:nvPr>
        </p:nvSpPr>
        <p:spPr>
          <a:xfrm>
            <a:off x="975394" y="3236470"/>
            <a:ext cx="5121783" cy="1252601"/>
          </a:xfrm>
        </p:spPr>
        <p:txBody>
          <a:bodyPr vert="horz" lIns="91440" tIns="45720" rIns="91440" bIns="0" rtlCol="0" anchor="b">
            <a:normAutofit/>
          </a:bodyPr>
          <a:lstStyle/>
          <a:p>
            <a:pPr algn="r" defTabSz="914400"/>
            <a:r>
              <a:rPr lang="en-US" sz="3800" dirty="0">
                <a:solidFill>
                  <a:srgbClr val="FFFFFE"/>
                </a:solidFill>
              </a:rPr>
              <a:t>FIN</a:t>
            </a:r>
            <a:endParaRPr lang="en-US" sz="3800">
              <a:solidFill>
                <a:srgbClr val="FFFFFE"/>
              </a:solidFill>
            </a:endParaRPr>
          </a:p>
        </p:txBody>
      </p:sp>
      <p:sp>
        <p:nvSpPr>
          <p:cNvPr id="4" name="Espace réservé du texte 3">
            <a:extLst>
              <a:ext uri="{FF2B5EF4-FFF2-40B4-BE49-F238E27FC236}">
                <a16:creationId xmlns:a16="http://schemas.microsoft.com/office/drawing/2014/main" id="{BF2C8B73-ADA6-3AD7-737D-F88C29A61CF0}"/>
              </a:ext>
            </a:extLst>
          </p:cNvPr>
          <p:cNvSpPr>
            <a:spLocks noGrp="1"/>
          </p:cNvSpPr>
          <p:nvPr>
            <p:ph type="body" idx="1"/>
          </p:nvPr>
        </p:nvSpPr>
        <p:spPr>
          <a:xfrm>
            <a:off x="975393" y="4669144"/>
            <a:ext cx="5121783" cy="716529"/>
          </a:xfrm>
        </p:spPr>
        <p:txBody>
          <a:bodyPr vert="horz" lIns="91440" tIns="91440" rIns="91440" bIns="91440" rtlCol="0">
            <a:normAutofit/>
          </a:bodyPr>
          <a:lstStyle/>
          <a:p>
            <a:pPr algn="r" defTabSz="914400"/>
            <a:r>
              <a:rPr lang="en-US" sz="1400" cap="all">
                <a:solidFill>
                  <a:srgbClr val="FFFFFE"/>
                </a:solidFill>
              </a:rPr>
              <a:t>MERCI DE VOTRE AIMABLE ATTENTION</a:t>
            </a:r>
          </a:p>
        </p:txBody>
      </p:sp>
      <p:cxnSp>
        <p:nvCxnSpPr>
          <p:cNvPr id="2067" name="Straight Connector 2066">
            <a:extLst>
              <a:ext uri="{FF2B5EF4-FFF2-40B4-BE49-F238E27FC236}">
                <a16:creationId xmlns:a16="http://schemas.microsoft.com/office/drawing/2014/main" id="{B6C1711D-6DAC-4FE1-B7B6-AC8A81B84C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5393" y="4666480"/>
            <a:ext cx="5121783" cy="0"/>
          </a:xfrm>
          <a:prstGeom prst="line">
            <a:avLst/>
          </a:prstGeom>
          <a:ln w="31750">
            <a:solidFill>
              <a:srgbClr val="51D4E6"/>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13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linds(horizontal)">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Galerie">
  <a:themeElements>
    <a:clrScheme name="Galerie">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ie">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e">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F71752FFFF1AC40A94A11EB94072ED0" ma:contentTypeVersion="12" ma:contentTypeDescription="Crée un document." ma:contentTypeScope="" ma:versionID="170c7156068d4dd61666b8fa4853a5d2">
  <xsd:schema xmlns:xsd="http://www.w3.org/2001/XMLSchema" xmlns:xs="http://www.w3.org/2001/XMLSchema" xmlns:p="http://schemas.microsoft.com/office/2006/metadata/properties" xmlns:ns2="9bc22ff7-ef93-4452-9dd9-d0fbbb384319" xmlns:ns3="154a59e4-fc38-4ea4-b2fd-883e2d379ca4" targetNamespace="http://schemas.microsoft.com/office/2006/metadata/properties" ma:root="true" ma:fieldsID="1486d3cc1537b250e745a8be3660d38c" ns2:_="" ns3:_="">
    <xsd:import namespace="9bc22ff7-ef93-4452-9dd9-d0fbbb384319"/>
    <xsd:import namespace="154a59e4-fc38-4ea4-b2fd-883e2d379c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c22ff7-ef93-4452-9dd9-d0fbbb384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alises d’images" ma:readOnly="false" ma:fieldId="{5cf76f15-5ced-4ddc-b409-7134ff3c332f}" ma:taxonomyMulti="true" ma:sspId="933c58bb-8ac9-4943-8120-a6ea7461a33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54a59e4-fc38-4ea4-b2fd-883e2d379ca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dc725bb-62bd-4021-92b0-51287f406427}" ma:internalName="TaxCatchAll" ma:showField="CatchAllData" ma:web="154a59e4-fc38-4ea4-b2fd-883e2d379c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bc22ff7-ef93-4452-9dd9-d0fbbb384319">
      <Terms xmlns="http://schemas.microsoft.com/office/infopath/2007/PartnerControls"/>
    </lcf76f155ced4ddcb4097134ff3c332f>
    <TaxCatchAll xmlns="154a59e4-fc38-4ea4-b2fd-883e2d379ca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DE0432-E4A8-44B2-9C0B-6BCFCF0962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c22ff7-ef93-4452-9dd9-d0fbbb384319"/>
    <ds:schemaRef ds:uri="154a59e4-fc38-4ea4-b2fd-883e2d379c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5E10FF-3512-4A02-9AFA-5F0976B572C7}">
  <ds:schemaRefs>
    <ds:schemaRef ds:uri="http://schemas.microsoft.com/office/2006/metadata/properties"/>
    <ds:schemaRef ds:uri="http://schemas.microsoft.com/office/infopath/2007/PartnerControls"/>
    <ds:schemaRef ds:uri="9bc22ff7-ef93-4452-9dd9-d0fbbb384319"/>
    <ds:schemaRef ds:uri="154a59e4-fc38-4ea4-b2fd-883e2d379ca4"/>
  </ds:schemaRefs>
</ds:datastoreItem>
</file>

<file path=customXml/itemProps3.xml><?xml version="1.0" encoding="utf-8"?>
<ds:datastoreItem xmlns:ds="http://schemas.openxmlformats.org/officeDocument/2006/customXml" ds:itemID="{524F1924-4CE4-4D17-8A61-B1DF5A82B4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{4EAB624A-D5B1-CB48-8FF8-1D26D9EA7C0A}tf10001119</Template>
  <TotalTime>4808</TotalTime>
  <Words>1013</Words>
  <Application>Microsoft Office PowerPoint</Application>
  <PresentationFormat>Affichage à l'écran (4:3)</PresentationFormat>
  <Paragraphs>88</Paragraphs>
  <Slides>17</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17</vt:i4>
      </vt:variant>
    </vt:vector>
  </HeadingPairs>
  <TitlesOfParts>
    <vt:vector size="23" baseType="lpstr">
      <vt:lpstr>Arial</vt:lpstr>
      <vt:lpstr>Arial Black</vt:lpstr>
      <vt:lpstr>Calibri</vt:lpstr>
      <vt:lpstr>Gill Sans MT</vt:lpstr>
      <vt:lpstr>Wingdings</vt:lpstr>
      <vt:lpstr>Galerie</vt:lpstr>
      <vt:lpstr>GOUVERNANCE LOCALE ET COHESION SOCIALE</vt:lpstr>
      <vt:lpstr>PLAN</vt:lpstr>
      <vt:lpstr>      Introduction</vt:lpstr>
      <vt:lpstr>Définition de la gouvernance locale</vt:lpstr>
      <vt:lpstr> DEFINITION DU CONCEPT DE COHESION SOCIALE</vt:lpstr>
      <vt:lpstr> DEFINITION DU CONCEPT DE COHESION SOCIALE</vt:lpstr>
      <vt:lpstr>Définition de la cohésion sociale </vt:lpstr>
      <vt:lpstr>Pourquoi la cohesion sociale?</vt:lpstr>
      <vt:lpstr>      Pourquoi la cohesion sociale est-ELLE IMPORTANTE? </vt:lpstr>
      <vt:lpstr>Pourquoi la cohesion sociale?</vt:lpstr>
      <vt:lpstr>      LES CARACTERISTIQUES DE LA COHESION SOCIALE</vt:lpstr>
      <vt:lpstr> CaractéristiqueS de la cohésion sociale </vt:lpstr>
      <vt:lpstr>      LES CARACTERISTIQUES DE LA COHESION SOCIALE 3/4</vt:lpstr>
      <vt:lpstr>LES CARACTERISTIQUES DE LA COHESION SOCIALE 4/4</vt:lpstr>
      <vt:lpstr>TROIS approches d’intervention adressent la problematique de la cohesion sociale</vt:lpstr>
      <vt:lpstr>TROIS approches d’intervention adressent la problematique de la cohesion sociale</vt:lpstr>
      <vt:lpstr>FIN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Implication des OSC dans le suivi de la mise en œuvre de la politique de LBC/FT et le signalement des infractions sous-jacentes</dc:title>
  <dc:creator>Ramatou ABDOU</dc:creator>
  <cp:lastModifiedBy>hp</cp:lastModifiedBy>
  <cp:revision>100</cp:revision>
  <dcterms:created xsi:type="dcterms:W3CDTF">2024-06-02T17:00:34Z</dcterms:created>
  <dcterms:modified xsi:type="dcterms:W3CDTF">2025-05-24T08:23:08Z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0x0101002F71752FFFF1AC40A94A11EB94072ED0</vt:lpwstr>
  </property>
</Properties>
</file>